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66" r:id="rId3"/>
    <p:sldId id="286" r:id="rId4"/>
    <p:sldId id="290" r:id="rId5"/>
    <p:sldId id="283" r:id="rId6"/>
    <p:sldId id="284" r:id="rId7"/>
    <p:sldId id="294" r:id="rId8"/>
    <p:sldId id="291" r:id="rId9"/>
    <p:sldId id="292" r:id="rId10"/>
    <p:sldId id="293" r:id="rId11"/>
    <p:sldId id="295" r:id="rId12"/>
    <p:sldId id="276" r:id="rId13"/>
    <p:sldId id="299" r:id="rId14"/>
    <p:sldId id="296" r:id="rId15"/>
    <p:sldId id="297" r:id="rId16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88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67E"/>
    <a:srgbClr val="154C85"/>
    <a:srgbClr val="E62E7E"/>
    <a:srgbClr val="E12522"/>
    <a:srgbClr val="1498CB"/>
    <a:srgbClr val="777777"/>
    <a:srgbClr val="86BF58"/>
    <a:srgbClr val="847BB8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6667" autoAdjust="0"/>
  </p:normalViewPr>
  <p:slideViewPr>
    <p:cSldViewPr snapToGrid="0" snapToObjects="1" showGuides="1">
      <p:cViewPr>
        <p:scale>
          <a:sx n="70" d="100"/>
          <a:sy n="70" d="100"/>
        </p:scale>
        <p:origin x="-1310" y="-58"/>
      </p:cViewPr>
      <p:guideLst>
        <p:guide orient="horz" pos="4088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4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C5C39DD-2922-4B0D-9F58-0FC0E7D0A53A}" type="datetime1">
              <a:rPr lang="fr-FR"/>
              <a:pPr/>
              <a:t>18/04/2018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AF37791-1F22-4390-81E5-DB2E8F8DE6A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042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877D17-C4BE-4F9F-8454-9008579866E7}" type="datetime1">
              <a:rPr lang="fr-FR"/>
              <a:pPr/>
              <a:t>18/04/2018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E49E761-45D0-400C-B275-71ABB2936C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881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E761-45D0-400C-B275-71ABB2936C1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4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E761-45D0-400C-B275-71ABB2936C1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8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E761-45D0-400C-B275-71ABB2936C1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8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E761-45D0-400C-B275-71ABB2936C1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1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E761-45D0-400C-B275-71ABB2936C1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5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E761-45D0-400C-B275-71ABB2936C1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4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85D18-245A-4E86-8AE7-28A0261ECB5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7FECA-3BA5-4237-A80F-95475111A0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16100" y="1600200"/>
            <a:ext cx="6870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78270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E7758E0-ADDC-4714-8F37-E8980CB3D62D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78270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E7758E0-ADDC-4714-8F37-E8980CB3D62D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496101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B97DC15-4E58-496C-AACB-20C4A596AE3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78270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E7758E0-ADDC-4714-8F37-E8980CB3D62D}" type="slidenum">
              <a:rPr lang="fr-FR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55" y="0"/>
            <a:ext cx="1655445" cy="125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5273B3-43A8-421C-A93B-C756DF209C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6100" y="1600200"/>
            <a:ext cx="68707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FF925-7F97-4173-9E15-D5705254674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759ED2-A2D9-4460-8618-5BABB8B46F7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0FF63B-F8A0-46AA-891B-0CCA4A96303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BA9053-2C2B-4C6D-BB04-9D03869D22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677E90-7304-4BE4-AD0F-76584099FF2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AFB0A7-5665-4004-8D81-8B329ECFE8A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BFB2BF-6E19-4430-94B8-742235AF224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BA5D23-9958-49CE-A546-505995AB958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57213" y="587375"/>
            <a:ext cx="574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/>
                </a:solidFill>
                <a:latin typeface="+mn-lt"/>
                <a:ea typeface="+mn-ea"/>
              </a:rPr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sz="2600" b="1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7"/>
        </a:buBlip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7"/>
        </a:buBlip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»"/>
        <a:defRPr sz="17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5890" y="2800350"/>
            <a:ext cx="7258050" cy="2432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Marie </a:t>
            </a:r>
            <a:r>
              <a:rPr lang="fr-FR" sz="3600" b="1" dirty="0" err="1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Sklodowska</a:t>
            </a:r>
            <a:r>
              <a:rPr lang="fr-FR" sz="3600" b="1" dirty="0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-Curie</a:t>
            </a:r>
          </a:p>
          <a:p>
            <a:pPr algn="ctr"/>
            <a:r>
              <a:rPr lang="fr-FR" sz="3600" b="1" dirty="0" smtClean="0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French National Contact Point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55" y="0"/>
            <a:ext cx="1655445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Ministère de l'éducation nationale, de l'enseignement supèrieur et de la recherche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2688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\\vfiler-ad-pers.ad.unistra.fr\sschott\Bureau\PCN Mobilité Bureau\Documents du PCN\Plaquettes\Plaquette IF\Plaquette IF2016\cpu_logo_bleu_PANTONE_2736C_H-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9" y="144595"/>
            <a:ext cx="1564005" cy="82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6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err="1" smtClean="0">
                <a:solidFill>
                  <a:srgbClr val="154C85"/>
                </a:solidFill>
              </a:rPr>
              <a:t>Informing</a:t>
            </a:r>
            <a:r>
              <a:rPr lang="fr-FR" sz="3000" b="1" dirty="0" smtClean="0">
                <a:solidFill>
                  <a:srgbClr val="154C85"/>
                </a:solidFill>
              </a:rPr>
              <a:t> and </a:t>
            </a:r>
            <a:r>
              <a:rPr lang="fr-FR" sz="3000" b="1" dirty="0" err="1" smtClean="0">
                <a:solidFill>
                  <a:srgbClr val="154C85"/>
                </a:solidFill>
              </a:rPr>
              <a:t>raising</a:t>
            </a:r>
            <a:r>
              <a:rPr lang="fr-FR" sz="3000" b="1" dirty="0" smtClean="0">
                <a:solidFill>
                  <a:srgbClr val="154C85"/>
                </a:solidFill>
              </a:rPr>
              <a:t> </a:t>
            </a:r>
            <a:r>
              <a:rPr lang="fr-FR" sz="3000" b="1" dirty="0" err="1" smtClean="0">
                <a:solidFill>
                  <a:srgbClr val="154C85"/>
                </a:solidFill>
              </a:rPr>
              <a:t>awareness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3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00" y="6307700"/>
            <a:ext cx="1619207" cy="298915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4"/>
            <a:ext cx="7235825" cy="424656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11200" dirty="0" err="1" smtClean="0">
                <a:solidFill>
                  <a:srgbClr val="154C85"/>
                </a:solidFill>
              </a:rPr>
              <a:t>Dissemination</a:t>
            </a:r>
            <a:r>
              <a:rPr lang="fr-FR" sz="11200" dirty="0" smtClean="0">
                <a:solidFill>
                  <a:srgbClr val="154C85"/>
                </a:solidFill>
              </a:rPr>
              <a:t> of information</a:t>
            </a:r>
            <a:endParaRPr lang="fr-FR" sz="10800" dirty="0" smtClean="0">
              <a:solidFill>
                <a:srgbClr val="154C85"/>
              </a:solidFill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endParaRPr lang="fr-FR" sz="9600" dirty="0" smtClean="0">
              <a:solidFill>
                <a:srgbClr val="154C85"/>
              </a:solidFill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9600" dirty="0" smtClean="0">
                <a:solidFill>
                  <a:srgbClr val="154C85"/>
                </a:solidFill>
              </a:rPr>
              <a:t>By email : </a:t>
            </a:r>
            <a:r>
              <a:rPr lang="fr-FR" sz="9600" dirty="0" err="1" smtClean="0">
                <a:solidFill>
                  <a:srgbClr val="154C85"/>
                </a:solidFill>
              </a:rPr>
              <a:t>our</a:t>
            </a:r>
            <a:r>
              <a:rPr lang="fr-FR" sz="9600" dirty="0" smtClean="0">
                <a:solidFill>
                  <a:srgbClr val="154C85"/>
                </a:solidFill>
              </a:rPr>
              <a:t> mailing </a:t>
            </a:r>
            <a:r>
              <a:rPr lang="fr-FR" sz="9600" dirty="0" err="1" smtClean="0">
                <a:solidFill>
                  <a:srgbClr val="154C85"/>
                </a:solidFill>
              </a:rPr>
              <a:t>list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is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regularly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updated</a:t>
            </a:r>
            <a:r>
              <a:rPr lang="fr-FR" sz="9600" dirty="0" smtClean="0">
                <a:solidFill>
                  <a:srgbClr val="154C85"/>
                </a:solidFill>
              </a:rPr>
              <a:t> (about 1400 </a:t>
            </a:r>
            <a:r>
              <a:rPr lang="fr-FR" sz="9600" dirty="0" err="1" smtClean="0">
                <a:solidFill>
                  <a:srgbClr val="154C85"/>
                </a:solidFill>
              </a:rPr>
              <a:t>suscribers</a:t>
            </a:r>
            <a:r>
              <a:rPr lang="fr-FR" sz="9600" dirty="0" smtClean="0">
                <a:solidFill>
                  <a:srgbClr val="154C85"/>
                </a:solidFill>
              </a:rPr>
              <a:t>)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9600" dirty="0" smtClean="0">
                <a:solidFill>
                  <a:srgbClr val="154C85"/>
                </a:solidFill>
              </a:rPr>
              <a:t>News on </a:t>
            </a:r>
            <a:r>
              <a:rPr lang="fr-FR" sz="9600" dirty="0" err="1" smtClean="0">
                <a:solidFill>
                  <a:srgbClr val="154C85"/>
                </a:solidFill>
              </a:rPr>
              <a:t>our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website</a:t>
            </a:r>
            <a:endParaRPr lang="fr-FR" sz="9600" dirty="0" smtClean="0">
              <a:solidFill>
                <a:srgbClr val="154C85"/>
              </a:solidFill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9600" dirty="0" err="1" smtClean="0">
                <a:solidFill>
                  <a:srgbClr val="154C85"/>
                </a:solidFill>
              </a:rPr>
              <a:t>Toolbox</a:t>
            </a:r>
            <a:r>
              <a:rPr lang="fr-FR" sz="9600" dirty="0" smtClean="0">
                <a:solidFill>
                  <a:srgbClr val="154C85"/>
                </a:solidFill>
              </a:rPr>
              <a:t> :</a:t>
            </a:r>
          </a:p>
          <a:p>
            <a:pPr lvl="2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fr-FR" sz="9200" dirty="0" err="1">
                <a:solidFill>
                  <a:srgbClr val="154C85"/>
                </a:solidFill>
              </a:rPr>
              <a:t>Presentations</a:t>
            </a:r>
            <a:r>
              <a:rPr lang="fr-FR" sz="9200" dirty="0">
                <a:solidFill>
                  <a:srgbClr val="154C85"/>
                </a:solidFill>
              </a:rPr>
              <a:t> </a:t>
            </a:r>
            <a:endParaRPr lang="fr-FR" sz="9200" dirty="0" smtClean="0">
              <a:solidFill>
                <a:srgbClr val="154C85"/>
              </a:solidFill>
            </a:endParaRPr>
          </a:p>
          <a:p>
            <a:pPr lvl="2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fr-FR" sz="9200" dirty="0" smtClean="0">
                <a:solidFill>
                  <a:srgbClr val="154C85"/>
                </a:solidFill>
              </a:rPr>
              <a:t>Flyers</a:t>
            </a:r>
            <a:endParaRPr lang="fr-FR" sz="9200" dirty="0">
              <a:solidFill>
                <a:srgbClr val="154C85"/>
              </a:solidFill>
            </a:endParaRPr>
          </a:p>
          <a:p>
            <a:pPr lvl="2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fr-FR" sz="9200" dirty="0" err="1">
                <a:solidFill>
                  <a:srgbClr val="154C85"/>
                </a:solidFill>
              </a:rPr>
              <a:t>Analysis</a:t>
            </a:r>
            <a:r>
              <a:rPr lang="fr-FR" sz="9200" dirty="0">
                <a:solidFill>
                  <a:srgbClr val="154C85"/>
                </a:solidFill>
              </a:rPr>
              <a:t> of Evaluation </a:t>
            </a:r>
            <a:r>
              <a:rPr lang="fr-FR" sz="9200" dirty="0" err="1">
                <a:solidFill>
                  <a:srgbClr val="154C85"/>
                </a:solidFill>
              </a:rPr>
              <a:t>Summary</a:t>
            </a:r>
            <a:r>
              <a:rPr lang="fr-FR" sz="9200" dirty="0">
                <a:solidFill>
                  <a:srgbClr val="154C85"/>
                </a:solidFill>
              </a:rPr>
              <a:t> Reports</a:t>
            </a:r>
          </a:p>
          <a:p>
            <a:pPr lvl="2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fr-FR" sz="9200" dirty="0" err="1">
                <a:solidFill>
                  <a:srgbClr val="154C85"/>
                </a:solidFill>
              </a:rPr>
              <a:t>FAQs</a:t>
            </a:r>
            <a:endParaRPr lang="fr-FR" sz="9200" dirty="0">
              <a:solidFill>
                <a:srgbClr val="154C85"/>
              </a:solidFill>
            </a:endParaRPr>
          </a:p>
          <a:p>
            <a:pPr lvl="2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fr-FR" sz="9200" dirty="0">
                <a:solidFill>
                  <a:srgbClr val="154C85"/>
                </a:solidFill>
              </a:rPr>
              <a:t>Training </a:t>
            </a:r>
            <a:r>
              <a:rPr lang="fr-FR" sz="9200" dirty="0" err="1" smtClean="0">
                <a:solidFill>
                  <a:srgbClr val="154C85"/>
                </a:solidFill>
              </a:rPr>
              <a:t>materials</a:t>
            </a:r>
            <a:endParaRPr lang="fr-FR" sz="9200" dirty="0" smtClean="0">
              <a:solidFill>
                <a:srgbClr val="154C85"/>
              </a:solidFill>
            </a:endParaRPr>
          </a:p>
          <a:p>
            <a:pPr lvl="2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fr-FR" sz="9200" dirty="0" smtClean="0">
                <a:solidFill>
                  <a:srgbClr val="154C85"/>
                </a:solidFill>
              </a:rPr>
              <a:t>Links for </a:t>
            </a:r>
            <a:r>
              <a:rPr lang="fr-FR" sz="9200" dirty="0" err="1" smtClean="0">
                <a:solidFill>
                  <a:srgbClr val="154C85"/>
                </a:solidFill>
              </a:rPr>
              <a:t>search</a:t>
            </a:r>
            <a:r>
              <a:rPr lang="fr-FR" sz="9200" dirty="0" smtClean="0">
                <a:solidFill>
                  <a:srgbClr val="154C85"/>
                </a:solidFill>
              </a:rPr>
              <a:t> </a:t>
            </a:r>
            <a:r>
              <a:rPr lang="fr-FR" sz="9200" dirty="0" err="1" smtClean="0">
                <a:solidFill>
                  <a:srgbClr val="154C85"/>
                </a:solidFill>
              </a:rPr>
              <a:t>partners</a:t>
            </a:r>
            <a:endParaRPr lang="fr-FR" sz="9200" dirty="0">
              <a:solidFill>
                <a:srgbClr val="154C85"/>
              </a:solidFill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endParaRPr lang="fr-FR" sz="10800" b="0" dirty="0">
              <a:solidFill>
                <a:srgbClr val="154C85"/>
              </a:solidFill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39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err="1" smtClean="0">
                <a:solidFill>
                  <a:srgbClr val="154C85"/>
                </a:solidFill>
              </a:rPr>
              <a:t>Informing</a:t>
            </a:r>
            <a:r>
              <a:rPr lang="fr-FR" sz="3000" b="1" dirty="0" smtClean="0">
                <a:solidFill>
                  <a:srgbClr val="154C85"/>
                </a:solidFill>
              </a:rPr>
              <a:t> and </a:t>
            </a:r>
            <a:r>
              <a:rPr lang="fr-FR" sz="3000" b="1" dirty="0" err="1" smtClean="0">
                <a:solidFill>
                  <a:srgbClr val="154C85"/>
                </a:solidFill>
              </a:rPr>
              <a:t>raising</a:t>
            </a:r>
            <a:r>
              <a:rPr lang="fr-FR" sz="3000" b="1" dirty="0" smtClean="0">
                <a:solidFill>
                  <a:srgbClr val="154C85"/>
                </a:solidFill>
              </a:rPr>
              <a:t> </a:t>
            </a:r>
            <a:r>
              <a:rPr lang="fr-FR" sz="3000" b="1" dirty="0" err="1" smtClean="0">
                <a:solidFill>
                  <a:srgbClr val="154C85"/>
                </a:solidFill>
              </a:rPr>
              <a:t>awareness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4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00" y="6307700"/>
            <a:ext cx="1619207" cy="298915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4"/>
            <a:ext cx="7235825" cy="4246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endParaRPr lang="fr-FR" sz="9600" dirty="0" smtClean="0">
              <a:solidFill>
                <a:srgbClr val="154C85"/>
              </a:solidFill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endParaRPr lang="fr-FR" sz="10800" b="0" dirty="0">
              <a:solidFill>
                <a:srgbClr val="154C85"/>
              </a:solidFill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824373"/>
            <a:ext cx="5274976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7280" y="5456405"/>
            <a:ext cx="8248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54C85"/>
                </a:solidFill>
              </a:rPr>
              <a:t>http://www.horizon2020.gouv.fr/cid79134/boite-outils-pour-les-actions-marie-sklodowska-curie.html</a:t>
            </a:r>
          </a:p>
        </p:txBody>
      </p:sp>
    </p:spTree>
    <p:extLst>
      <p:ext uri="{BB962C8B-B14F-4D97-AF65-F5344CB8AC3E}">
        <p14:creationId xmlns:p14="http://schemas.microsoft.com/office/powerpoint/2010/main" val="26017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err="1" smtClean="0">
                <a:solidFill>
                  <a:srgbClr val="154C85"/>
                </a:solidFill>
              </a:rPr>
              <a:t>Assisting</a:t>
            </a:r>
            <a:r>
              <a:rPr lang="fr-FR" sz="3000" b="1" dirty="0" smtClean="0">
                <a:solidFill>
                  <a:srgbClr val="154C85"/>
                </a:solidFill>
              </a:rPr>
              <a:t>, </a:t>
            </a:r>
            <a:r>
              <a:rPr lang="fr-FR" sz="3000" b="1" dirty="0" err="1" smtClean="0">
                <a:solidFill>
                  <a:srgbClr val="154C85"/>
                </a:solidFill>
              </a:rPr>
              <a:t>advising</a:t>
            </a:r>
            <a:r>
              <a:rPr lang="fr-FR" sz="3000" b="1" dirty="0" smtClean="0">
                <a:solidFill>
                  <a:srgbClr val="154C85"/>
                </a:solidFill>
              </a:rPr>
              <a:t> and training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5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4"/>
            <a:ext cx="7235825" cy="42465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smtClean="0">
                <a:solidFill>
                  <a:srgbClr val="154C85"/>
                </a:solidFill>
              </a:rPr>
              <a:t>A </a:t>
            </a:r>
            <a:r>
              <a:rPr lang="fr-FR" sz="3200" b="0" dirty="0" err="1" smtClean="0">
                <a:solidFill>
                  <a:srgbClr val="154C85"/>
                </a:solidFill>
              </a:rPr>
              <a:t>generic</a:t>
            </a:r>
            <a:r>
              <a:rPr lang="fr-FR" sz="3200" b="0" dirty="0" smtClean="0">
                <a:solidFill>
                  <a:srgbClr val="154C85"/>
                </a:solidFill>
              </a:rPr>
              <a:t> email </a:t>
            </a:r>
            <a:r>
              <a:rPr lang="fr-FR" sz="3200" b="0" dirty="0" err="1" smtClean="0">
                <a:solidFill>
                  <a:srgbClr val="154C85"/>
                </a:solidFill>
              </a:rPr>
              <a:t>address</a:t>
            </a:r>
            <a:r>
              <a:rPr lang="fr-FR" sz="3200" b="0" dirty="0" smtClean="0">
                <a:solidFill>
                  <a:srgbClr val="154C85"/>
                </a:solidFill>
              </a:rPr>
              <a:t> : 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fr-FR" sz="2500" dirty="0" smtClean="0">
                <a:solidFill>
                  <a:srgbClr val="154C85"/>
                </a:solidFill>
              </a:rPr>
              <a:t>All </a:t>
            </a:r>
            <a:r>
              <a:rPr lang="fr-FR" sz="2500" dirty="0" err="1" smtClean="0">
                <a:solidFill>
                  <a:srgbClr val="154C85"/>
                </a:solidFill>
              </a:rPr>
              <a:t>members</a:t>
            </a:r>
            <a:r>
              <a:rPr lang="fr-FR" sz="2500" dirty="0" smtClean="0">
                <a:solidFill>
                  <a:srgbClr val="154C85"/>
                </a:solidFill>
              </a:rPr>
              <a:t> </a:t>
            </a:r>
            <a:r>
              <a:rPr lang="fr-FR" sz="2500" dirty="0" err="1" smtClean="0">
                <a:solidFill>
                  <a:srgbClr val="154C85"/>
                </a:solidFill>
              </a:rPr>
              <a:t>receive</a:t>
            </a:r>
            <a:r>
              <a:rPr lang="fr-FR" sz="2500" dirty="0" smtClean="0">
                <a:solidFill>
                  <a:srgbClr val="154C85"/>
                </a:solidFill>
              </a:rPr>
              <a:t> and </a:t>
            </a:r>
            <a:r>
              <a:rPr lang="fr-FR" sz="2500" dirty="0" err="1" smtClean="0">
                <a:solidFill>
                  <a:srgbClr val="154C85"/>
                </a:solidFill>
              </a:rPr>
              <a:t>answer</a:t>
            </a:r>
            <a:r>
              <a:rPr lang="fr-FR" sz="2500" dirty="0" smtClean="0">
                <a:solidFill>
                  <a:srgbClr val="154C85"/>
                </a:solidFill>
              </a:rPr>
              <a:t> the questions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fr-FR" sz="2500" dirty="0" err="1" smtClean="0">
                <a:solidFill>
                  <a:srgbClr val="154C85"/>
                </a:solidFill>
              </a:rPr>
              <a:t>Two</a:t>
            </a:r>
            <a:r>
              <a:rPr lang="fr-FR" sz="2500" dirty="0" smtClean="0">
                <a:solidFill>
                  <a:srgbClr val="154C85"/>
                </a:solidFill>
              </a:rPr>
              <a:t> </a:t>
            </a:r>
            <a:r>
              <a:rPr lang="fr-FR" sz="2500" dirty="0" err="1" smtClean="0">
                <a:solidFill>
                  <a:srgbClr val="154C85"/>
                </a:solidFill>
              </a:rPr>
              <a:t>referents</a:t>
            </a:r>
            <a:r>
              <a:rPr lang="fr-FR" sz="2500" dirty="0" smtClean="0">
                <a:solidFill>
                  <a:srgbClr val="154C85"/>
                </a:solidFill>
              </a:rPr>
              <a:t> per action</a:t>
            </a:r>
            <a:endParaRPr lang="fr-FR" sz="2500" dirty="0">
              <a:solidFill>
                <a:srgbClr val="154C85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2900" b="1" dirty="0" smtClean="0">
                <a:solidFill>
                  <a:srgbClr val="AC267E"/>
                </a:solidFill>
              </a:rPr>
              <a:t>pcn-mariescurie@recherche.gouv.fr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smtClean="0">
                <a:solidFill>
                  <a:srgbClr val="154C85"/>
                </a:solidFill>
              </a:rPr>
              <a:t>Support by email and phone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smtClean="0">
                <a:solidFill>
                  <a:srgbClr val="154C85"/>
                </a:solidFill>
              </a:rPr>
              <a:t>Training </a:t>
            </a:r>
            <a:r>
              <a:rPr lang="fr-FR" sz="3200" b="0" dirty="0" err="1" smtClean="0">
                <a:solidFill>
                  <a:srgbClr val="154C85"/>
                </a:solidFill>
              </a:rPr>
              <a:t>events</a:t>
            </a:r>
            <a:r>
              <a:rPr lang="fr-FR" sz="3200" b="0" dirty="0" smtClean="0">
                <a:solidFill>
                  <a:srgbClr val="154C85"/>
                </a:solidFill>
              </a:rPr>
              <a:t> (at </a:t>
            </a:r>
            <a:r>
              <a:rPr lang="fr-FR" sz="3200" b="0" dirty="0" err="1" smtClean="0">
                <a:solidFill>
                  <a:srgbClr val="154C85"/>
                </a:solidFill>
              </a:rPr>
              <a:t>regional</a:t>
            </a:r>
            <a:r>
              <a:rPr lang="fr-FR" sz="3200" b="0" dirty="0" smtClean="0">
                <a:solidFill>
                  <a:srgbClr val="154C85"/>
                </a:solidFill>
              </a:rPr>
              <a:t> and national </a:t>
            </a:r>
            <a:r>
              <a:rPr lang="fr-FR" sz="3200" b="0" dirty="0" err="1" smtClean="0">
                <a:solidFill>
                  <a:srgbClr val="154C85"/>
                </a:solidFill>
              </a:rPr>
              <a:t>levels</a:t>
            </a:r>
            <a:r>
              <a:rPr lang="fr-FR" sz="3200" b="0" dirty="0" smtClean="0">
                <a:solidFill>
                  <a:srgbClr val="154C85"/>
                </a:solidFill>
              </a:rPr>
              <a:t>)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err="1" smtClean="0">
                <a:solidFill>
                  <a:srgbClr val="154C85"/>
                </a:solidFill>
              </a:rPr>
              <a:t>Individual</a:t>
            </a:r>
            <a:r>
              <a:rPr lang="fr-FR" sz="3200" b="0" dirty="0" smtClean="0">
                <a:solidFill>
                  <a:srgbClr val="154C85"/>
                </a:solidFill>
              </a:rPr>
              <a:t> meetings </a:t>
            </a:r>
            <a:r>
              <a:rPr lang="fr-FR" sz="3200" b="0" dirty="0" err="1" smtClean="0">
                <a:solidFill>
                  <a:srgbClr val="154C85"/>
                </a:solidFill>
              </a:rPr>
              <a:t>with</a:t>
            </a:r>
            <a:r>
              <a:rPr lang="fr-FR" sz="3200" b="0" dirty="0" smtClean="0">
                <a:solidFill>
                  <a:srgbClr val="154C85"/>
                </a:solidFill>
              </a:rPr>
              <a:t> </a:t>
            </a:r>
            <a:r>
              <a:rPr lang="fr-FR" sz="3200" b="0" dirty="0" err="1" smtClean="0">
                <a:solidFill>
                  <a:srgbClr val="154C85"/>
                </a:solidFill>
              </a:rPr>
              <a:t>applicants</a:t>
            </a:r>
            <a:endParaRPr lang="fr-FR" sz="3200" b="0" dirty="0" smtClean="0">
              <a:solidFill>
                <a:srgbClr val="154C85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err="1" smtClean="0">
                <a:solidFill>
                  <a:srgbClr val="154C85"/>
                </a:solidFill>
              </a:rPr>
              <a:t>We</a:t>
            </a:r>
            <a:r>
              <a:rPr lang="fr-FR" sz="3200" b="0" dirty="0" smtClean="0">
                <a:solidFill>
                  <a:srgbClr val="154C85"/>
                </a:solidFill>
              </a:rPr>
              <a:t> do not </a:t>
            </a:r>
            <a:r>
              <a:rPr lang="fr-FR" sz="3200" b="0" dirty="0" err="1" smtClean="0">
                <a:solidFill>
                  <a:srgbClr val="154C85"/>
                </a:solidFill>
              </a:rPr>
              <a:t>proofread</a:t>
            </a:r>
            <a:r>
              <a:rPr lang="fr-FR" sz="3200" b="0" dirty="0" smtClean="0">
                <a:solidFill>
                  <a:srgbClr val="154C85"/>
                </a:solidFill>
              </a:rPr>
              <a:t> the applications  </a:t>
            </a:r>
          </a:p>
          <a:p>
            <a:pPr marL="0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3200" dirty="0" smtClean="0">
                <a:solidFill>
                  <a:srgbClr val="154C85"/>
                </a:solidFill>
              </a:rPr>
              <a:t> </a:t>
            </a:r>
            <a:endParaRPr lang="fr-FR" sz="32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fr-FR" dirty="0" smtClean="0">
              <a:solidFill>
                <a:srgbClr val="154C85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2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err="1" smtClean="0">
                <a:solidFill>
                  <a:srgbClr val="154C85"/>
                </a:solidFill>
              </a:rPr>
              <a:t>Assisting</a:t>
            </a:r>
            <a:r>
              <a:rPr lang="fr-FR" sz="3000" b="1" dirty="0" smtClean="0">
                <a:solidFill>
                  <a:srgbClr val="154C85"/>
                </a:solidFill>
              </a:rPr>
              <a:t>, </a:t>
            </a:r>
            <a:r>
              <a:rPr lang="fr-FR" sz="3000" b="1" dirty="0" err="1" smtClean="0">
                <a:solidFill>
                  <a:srgbClr val="154C85"/>
                </a:solidFill>
              </a:rPr>
              <a:t>advising</a:t>
            </a:r>
            <a:r>
              <a:rPr lang="fr-FR" sz="3000" b="1" dirty="0" smtClean="0">
                <a:solidFill>
                  <a:srgbClr val="154C85"/>
                </a:solidFill>
              </a:rPr>
              <a:t> and training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6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4"/>
            <a:ext cx="7235825" cy="4246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3200" dirty="0" smtClean="0">
                <a:solidFill>
                  <a:srgbClr val="154C85"/>
                </a:solidFill>
              </a:rPr>
              <a:t> </a:t>
            </a:r>
            <a:endParaRPr lang="fr-FR" sz="32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fr-FR" dirty="0" smtClean="0">
              <a:solidFill>
                <a:srgbClr val="154C85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82" y="1293246"/>
            <a:ext cx="2637764" cy="30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9" y="3582856"/>
            <a:ext cx="3952967" cy="22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041261"/>
            <a:ext cx="4016219" cy="21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00" y="4549156"/>
            <a:ext cx="2780089" cy="19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err="1" smtClean="0">
                <a:solidFill>
                  <a:srgbClr val="154C85"/>
                </a:solidFill>
              </a:rPr>
              <a:t>Other</a:t>
            </a:r>
            <a:r>
              <a:rPr lang="fr-FR" sz="3000" b="1" dirty="0" smtClean="0">
                <a:solidFill>
                  <a:srgbClr val="154C85"/>
                </a:solidFill>
              </a:rPr>
              <a:t> </a:t>
            </a:r>
            <a:r>
              <a:rPr lang="fr-FR" sz="3000" b="1" dirty="0" err="1" smtClean="0">
                <a:solidFill>
                  <a:srgbClr val="154C85"/>
                </a:solidFill>
              </a:rPr>
              <a:t>activities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7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4"/>
            <a:ext cx="7235825" cy="42465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err="1" smtClean="0">
                <a:solidFill>
                  <a:srgbClr val="154C85"/>
                </a:solidFill>
              </a:rPr>
              <a:t>Annual</a:t>
            </a:r>
            <a:r>
              <a:rPr lang="fr-FR" sz="3200" b="0" dirty="0" smtClean="0">
                <a:solidFill>
                  <a:srgbClr val="154C85"/>
                </a:solidFill>
              </a:rPr>
              <a:t> </a:t>
            </a:r>
            <a:r>
              <a:rPr lang="fr-FR" sz="3200" b="0" dirty="0" err="1" smtClean="0">
                <a:solidFill>
                  <a:srgbClr val="154C85"/>
                </a:solidFill>
              </a:rPr>
              <a:t>analysis</a:t>
            </a:r>
            <a:r>
              <a:rPr lang="fr-FR" sz="3200" b="0" dirty="0" smtClean="0">
                <a:solidFill>
                  <a:srgbClr val="154C85"/>
                </a:solidFill>
              </a:rPr>
              <a:t> of French </a:t>
            </a:r>
            <a:r>
              <a:rPr lang="fr-FR" sz="3200" b="0" dirty="0" err="1" smtClean="0">
                <a:solidFill>
                  <a:srgbClr val="154C85"/>
                </a:solidFill>
              </a:rPr>
              <a:t>results</a:t>
            </a:r>
            <a:endParaRPr lang="fr-FR" sz="3200" b="0" dirty="0" smtClean="0">
              <a:solidFill>
                <a:srgbClr val="154C8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err="1" smtClean="0">
                <a:solidFill>
                  <a:srgbClr val="154C85"/>
                </a:solidFill>
              </a:rPr>
              <a:t>Statistics</a:t>
            </a:r>
            <a:endParaRPr lang="fr-FR" sz="3200" b="0" dirty="0" smtClean="0">
              <a:solidFill>
                <a:srgbClr val="154C85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err="1" smtClean="0">
                <a:solidFill>
                  <a:srgbClr val="154C85"/>
                </a:solidFill>
              </a:rPr>
              <a:t>Working</a:t>
            </a:r>
            <a:r>
              <a:rPr lang="fr-FR" sz="3200" b="0" dirty="0" smtClean="0">
                <a:solidFill>
                  <a:srgbClr val="154C85"/>
                </a:solidFill>
              </a:rPr>
              <a:t> groups at national and </a:t>
            </a:r>
            <a:r>
              <a:rPr lang="fr-FR" sz="3200" b="0" dirty="0" err="1" smtClean="0">
                <a:solidFill>
                  <a:srgbClr val="154C85"/>
                </a:solidFill>
              </a:rPr>
              <a:t>european</a:t>
            </a:r>
            <a:r>
              <a:rPr lang="fr-FR" sz="3200" b="0" dirty="0" smtClean="0">
                <a:solidFill>
                  <a:srgbClr val="154C85"/>
                </a:solidFill>
              </a:rPr>
              <a:t> </a:t>
            </a:r>
            <a:r>
              <a:rPr lang="fr-FR" sz="3200" b="0" dirty="0" err="1" smtClean="0">
                <a:solidFill>
                  <a:srgbClr val="154C85"/>
                </a:solidFill>
              </a:rPr>
              <a:t>levels</a:t>
            </a:r>
            <a:r>
              <a:rPr lang="fr-FR" sz="3200" b="0" dirty="0" smtClean="0">
                <a:solidFill>
                  <a:srgbClr val="154C85"/>
                </a:solidFill>
              </a:rPr>
              <a:t> (Ministry of </a:t>
            </a:r>
            <a:r>
              <a:rPr lang="fr-FR" sz="3200" b="0" dirty="0" err="1" smtClean="0">
                <a:solidFill>
                  <a:srgbClr val="154C85"/>
                </a:solidFill>
              </a:rPr>
              <a:t>Research</a:t>
            </a:r>
            <a:r>
              <a:rPr lang="fr-FR" sz="3200" b="0" dirty="0" smtClean="0">
                <a:solidFill>
                  <a:srgbClr val="154C85"/>
                </a:solidFill>
              </a:rPr>
              <a:t>/Club of </a:t>
            </a:r>
            <a:r>
              <a:rPr lang="fr-FR" sz="3200" b="0" dirty="0" err="1" smtClean="0">
                <a:solidFill>
                  <a:srgbClr val="154C85"/>
                </a:solidFill>
              </a:rPr>
              <a:t>associated</a:t>
            </a:r>
            <a:r>
              <a:rPr lang="fr-FR" sz="3200" b="0" dirty="0" smtClean="0">
                <a:solidFill>
                  <a:srgbClr val="154C85"/>
                </a:solidFill>
              </a:rPr>
              <a:t> </a:t>
            </a:r>
            <a:r>
              <a:rPr lang="fr-FR" sz="3200" b="0" dirty="0" err="1" smtClean="0">
                <a:solidFill>
                  <a:srgbClr val="154C85"/>
                </a:solidFill>
              </a:rPr>
              <a:t>research</a:t>
            </a:r>
            <a:r>
              <a:rPr lang="fr-FR" sz="3200" b="0" dirty="0" smtClean="0">
                <a:solidFill>
                  <a:srgbClr val="154C85"/>
                </a:solidFill>
              </a:rPr>
              <a:t> organisation/</a:t>
            </a:r>
            <a:r>
              <a:rPr lang="fr-FR" sz="3200" b="0" dirty="0" err="1" smtClean="0">
                <a:solidFill>
                  <a:srgbClr val="154C85"/>
                </a:solidFill>
              </a:rPr>
              <a:t>Preparation</a:t>
            </a:r>
            <a:r>
              <a:rPr lang="fr-FR" sz="3200" b="0" dirty="0" smtClean="0">
                <a:solidFill>
                  <a:srgbClr val="154C85"/>
                </a:solidFill>
              </a:rPr>
              <a:t> of FP9…)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err="1" smtClean="0">
                <a:solidFill>
                  <a:srgbClr val="154C85"/>
                </a:solidFill>
              </a:rPr>
              <a:t>Continuous</a:t>
            </a:r>
            <a:r>
              <a:rPr lang="fr-FR" sz="3200" b="0" dirty="0" smtClean="0">
                <a:solidFill>
                  <a:srgbClr val="154C85"/>
                </a:solidFill>
              </a:rPr>
              <a:t> training : train the </a:t>
            </a:r>
            <a:r>
              <a:rPr lang="fr-FR" sz="3200" b="0" dirty="0" err="1" smtClean="0">
                <a:solidFill>
                  <a:srgbClr val="154C85"/>
                </a:solidFill>
              </a:rPr>
              <a:t>trainers</a:t>
            </a:r>
            <a:r>
              <a:rPr lang="fr-FR" sz="3200" b="0" dirty="0" smtClean="0">
                <a:solidFill>
                  <a:srgbClr val="154C85"/>
                </a:solidFill>
              </a:rPr>
              <a:t>; H2020 </a:t>
            </a:r>
            <a:r>
              <a:rPr lang="fr-FR" sz="3200" b="0" dirty="0" err="1" smtClean="0">
                <a:solidFill>
                  <a:srgbClr val="154C85"/>
                </a:solidFill>
              </a:rPr>
              <a:t>legal</a:t>
            </a:r>
            <a:r>
              <a:rPr lang="fr-FR" sz="3200" b="0" dirty="0" smtClean="0">
                <a:solidFill>
                  <a:srgbClr val="154C85"/>
                </a:solidFill>
              </a:rPr>
              <a:t> and </a:t>
            </a:r>
            <a:r>
              <a:rPr lang="fr-FR" sz="3200" b="0" dirty="0" err="1" smtClean="0">
                <a:solidFill>
                  <a:srgbClr val="154C85"/>
                </a:solidFill>
              </a:rPr>
              <a:t>financial</a:t>
            </a:r>
            <a:r>
              <a:rPr lang="fr-FR" sz="3200" b="0" dirty="0" smtClean="0">
                <a:solidFill>
                  <a:srgbClr val="154C85"/>
                </a:solidFill>
              </a:rPr>
              <a:t> </a:t>
            </a:r>
            <a:r>
              <a:rPr lang="fr-FR" sz="3200" b="0" dirty="0" err="1" smtClean="0">
                <a:solidFill>
                  <a:srgbClr val="154C85"/>
                </a:solidFill>
              </a:rPr>
              <a:t>rules</a:t>
            </a:r>
            <a:r>
              <a:rPr lang="fr-FR" sz="3200" b="0" dirty="0" smtClean="0">
                <a:solidFill>
                  <a:srgbClr val="154C85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3200" b="0" dirty="0" err="1" smtClean="0">
                <a:solidFill>
                  <a:srgbClr val="154C85"/>
                </a:solidFill>
              </a:rPr>
              <a:t>Preparation</a:t>
            </a:r>
            <a:r>
              <a:rPr lang="fr-FR" sz="3200" b="0" dirty="0" smtClean="0">
                <a:solidFill>
                  <a:srgbClr val="154C85"/>
                </a:solidFill>
              </a:rPr>
              <a:t> of the Programme </a:t>
            </a:r>
            <a:r>
              <a:rPr lang="fr-FR" sz="3200" b="0" dirty="0" err="1" smtClean="0">
                <a:solidFill>
                  <a:srgbClr val="154C85"/>
                </a:solidFill>
              </a:rPr>
              <a:t>Committee</a:t>
            </a:r>
            <a:r>
              <a:rPr lang="fr-FR" sz="3200" b="0" dirty="0" smtClean="0">
                <a:solidFill>
                  <a:srgbClr val="154C85"/>
                </a:solidFill>
              </a:rPr>
              <a:t> (</a:t>
            </a:r>
            <a:r>
              <a:rPr lang="fr-FR" sz="3200" b="0" dirty="0" err="1" smtClean="0">
                <a:solidFill>
                  <a:srgbClr val="154C85"/>
                </a:solidFill>
              </a:rPr>
              <a:t>scoping</a:t>
            </a:r>
            <a:r>
              <a:rPr lang="fr-FR" sz="3200" b="0" dirty="0" smtClean="0">
                <a:solidFill>
                  <a:srgbClr val="154C85"/>
                </a:solidFill>
              </a:rPr>
              <a:t> </a:t>
            </a:r>
            <a:r>
              <a:rPr lang="fr-FR" sz="3200" b="0" dirty="0" err="1" smtClean="0">
                <a:solidFill>
                  <a:srgbClr val="154C85"/>
                </a:solidFill>
              </a:rPr>
              <a:t>paper</a:t>
            </a:r>
            <a:r>
              <a:rPr lang="fr-FR" sz="3200" b="0" dirty="0" smtClean="0">
                <a:solidFill>
                  <a:srgbClr val="154C85"/>
                </a:solidFill>
              </a:rPr>
              <a:t>…)</a:t>
            </a:r>
          </a:p>
          <a:p>
            <a:pPr marL="0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3200" dirty="0" smtClean="0">
                <a:solidFill>
                  <a:srgbClr val="154C85"/>
                </a:solidFill>
              </a:rPr>
              <a:t> </a:t>
            </a:r>
            <a:endParaRPr lang="fr-FR" sz="32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fr-FR" dirty="0" smtClean="0">
              <a:solidFill>
                <a:srgbClr val="154C85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7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02895"/>
            <a:ext cx="9143999" cy="2432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 smtClean="0">
              <a:solidFill>
                <a:srgbClr val="154C85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algn="ctr"/>
            <a:r>
              <a:rPr lang="fr-FR" sz="3600" b="1" dirty="0" err="1" smtClean="0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Thank</a:t>
            </a:r>
            <a:r>
              <a:rPr lang="fr-FR" sz="3600" b="1" dirty="0" smtClean="0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fr-FR" sz="3600" b="1" dirty="0" err="1" smtClean="0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you</a:t>
            </a:r>
            <a:r>
              <a:rPr lang="fr-FR" sz="3600" b="1" dirty="0" smtClean="0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!</a:t>
            </a:r>
          </a:p>
          <a:p>
            <a:pPr algn="ctr"/>
            <a:r>
              <a:rPr lang="fr-FR" sz="3600" b="1" dirty="0" smtClean="0">
                <a:solidFill>
                  <a:srgbClr val="154C85"/>
                </a:solidFill>
                <a:latin typeface="Arial" charset="0"/>
                <a:ea typeface="ＭＳ Ｐゴシック" charset="-128"/>
                <a:cs typeface="Arial" charset="0"/>
              </a:rPr>
              <a:t>pcn-mariescurie@recherche.gouv.fr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55" y="0"/>
            <a:ext cx="1655445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Ministère de l'éducation nationale, de l'enseignement supèrieur et de la recherche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2688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\\vfiler-ad-pers.ad.unistra.fr\sschott\Bureau\PCN Mobilité Bureau\Documents du PCN\Plaquettes\Plaquette IF\Plaquette IF2016\cpu_logo_bleu_PANTONE_2736C_H-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9" y="144595"/>
            <a:ext cx="1564005" cy="82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2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33" y="202277"/>
            <a:ext cx="1139725" cy="1461422"/>
          </a:xfrm>
          <a:prstGeom prst="rect">
            <a:avLst/>
          </a:prstGeom>
        </p:spPr>
      </p:pic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358775" y="558800"/>
            <a:ext cx="2892425" cy="6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3200" b="1" dirty="0" err="1" smtClean="0">
                <a:solidFill>
                  <a:srgbClr val="154C85"/>
                </a:solidFill>
                <a:cs typeface="Arial" charset="0"/>
              </a:rPr>
              <a:t>Overview</a:t>
            </a:r>
            <a:endParaRPr lang="fr-FR" sz="3200" b="1" dirty="0">
              <a:solidFill>
                <a:srgbClr val="154C85"/>
              </a:solidFill>
              <a:cs typeface="Arial" charset="0"/>
            </a:endParaRPr>
          </a:p>
        </p:txBody>
      </p:sp>
      <p:sp>
        <p:nvSpPr>
          <p:cNvPr id="116741" name="ZoneTexte 5"/>
          <p:cNvSpPr txBox="1">
            <a:spLocks noChangeArrowheads="1"/>
          </p:cNvSpPr>
          <p:nvPr/>
        </p:nvSpPr>
        <p:spPr bwMode="auto">
          <a:xfrm>
            <a:off x="1416902" y="1973532"/>
            <a:ext cx="6362699" cy="376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fr-FR" sz="3200" b="1" dirty="0" err="1" smtClean="0">
                <a:solidFill>
                  <a:srgbClr val="7030A0"/>
                </a:solidFill>
                <a:cs typeface="Arial" charset="0"/>
              </a:rPr>
              <a:t>Presentation</a:t>
            </a:r>
            <a:r>
              <a:rPr lang="fr-FR" sz="3200" b="1" dirty="0" smtClean="0">
                <a:solidFill>
                  <a:srgbClr val="7030A0"/>
                </a:solidFill>
                <a:cs typeface="Arial" charset="0"/>
              </a:rPr>
              <a:t> of the French NCP</a:t>
            </a:r>
            <a:endParaRPr lang="fr-FR" sz="3200" b="1" dirty="0">
              <a:solidFill>
                <a:srgbClr val="7030A0"/>
              </a:solidFill>
              <a:cs typeface="Arial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FR" sz="3200" b="1" dirty="0" err="1" smtClean="0">
                <a:solidFill>
                  <a:srgbClr val="154C85"/>
                </a:solidFill>
                <a:cs typeface="Arial" charset="0"/>
              </a:rPr>
              <a:t>Activities</a:t>
            </a:r>
            <a:r>
              <a:rPr lang="fr-FR" sz="3200" b="1" dirty="0" smtClean="0">
                <a:solidFill>
                  <a:srgbClr val="154C85"/>
                </a:solidFill>
                <a:cs typeface="Arial" charset="0"/>
              </a:rPr>
              <a:t> 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154C85"/>
                </a:solidFill>
                <a:cs typeface="Arial" charset="0"/>
              </a:rPr>
              <a:t>Promoting</a:t>
            </a:r>
            <a:r>
              <a:rPr lang="fr-FR" b="1" dirty="0">
                <a:solidFill>
                  <a:srgbClr val="154C85"/>
                </a:solidFill>
                <a:cs typeface="Arial" charset="0"/>
              </a:rPr>
              <a:t> the MSCA, </a:t>
            </a:r>
            <a:r>
              <a:rPr lang="fr-FR" b="1" dirty="0" err="1">
                <a:solidFill>
                  <a:srgbClr val="154C85"/>
                </a:solidFill>
                <a:cs typeface="Arial" charset="0"/>
              </a:rPr>
              <a:t>Informing</a:t>
            </a:r>
            <a:r>
              <a:rPr lang="fr-FR" b="1" dirty="0">
                <a:solidFill>
                  <a:srgbClr val="154C85"/>
                </a:solidFill>
                <a:cs typeface="Arial" charset="0"/>
              </a:rPr>
              <a:t> and </a:t>
            </a:r>
            <a:r>
              <a:rPr lang="fr-FR" b="1" dirty="0" err="1">
                <a:solidFill>
                  <a:srgbClr val="154C85"/>
                </a:solidFill>
                <a:cs typeface="Arial" charset="0"/>
              </a:rPr>
              <a:t>raising</a:t>
            </a:r>
            <a:r>
              <a:rPr lang="fr-FR" b="1" dirty="0">
                <a:solidFill>
                  <a:srgbClr val="154C85"/>
                </a:solidFill>
                <a:cs typeface="Arial" charset="0"/>
              </a:rPr>
              <a:t> </a:t>
            </a:r>
            <a:r>
              <a:rPr lang="fr-FR" b="1" dirty="0" err="1">
                <a:solidFill>
                  <a:srgbClr val="154C85"/>
                </a:solidFill>
                <a:cs typeface="Arial" charset="0"/>
              </a:rPr>
              <a:t>awareness</a:t>
            </a:r>
            <a:endParaRPr lang="fr-FR" b="1" dirty="0">
              <a:solidFill>
                <a:srgbClr val="154C85"/>
              </a:solidFill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154C85"/>
                </a:solidFill>
                <a:cs typeface="Arial" charset="0"/>
              </a:rPr>
              <a:t>Assisting</a:t>
            </a:r>
            <a:r>
              <a:rPr lang="fr-FR" b="1" dirty="0">
                <a:solidFill>
                  <a:srgbClr val="154C85"/>
                </a:solidFill>
                <a:cs typeface="Arial" charset="0"/>
              </a:rPr>
              <a:t>, </a:t>
            </a:r>
            <a:r>
              <a:rPr lang="fr-FR" b="1" dirty="0" err="1">
                <a:solidFill>
                  <a:srgbClr val="154C85"/>
                </a:solidFill>
                <a:cs typeface="Arial" charset="0"/>
              </a:rPr>
              <a:t>advising</a:t>
            </a:r>
            <a:r>
              <a:rPr lang="fr-FR" b="1" dirty="0">
                <a:solidFill>
                  <a:srgbClr val="154C85"/>
                </a:solidFill>
                <a:cs typeface="Arial" charset="0"/>
              </a:rPr>
              <a:t> and training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154C85"/>
                </a:solidFill>
                <a:cs typeface="Arial" charset="0"/>
              </a:rPr>
              <a:t>Other</a:t>
            </a:r>
            <a:r>
              <a:rPr lang="fr-FR" b="1" dirty="0">
                <a:solidFill>
                  <a:srgbClr val="154C85"/>
                </a:solidFill>
                <a:cs typeface="Arial" charset="0"/>
              </a:rPr>
              <a:t> </a:t>
            </a:r>
            <a:r>
              <a:rPr lang="fr-FR" b="1" dirty="0" err="1" smtClean="0">
                <a:solidFill>
                  <a:srgbClr val="154C85"/>
                </a:solidFill>
                <a:cs typeface="Arial" charset="0"/>
              </a:rPr>
              <a:t>activities</a:t>
            </a:r>
            <a:endParaRPr lang="fr-FR" b="1" dirty="0">
              <a:solidFill>
                <a:srgbClr val="154C85"/>
              </a:solidFill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err="1" smtClean="0">
                <a:solidFill>
                  <a:srgbClr val="154C85"/>
                </a:solidFill>
              </a:rPr>
              <a:t>Presentation</a:t>
            </a:r>
            <a:r>
              <a:rPr lang="fr-FR" sz="3000" b="1" dirty="0" smtClean="0">
                <a:solidFill>
                  <a:srgbClr val="154C85"/>
                </a:solidFill>
              </a:rPr>
              <a:t> of the NCP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1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3"/>
            <a:ext cx="7235825" cy="463090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514350" indent="-514350"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+mj-lt"/>
              <a:buAutoNum type="arabicPeriod"/>
            </a:pPr>
            <a:endParaRPr lang="fr-FR" sz="3200" b="0" dirty="0" smtClean="0">
              <a:solidFill>
                <a:srgbClr val="154C85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en-US" sz="4500" b="0" dirty="0" smtClean="0">
                <a:solidFill>
                  <a:srgbClr val="154C85"/>
                </a:solidFill>
              </a:rPr>
              <a:t>The French </a:t>
            </a:r>
            <a:r>
              <a:rPr lang="en-US" sz="4500" b="0" dirty="0">
                <a:solidFill>
                  <a:srgbClr val="154C85"/>
                </a:solidFill>
              </a:rPr>
              <a:t>MSCA NCP has officially been appointed by the French </a:t>
            </a:r>
            <a:r>
              <a:rPr lang="en-US" sz="4500" b="0" dirty="0" smtClean="0">
                <a:solidFill>
                  <a:srgbClr val="154C85"/>
                </a:solidFill>
              </a:rPr>
              <a:t>Ministry </a:t>
            </a:r>
            <a:r>
              <a:rPr lang="en-US" sz="4500" b="0" dirty="0">
                <a:solidFill>
                  <a:srgbClr val="154C85"/>
                </a:solidFill>
              </a:rPr>
              <a:t>of </a:t>
            </a:r>
            <a:r>
              <a:rPr lang="en-US" sz="4500" b="0" dirty="0" smtClean="0">
                <a:solidFill>
                  <a:srgbClr val="154C85"/>
                </a:solidFill>
              </a:rPr>
              <a:t>National Education</a:t>
            </a:r>
            <a:r>
              <a:rPr lang="en-US" sz="4500" b="0" dirty="0">
                <a:solidFill>
                  <a:srgbClr val="154C85"/>
                </a:solidFill>
              </a:rPr>
              <a:t>, </a:t>
            </a:r>
            <a:r>
              <a:rPr lang="en-US" sz="4500" b="0" dirty="0" smtClean="0">
                <a:solidFill>
                  <a:srgbClr val="154C85"/>
                </a:solidFill>
              </a:rPr>
              <a:t>Higher Education </a:t>
            </a:r>
            <a:r>
              <a:rPr lang="en-US" sz="4500" b="0" dirty="0">
                <a:solidFill>
                  <a:srgbClr val="154C85"/>
                </a:solidFill>
              </a:rPr>
              <a:t>and </a:t>
            </a:r>
            <a:r>
              <a:rPr lang="en-US" sz="4500" b="0" dirty="0" smtClean="0">
                <a:solidFill>
                  <a:srgbClr val="154C85"/>
                </a:solidFill>
              </a:rPr>
              <a:t>Research.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endParaRPr lang="en-US" sz="4500" b="0" dirty="0">
              <a:solidFill>
                <a:srgbClr val="154C8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fr-FR" sz="4500" b="0" dirty="0" smtClean="0">
                <a:solidFill>
                  <a:srgbClr val="154C85"/>
                </a:solidFill>
              </a:rPr>
              <a:t>The « French </a:t>
            </a:r>
            <a:r>
              <a:rPr lang="fr-FR" sz="4500" b="0" dirty="0" err="1" smtClean="0">
                <a:solidFill>
                  <a:srgbClr val="154C85"/>
                </a:solidFill>
              </a:rPr>
              <a:t>Rectors</a:t>
            </a:r>
            <a:r>
              <a:rPr lang="fr-FR" sz="4500" b="0" dirty="0" smtClean="0">
                <a:solidFill>
                  <a:srgbClr val="154C85"/>
                </a:solidFill>
              </a:rPr>
              <a:t> </a:t>
            </a:r>
            <a:r>
              <a:rPr lang="fr-FR" sz="4500" b="0" dirty="0" err="1" smtClean="0">
                <a:solidFill>
                  <a:srgbClr val="154C85"/>
                </a:solidFill>
              </a:rPr>
              <a:t>Conference</a:t>
            </a:r>
            <a:r>
              <a:rPr lang="fr-FR" sz="4500" b="0" dirty="0" smtClean="0">
                <a:solidFill>
                  <a:srgbClr val="154C85"/>
                </a:solidFill>
              </a:rPr>
              <a:t> » </a:t>
            </a:r>
            <a:r>
              <a:rPr lang="fr-FR" sz="4500" b="0" dirty="0" err="1" smtClean="0">
                <a:solidFill>
                  <a:srgbClr val="154C85"/>
                </a:solidFill>
              </a:rPr>
              <a:t>ensures</a:t>
            </a:r>
            <a:r>
              <a:rPr lang="fr-FR" sz="4500" b="0" dirty="0" smtClean="0">
                <a:solidFill>
                  <a:srgbClr val="154C85"/>
                </a:solidFill>
              </a:rPr>
              <a:t> the coordination of the NCP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endParaRPr lang="fr-FR" sz="4500" b="0" dirty="0">
              <a:solidFill>
                <a:srgbClr val="154C8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fr-FR" sz="4500" b="0" dirty="0" smtClean="0">
                <a:solidFill>
                  <a:srgbClr val="154C85"/>
                </a:solidFill>
              </a:rPr>
              <a:t>The NCP </a:t>
            </a:r>
            <a:r>
              <a:rPr lang="fr-FR" sz="4500" b="0" dirty="0" err="1" smtClean="0">
                <a:solidFill>
                  <a:srgbClr val="154C85"/>
                </a:solidFill>
              </a:rPr>
              <a:t>is</a:t>
            </a:r>
            <a:r>
              <a:rPr lang="fr-FR" sz="4500" b="0" dirty="0" smtClean="0">
                <a:solidFill>
                  <a:srgbClr val="154C85"/>
                </a:solidFill>
              </a:rPr>
              <a:t> </a:t>
            </a:r>
            <a:r>
              <a:rPr lang="fr-FR" sz="4500" b="0" dirty="0" err="1" smtClean="0">
                <a:solidFill>
                  <a:srgbClr val="154C85"/>
                </a:solidFill>
              </a:rPr>
              <a:t>composed</a:t>
            </a:r>
            <a:r>
              <a:rPr lang="fr-FR" sz="4500" b="0" dirty="0" smtClean="0">
                <a:solidFill>
                  <a:srgbClr val="154C85"/>
                </a:solidFill>
              </a:rPr>
              <a:t> of 8 </a:t>
            </a:r>
            <a:r>
              <a:rPr lang="fr-FR" sz="4500" b="0" dirty="0" err="1" smtClean="0">
                <a:solidFill>
                  <a:srgbClr val="154C85"/>
                </a:solidFill>
              </a:rPr>
              <a:t>members</a:t>
            </a:r>
            <a:endParaRPr lang="fr-FR" sz="4500" b="0" dirty="0" smtClean="0">
              <a:solidFill>
                <a:srgbClr val="154C8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endParaRPr lang="fr-FR" sz="4500" b="0" dirty="0" smtClean="0">
              <a:solidFill>
                <a:srgbClr val="154C8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fr-FR" sz="4500" b="0" dirty="0" smtClean="0">
                <a:solidFill>
                  <a:srgbClr val="154C85"/>
                </a:solidFill>
              </a:rPr>
              <a:t>The </a:t>
            </a:r>
            <a:r>
              <a:rPr lang="fr-FR" sz="4500" b="0" dirty="0" err="1" smtClean="0">
                <a:solidFill>
                  <a:srgbClr val="154C85"/>
                </a:solidFill>
              </a:rPr>
              <a:t>coordinator</a:t>
            </a:r>
            <a:r>
              <a:rPr lang="fr-FR" sz="4500" b="0" dirty="0" smtClean="0">
                <a:solidFill>
                  <a:srgbClr val="154C85"/>
                </a:solidFill>
              </a:rPr>
              <a:t> </a:t>
            </a:r>
            <a:r>
              <a:rPr lang="fr-FR" sz="4500" b="0" dirty="0" err="1" smtClean="0">
                <a:solidFill>
                  <a:srgbClr val="154C85"/>
                </a:solidFill>
              </a:rPr>
              <a:t>dedicates</a:t>
            </a:r>
            <a:r>
              <a:rPr lang="fr-FR" sz="4500" b="0" dirty="0" smtClean="0">
                <a:solidFill>
                  <a:srgbClr val="154C85"/>
                </a:solidFill>
              </a:rPr>
              <a:t> </a:t>
            </a:r>
            <a:r>
              <a:rPr lang="fr-FR" sz="4500" b="0" dirty="0" err="1" smtClean="0">
                <a:solidFill>
                  <a:srgbClr val="154C85"/>
                </a:solidFill>
              </a:rPr>
              <a:t>between</a:t>
            </a:r>
            <a:r>
              <a:rPr lang="fr-FR" sz="4500" b="0" dirty="0" smtClean="0">
                <a:solidFill>
                  <a:srgbClr val="154C85"/>
                </a:solidFill>
              </a:rPr>
              <a:t> 30% and 50% of </a:t>
            </a:r>
            <a:r>
              <a:rPr lang="fr-FR" sz="4500" b="0" dirty="0" err="1" smtClean="0">
                <a:solidFill>
                  <a:srgbClr val="154C85"/>
                </a:solidFill>
              </a:rPr>
              <a:t>her</a:t>
            </a:r>
            <a:r>
              <a:rPr lang="fr-FR" sz="4500" b="0" dirty="0" smtClean="0">
                <a:solidFill>
                  <a:srgbClr val="154C85"/>
                </a:solidFill>
              </a:rPr>
              <a:t> </a:t>
            </a:r>
            <a:r>
              <a:rPr lang="fr-FR" sz="4500" b="0" dirty="0" err="1" smtClean="0">
                <a:solidFill>
                  <a:srgbClr val="154C85"/>
                </a:solidFill>
              </a:rPr>
              <a:t>working</a:t>
            </a:r>
            <a:r>
              <a:rPr lang="fr-FR" sz="4500" b="0" dirty="0" smtClean="0">
                <a:solidFill>
                  <a:srgbClr val="154C85"/>
                </a:solidFill>
              </a:rPr>
              <a:t> time to the NCP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endParaRPr lang="fr-FR" sz="4500" b="0" dirty="0" smtClean="0">
              <a:solidFill>
                <a:srgbClr val="154C8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fr-FR" sz="4500" b="0" dirty="0" smtClean="0">
                <a:solidFill>
                  <a:srgbClr val="154C85"/>
                </a:solidFill>
              </a:rPr>
              <a:t>The </a:t>
            </a:r>
            <a:r>
              <a:rPr lang="fr-FR" sz="4500" b="0" dirty="0" err="1" smtClean="0">
                <a:solidFill>
                  <a:srgbClr val="154C85"/>
                </a:solidFill>
              </a:rPr>
              <a:t>members</a:t>
            </a:r>
            <a:r>
              <a:rPr lang="fr-FR" sz="4500" b="0" dirty="0" smtClean="0">
                <a:solidFill>
                  <a:srgbClr val="154C85"/>
                </a:solidFill>
              </a:rPr>
              <a:t> </a:t>
            </a:r>
            <a:r>
              <a:rPr lang="fr-FR" sz="4500" b="0" dirty="0" err="1" smtClean="0">
                <a:solidFill>
                  <a:srgbClr val="154C85"/>
                </a:solidFill>
              </a:rPr>
              <a:t>dedicate</a:t>
            </a:r>
            <a:r>
              <a:rPr lang="fr-FR" sz="4500" b="0" dirty="0" smtClean="0">
                <a:solidFill>
                  <a:srgbClr val="154C85"/>
                </a:solidFill>
              </a:rPr>
              <a:t> about 20% of </a:t>
            </a:r>
            <a:r>
              <a:rPr lang="fr-FR" sz="4500" b="0" dirty="0" err="1" smtClean="0">
                <a:solidFill>
                  <a:srgbClr val="154C85"/>
                </a:solidFill>
              </a:rPr>
              <a:t>their</a:t>
            </a:r>
            <a:r>
              <a:rPr lang="fr-FR" sz="4500" b="0" dirty="0" smtClean="0">
                <a:solidFill>
                  <a:srgbClr val="154C85"/>
                </a:solidFill>
              </a:rPr>
              <a:t> </a:t>
            </a:r>
            <a:r>
              <a:rPr lang="fr-FR" sz="4500" b="0" dirty="0" err="1" smtClean="0">
                <a:solidFill>
                  <a:srgbClr val="154C85"/>
                </a:solidFill>
              </a:rPr>
              <a:t>working</a:t>
            </a:r>
            <a:r>
              <a:rPr lang="fr-FR" sz="4500" b="0" dirty="0" smtClean="0">
                <a:solidFill>
                  <a:srgbClr val="154C85"/>
                </a:solidFill>
              </a:rPr>
              <a:t> time to the NCP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endParaRPr lang="fr-FR" sz="4500" b="0" dirty="0" smtClean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3200" dirty="0" smtClean="0">
                <a:solidFill>
                  <a:srgbClr val="154C85"/>
                </a:solidFill>
              </a:rPr>
              <a:t> </a:t>
            </a:r>
            <a:endParaRPr lang="fr-FR" sz="32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fr-FR" dirty="0" smtClean="0">
              <a:solidFill>
                <a:srgbClr val="154C85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4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smtClean="0">
                <a:solidFill>
                  <a:srgbClr val="154C85"/>
                </a:solidFill>
              </a:rPr>
              <a:t>Composition of the NCP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2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306837"/>
            <a:ext cx="7235825" cy="477447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514350" indent="-514350"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+mj-lt"/>
              <a:buAutoNum type="arabicPeriod"/>
            </a:pPr>
            <a:endParaRPr lang="fr-FR" sz="3200" b="0" dirty="0" smtClean="0">
              <a:solidFill>
                <a:srgbClr val="154C85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en-US" sz="7200" b="0" dirty="0" smtClean="0">
                <a:solidFill>
                  <a:srgbClr val="154C85"/>
                </a:solidFill>
              </a:rPr>
              <a:t>Four representatives  from Universities : 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en-US" sz="6400" b="0" dirty="0" smtClean="0">
                <a:solidFill>
                  <a:srgbClr val="154C85"/>
                </a:solidFill>
              </a:rPr>
              <a:t>Sandrine Schott, the </a:t>
            </a:r>
            <a:r>
              <a:rPr lang="en-US" sz="6400" b="0" dirty="0">
                <a:solidFill>
                  <a:srgbClr val="154C85"/>
                </a:solidFill>
              </a:rPr>
              <a:t>coordinator, from the University of </a:t>
            </a:r>
            <a:r>
              <a:rPr lang="en-US" sz="6400" b="0" dirty="0" smtClean="0">
                <a:solidFill>
                  <a:srgbClr val="154C85"/>
                </a:solidFill>
              </a:rPr>
              <a:t>Strasbourg (Northeast of France)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en-US" sz="6400" b="0" dirty="0" err="1" smtClean="0">
                <a:solidFill>
                  <a:srgbClr val="154C85"/>
                </a:solidFill>
              </a:rPr>
              <a:t>Cyrielle</a:t>
            </a:r>
            <a:r>
              <a:rPr lang="en-US" sz="6400" b="0" dirty="0" smtClean="0">
                <a:solidFill>
                  <a:srgbClr val="154C85"/>
                </a:solidFill>
              </a:rPr>
              <a:t> </a:t>
            </a:r>
            <a:r>
              <a:rPr lang="en-US" sz="6400" b="0" dirty="0" err="1">
                <a:solidFill>
                  <a:srgbClr val="154C85"/>
                </a:solidFill>
              </a:rPr>
              <a:t>Tirman</a:t>
            </a:r>
            <a:r>
              <a:rPr lang="en-US" sz="6400" b="0" dirty="0">
                <a:solidFill>
                  <a:srgbClr val="154C85"/>
                </a:solidFill>
              </a:rPr>
              <a:t> from the University of Lille </a:t>
            </a:r>
            <a:r>
              <a:rPr lang="en-US" sz="6400" b="0" dirty="0" smtClean="0">
                <a:solidFill>
                  <a:srgbClr val="154C85"/>
                </a:solidFill>
              </a:rPr>
              <a:t>(North </a:t>
            </a:r>
            <a:r>
              <a:rPr lang="en-US" sz="6400" b="0" dirty="0">
                <a:solidFill>
                  <a:srgbClr val="154C85"/>
                </a:solidFill>
              </a:rPr>
              <a:t>of </a:t>
            </a:r>
            <a:r>
              <a:rPr lang="en-US" sz="6400" b="0" dirty="0" smtClean="0">
                <a:solidFill>
                  <a:srgbClr val="154C85"/>
                </a:solidFill>
              </a:rPr>
              <a:t>France)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en-US" sz="6400" b="0" dirty="0" smtClean="0">
                <a:solidFill>
                  <a:srgbClr val="154C85"/>
                </a:solidFill>
              </a:rPr>
              <a:t>Sophie </a:t>
            </a:r>
            <a:r>
              <a:rPr lang="en-US" sz="6400" b="0" dirty="0" err="1">
                <a:solidFill>
                  <a:srgbClr val="154C85"/>
                </a:solidFill>
              </a:rPr>
              <a:t>Beaubron</a:t>
            </a:r>
            <a:r>
              <a:rPr lang="en-US" sz="6400" b="0" dirty="0">
                <a:solidFill>
                  <a:srgbClr val="154C85"/>
                </a:solidFill>
              </a:rPr>
              <a:t> from the University of Grenoble </a:t>
            </a:r>
            <a:r>
              <a:rPr lang="en-US" sz="6400" b="0" dirty="0" smtClean="0">
                <a:solidFill>
                  <a:srgbClr val="154C85"/>
                </a:solidFill>
              </a:rPr>
              <a:t>(Southeast </a:t>
            </a:r>
            <a:r>
              <a:rPr lang="en-US" sz="6400" b="0" dirty="0">
                <a:solidFill>
                  <a:srgbClr val="154C85"/>
                </a:solidFill>
              </a:rPr>
              <a:t>of </a:t>
            </a:r>
            <a:r>
              <a:rPr lang="en-US" sz="6400" b="0" dirty="0" smtClean="0">
                <a:solidFill>
                  <a:srgbClr val="154C85"/>
                </a:solidFill>
              </a:rPr>
              <a:t>France) 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en-US" sz="6400" b="0" dirty="0" smtClean="0">
                <a:solidFill>
                  <a:srgbClr val="154C85"/>
                </a:solidFill>
              </a:rPr>
              <a:t>Jean-Marie </a:t>
            </a:r>
            <a:r>
              <a:rPr lang="en-US" sz="6400" b="0" dirty="0" err="1">
                <a:solidFill>
                  <a:srgbClr val="154C85"/>
                </a:solidFill>
              </a:rPr>
              <a:t>Pincemin</a:t>
            </a:r>
            <a:r>
              <a:rPr lang="en-US" sz="6400" b="0" dirty="0">
                <a:solidFill>
                  <a:srgbClr val="154C85"/>
                </a:solidFill>
              </a:rPr>
              <a:t> from the University of Poitiers </a:t>
            </a:r>
            <a:r>
              <a:rPr lang="en-US" sz="6400" b="0" dirty="0" smtClean="0">
                <a:solidFill>
                  <a:srgbClr val="154C85"/>
                </a:solidFill>
              </a:rPr>
              <a:t>(Southwest </a:t>
            </a:r>
            <a:r>
              <a:rPr lang="en-US" sz="6400" b="0" dirty="0">
                <a:solidFill>
                  <a:srgbClr val="154C85"/>
                </a:solidFill>
              </a:rPr>
              <a:t>of </a:t>
            </a:r>
            <a:r>
              <a:rPr lang="en-US" sz="6400" b="0" dirty="0" smtClean="0">
                <a:solidFill>
                  <a:srgbClr val="154C85"/>
                </a:solidFill>
              </a:rPr>
              <a:t>France)</a:t>
            </a:r>
            <a:endParaRPr lang="en-US" sz="6400" b="0" dirty="0">
              <a:solidFill>
                <a:srgbClr val="154C85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endParaRPr lang="en-US" sz="7200" b="0" dirty="0">
              <a:solidFill>
                <a:srgbClr val="154C85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en-US" sz="7200" b="0" dirty="0">
                <a:solidFill>
                  <a:srgbClr val="154C85"/>
                </a:solidFill>
              </a:rPr>
              <a:t>Martine </a:t>
            </a:r>
            <a:r>
              <a:rPr lang="en-US" sz="7200" b="0" dirty="0" err="1">
                <a:solidFill>
                  <a:srgbClr val="154C85"/>
                </a:solidFill>
              </a:rPr>
              <a:t>Roussel</a:t>
            </a:r>
            <a:r>
              <a:rPr lang="en-US" sz="7200" b="0" dirty="0">
                <a:solidFill>
                  <a:srgbClr val="154C85"/>
                </a:solidFill>
              </a:rPr>
              <a:t> : </a:t>
            </a:r>
            <a:r>
              <a:rPr lang="en-US" sz="7200" b="0" dirty="0" smtClean="0">
                <a:solidFill>
                  <a:srgbClr val="154C85"/>
                </a:solidFill>
              </a:rPr>
              <a:t>representative of </a:t>
            </a:r>
            <a:r>
              <a:rPr lang="en-US" sz="7200" b="0" dirty="0">
                <a:solidFill>
                  <a:srgbClr val="154C85"/>
                </a:solidFill>
              </a:rPr>
              <a:t>the </a:t>
            </a:r>
            <a:r>
              <a:rPr lang="en-US" sz="7200" b="0" dirty="0" err="1" smtClean="0">
                <a:solidFill>
                  <a:srgbClr val="154C85"/>
                </a:solidFill>
              </a:rPr>
              <a:t>Programme</a:t>
            </a:r>
            <a:r>
              <a:rPr lang="en-US" sz="7200" b="0" dirty="0" smtClean="0">
                <a:solidFill>
                  <a:srgbClr val="154C85"/>
                </a:solidFill>
              </a:rPr>
              <a:t> Committee</a:t>
            </a:r>
            <a:endParaRPr lang="en-US" sz="7200" b="0" dirty="0">
              <a:solidFill>
                <a:srgbClr val="154C85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endParaRPr lang="fr-FR" sz="7200" b="0" dirty="0">
              <a:solidFill>
                <a:srgbClr val="154C85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en-US" sz="7200" b="0" dirty="0" smtClean="0">
                <a:solidFill>
                  <a:srgbClr val="154C85"/>
                </a:solidFill>
              </a:rPr>
              <a:t>Two representatives from Research </a:t>
            </a:r>
            <a:r>
              <a:rPr lang="en-US" sz="7200" b="0" dirty="0" err="1" smtClean="0">
                <a:solidFill>
                  <a:srgbClr val="154C85"/>
                </a:solidFill>
              </a:rPr>
              <a:t>Organisations</a:t>
            </a:r>
            <a:r>
              <a:rPr lang="en-US" sz="7200" b="0" dirty="0" smtClean="0">
                <a:solidFill>
                  <a:srgbClr val="154C85"/>
                </a:solidFill>
              </a:rPr>
              <a:t> </a:t>
            </a:r>
            <a:r>
              <a:rPr lang="en-US" sz="7200" b="0" dirty="0">
                <a:solidFill>
                  <a:srgbClr val="154C85"/>
                </a:solidFill>
              </a:rPr>
              <a:t>: 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en-US" sz="6400" b="0" dirty="0" err="1" smtClean="0">
                <a:solidFill>
                  <a:srgbClr val="154C85"/>
                </a:solidFill>
              </a:rPr>
              <a:t>Koralia</a:t>
            </a:r>
            <a:r>
              <a:rPr lang="en-US" sz="6400" b="0" dirty="0" smtClean="0">
                <a:solidFill>
                  <a:srgbClr val="154C85"/>
                </a:solidFill>
              </a:rPr>
              <a:t> </a:t>
            </a:r>
            <a:r>
              <a:rPr lang="en-US" sz="6400" b="0" dirty="0" err="1">
                <a:solidFill>
                  <a:srgbClr val="154C85"/>
                </a:solidFill>
              </a:rPr>
              <a:t>Pavlaki</a:t>
            </a:r>
            <a:r>
              <a:rPr lang="en-US" sz="6400" b="0" dirty="0">
                <a:solidFill>
                  <a:srgbClr val="154C85"/>
                </a:solidFill>
              </a:rPr>
              <a:t> from the CNRS (National Center for Scientific Research</a:t>
            </a:r>
            <a:r>
              <a:rPr lang="en-US" sz="6400" b="0" dirty="0" smtClean="0">
                <a:solidFill>
                  <a:srgbClr val="154C85"/>
                </a:solidFill>
              </a:rPr>
              <a:t>), specialist </a:t>
            </a:r>
            <a:r>
              <a:rPr lang="en-US" sz="6400" b="0" dirty="0">
                <a:solidFill>
                  <a:srgbClr val="154C85"/>
                </a:solidFill>
              </a:rPr>
              <a:t>in </a:t>
            </a:r>
            <a:r>
              <a:rPr lang="en-US" sz="6400" b="0" dirty="0" smtClean="0">
                <a:solidFill>
                  <a:srgbClr val="154C85"/>
                </a:solidFill>
              </a:rPr>
              <a:t>legal issues</a:t>
            </a:r>
            <a:endParaRPr lang="en-US" sz="6400" b="0" dirty="0">
              <a:solidFill>
                <a:srgbClr val="154C85"/>
              </a:solidFill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ü"/>
            </a:pPr>
            <a:r>
              <a:rPr lang="en-US" sz="6400" b="0" dirty="0" err="1" smtClean="0">
                <a:solidFill>
                  <a:srgbClr val="154C85"/>
                </a:solidFill>
              </a:rPr>
              <a:t>Morgane</a:t>
            </a:r>
            <a:r>
              <a:rPr lang="en-US" sz="6400" b="0" dirty="0" smtClean="0">
                <a:solidFill>
                  <a:srgbClr val="154C85"/>
                </a:solidFill>
              </a:rPr>
              <a:t> </a:t>
            </a:r>
            <a:r>
              <a:rPr lang="en-US" sz="6400" b="0" dirty="0">
                <a:solidFill>
                  <a:srgbClr val="154C85"/>
                </a:solidFill>
              </a:rPr>
              <a:t>Bureau from INSERM (French National Institute of Health and Medical Research)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endParaRPr lang="fr-FR" sz="7200" b="0" dirty="0" smtClean="0">
              <a:solidFill>
                <a:srgbClr val="154C85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SzPct val="104000"/>
              <a:buFont typeface="Wingdings" panose="05000000000000000000" pitchFamily="2" charset="2"/>
              <a:buChar char="Ø"/>
            </a:pPr>
            <a:r>
              <a:rPr lang="en-US" sz="7200" b="0" dirty="0" smtClean="0">
                <a:solidFill>
                  <a:srgbClr val="154C85"/>
                </a:solidFill>
              </a:rPr>
              <a:t>A </a:t>
            </a:r>
            <a:r>
              <a:rPr lang="en-US" sz="7200" b="0" dirty="0">
                <a:solidFill>
                  <a:srgbClr val="154C85"/>
                </a:solidFill>
              </a:rPr>
              <a:t>representative </a:t>
            </a:r>
            <a:r>
              <a:rPr lang="en-US" sz="7200" b="0" dirty="0" smtClean="0">
                <a:solidFill>
                  <a:srgbClr val="154C85"/>
                </a:solidFill>
              </a:rPr>
              <a:t>from the non-academic </a:t>
            </a:r>
            <a:r>
              <a:rPr lang="en-US" sz="7200" b="0" dirty="0">
                <a:solidFill>
                  <a:srgbClr val="154C85"/>
                </a:solidFill>
              </a:rPr>
              <a:t>sector, Jean-Jacques </a:t>
            </a:r>
            <a:r>
              <a:rPr lang="en-US" sz="7200" b="0" dirty="0" err="1">
                <a:solidFill>
                  <a:srgbClr val="154C85"/>
                </a:solidFill>
              </a:rPr>
              <a:t>Bernardini</a:t>
            </a:r>
            <a:r>
              <a:rPr lang="en-US" sz="7200" b="0" dirty="0">
                <a:solidFill>
                  <a:srgbClr val="154C85"/>
                </a:solidFill>
              </a:rPr>
              <a:t>, who comes from « Alsace Innovation », an </a:t>
            </a:r>
            <a:r>
              <a:rPr lang="en-US" sz="7200" b="0" dirty="0" err="1">
                <a:solidFill>
                  <a:srgbClr val="154C85"/>
                </a:solidFill>
              </a:rPr>
              <a:t>organisation</a:t>
            </a:r>
            <a:r>
              <a:rPr lang="en-US" sz="7200" b="0" dirty="0">
                <a:solidFill>
                  <a:srgbClr val="154C85"/>
                </a:solidFill>
              </a:rPr>
              <a:t> which </a:t>
            </a:r>
            <a:r>
              <a:rPr lang="en-US" sz="7200" b="0" dirty="0" smtClean="0">
                <a:solidFill>
                  <a:srgbClr val="154C85"/>
                </a:solidFill>
              </a:rPr>
              <a:t>supports companies </a:t>
            </a:r>
            <a:r>
              <a:rPr lang="en-US" sz="7200" b="0" dirty="0">
                <a:solidFill>
                  <a:srgbClr val="154C85"/>
                </a:solidFill>
              </a:rPr>
              <a:t>in </a:t>
            </a:r>
            <a:r>
              <a:rPr lang="en-US" sz="7200" b="0" dirty="0" smtClean="0">
                <a:solidFill>
                  <a:srgbClr val="154C85"/>
                </a:solidFill>
              </a:rPr>
              <a:t>the development of their innovative projects</a:t>
            </a:r>
            <a:endParaRPr lang="en-US" sz="7200" b="0" dirty="0">
              <a:solidFill>
                <a:srgbClr val="154C85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endParaRPr lang="fr-FR" sz="29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3200" dirty="0" smtClean="0">
                <a:solidFill>
                  <a:srgbClr val="154C85"/>
                </a:solidFill>
              </a:rPr>
              <a:t> </a:t>
            </a:r>
            <a:endParaRPr lang="fr-FR" sz="32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fr-FR" dirty="0" smtClean="0">
              <a:solidFill>
                <a:srgbClr val="154C85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smtClean="0">
                <a:solidFill>
                  <a:srgbClr val="154C85"/>
                </a:solidFill>
              </a:rPr>
              <a:t>The </a:t>
            </a:r>
            <a:r>
              <a:rPr lang="fr-FR" sz="3000" b="1" dirty="0" err="1" smtClean="0">
                <a:solidFill>
                  <a:srgbClr val="154C85"/>
                </a:solidFill>
              </a:rPr>
              <a:t>website</a:t>
            </a:r>
            <a:r>
              <a:rPr lang="fr-FR" sz="3000" b="1" dirty="0" smtClean="0">
                <a:solidFill>
                  <a:srgbClr val="154C85"/>
                </a:solidFill>
              </a:rPr>
              <a:t> 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57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3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4"/>
            <a:ext cx="7235825" cy="4246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Wingdings 2"/>
              <a:buChar char="ó"/>
            </a:pPr>
            <a:endParaRPr lang="fr-FR" dirty="0" smtClean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r>
              <a:rPr lang="fr-FR" dirty="0" smtClean="0">
                <a:solidFill>
                  <a:srgbClr val="154C85"/>
                </a:solidFill>
              </a:rPr>
              <a:t/>
            </a:r>
            <a:br>
              <a:rPr lang="fr-FR" dirty="0" smtClean="0">
                <a:solidFill>
                  <a:srgbClr val="154C85"/>
                </a:solidFill>
              </a:rPr>
            </a:br>
            <a:endParaRPr lang="fr-FR" dirty="0" smtClean="0">
              <a:solidFill>
                <a:srgbClr val="154C85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343025"/>
            <a:ext cx="63531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smtClean="0">
                <a:solidFill>
                  <a:srgbClr val="154C85"/>
                </a:solidFill>
              </a:rPr>
              <a:t>Composition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57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4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00165" y="5022166"/>
            <a:ext cx="642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54C85"/>
                </a:solidFill>
              </a:rPr>
              <a:t>http://www.horizon2020.gouv.fr/cid73946/le-point-contact-national-actions-marie-curie.html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9" y="1555084"/>
            <a:ext cx="6391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33" y="202277"/>
            <a:ext cx="1139725" cy="1461422"/>
          </a:xfrm>
          <a:prstGeom prst="rect">
            <a:avLst/>
          </a:prstGeom>
        </p:spPr>
      </p:pic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358775" y="558800"/>
            <a:ext cx="2892425" cy="6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3200" b="1" dirty="0" err="1" smtClean="0">
                <a:solidFill>
                  <a:srgbClr val="154C85"/>
                </a:solidFill>
                <a:cs typeface="Arial" charset="0"/>
              </a:rPr>
              <a:t>Overview</a:t>
            </a:r>
            <a:endParaRPr lang="fr-FR" sz="3200" b="1" dirty="0">
              <a:solidFill>
                <a:srgbClr val="154C85"/>
              </a:solidFill>
              <a:cs typeface="Arial" charset="0"/>
            </a:endParaRPr>
          </a:p>
        </p:txBody>
      </p:sp>
      <p:sp>
        <p:nvSpPr>
          <p:cNvPr id="116741" name="ZoneTexte 5"/>
          <p:cNvSpPr txBox="1">
            <a:spLocks noChangeArrowheads="1"/>
          </p:cNvSpPr>
          <p:nvPr/>
        </p:nvSpPr>
        <p:spPr bwMode="auto">
          <a:xfrm>
            <a:off x="1416902" y="1973532"/>
            <a:ext cx="6362699" cy="376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fr-FR" sz="3200" b="1" dirty="0" err="1">
                <a:solidFill>
                  <a:srgbClr val="154C85"/>
                </a:solidFill>
                <a:cs typeface="Arial" charset="0"/>
              </a:rPr>
              <a:t>Presentation</a:t>
            </a:r>
            <a:r>
              <a:rPr lang="fr-FR" sz="3200" b="1" dirty="0">
                <a:solidFill>
                  <a:srgbClr val="154C85"/>
                </a:solidFill>
                <a:cs typeface="Arial" charset="0"/>
              </a:rPr>
              <a:t> of the </a:t>
            </a:r>
            <a:r>
              <a:rPr lang="fr-FR" sz="3200" b="1" dirty="0" smtClean="0">
                <a:solidFill>
                  <a:srgbClr val="154C85"/>
                </a:solidFill>
                <a:cs typeface="Arial" charset="0"/>
              </a:rPr>
              <a:t>French </a:t>
            </a:r>
            <a:r>
              <a:rPr lang="fr-FR" sz="3200" b="1" dirty="0">
                <a:solidFill>
                  <a:srgbClr val="154C85"/>
                </a:solidFill>
                <a:cs typeface="Arial" charset="0"/>
              </a:rPr>
              <a:t>NCP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FR" sz="3200" b="1" dirty="0" err="1" smtClean="0">
                <a:solidFill>
                  <a:srgbClr val="7030A0"/>
                </a:solidFill>
                <a:cs typeface="Arial" charset="0"/>
              </a:rPr>
              <a:t>Activities</a:t>
            </a:r>
            <a:r>
              <a:rPr lang="fr-FR" sz="3200" b="1" dirty="0" smtClean="0">
                <a:solidFill>
                  <a:srgbClr val="7030A0"/>
                </a:solidFill>
                <a:cs typeface="Arial" charset="0"/>
              </a:rPr>
              <a:t> 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Promoting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 the MSCA, </a:t>
            </a: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Informing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 and </a:t>
            </a: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raising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awareness</a:t>
            </a:r>
            <a:endParaRPr lang="fr-FR" b="1" dirty="0">
              <a:solidFill>
                <a:srgbClr val="7030A0"/>
              </a:solidFill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Assisting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, </a:t>
            </a: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advising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 and training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Other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activities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 : </a:t>
            </a: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Analyzing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 the </a:t>
            </a: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results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; </a:t>
            </a:r>
            <a:r>
              <a:rPr lang="fr-FR" b="1" dirty="0" err="1">
                <a:solidFill>
                  <a:srgbClr val="7030A0"/>
                </a:solidFill>
                <a:cs typeface="Arial" charset="0"/>
              </a:rPr>
              <a:t>preparing</a:t>
            </a:r>
            <a:r>
              <a:rPr lang="fr-FR" b="1" dirty="0">
                <a:solidFill>
                  <a:srgbClr val="7030A0"/>
                </a:solidFill>
                <a:cs typeface="Arial" charset="0"/>
              </a:rPr>
              <a:t> the Programme </a:t>
            </a:r>
            <a:r>
              <a:rPr lang="fr-FR" b="1" dirty="0" err="1" smtClean="0">
                <a:solidFill>
                  <a:srgbClr val="7030A0"/>
                </a:solidFill>
                <a:cs typeface="Arial" charset="0"/>
              </a:rPr>
              <a:t>Committee</a:t>
            </a:r>
            <a:endParaRPr lang="fr-FR" b="1" dirty="0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4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err="1" smtClean="0">
                <a:solidFill>
                  <a:srgbClr val="154C85"/>
                </a:solidFill>
              </a:rPr>
              <a:t>Informing</a:t>
            </a:r>
            <a:r>
              <a:rPr lang="fr-FR" sz="3000" b="1" dirty="0" smtClean="0">
                <a:solidFill>
                  <a:srgbClr val="154C85"/>
                </a:solidFill>
              </a:rPr>
              <a:t> and </a:t>
            </a:r>
            <a:r>
              <a:rPr lang="fr-FR" sz="3000" b="1" dirty="0" err="1" smtClean="0">
                <a:solidFill>
                  <a:srgbClr val="154C85"/>
                </a:solidFill>
              </a:rPr>
              <a:t>raising</a:t>
            </a:r>
            <a:r>
              <a:rPr lang="fr-FR" sz="3000" b="1" dirty="0" smtClean="0">
                <a:solidFill>
                  <a:srgbClr val="154C85"/>
                </a:solidFill>
              </a:rPr>
              <a:t> </a:t>
            </a:r>
            <a:r>
              <a:rPr lang="fr-FR" sz="3000" b="1" dirty="0" err="1" smtClean="0">
                <a:solidFill>
                  <a:srgbClr val="154C85"/>
                </a:solidFill>
              </a:rPr>
              <a:t>awareness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1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4"/>
            <a:ext cx="7235825" cy="424656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11200" dirty="0" smtClean="0">
                <a:solidFill>
                  <a:srgbClr val="154C85"/>
                </a:solidFill>
              </a:rPr>
              <a:t>Organisation of national </a:t>
            </a:r>
            <a:r>
              <a:rPr lang="fr-FR" sz="11200" dirty="0" err="1" smtClean="0">
                <a:solidFill>
                  <a:srgbClr val="154C85"/>
                </a:solidFill>
              </a:rPr>
              <a:t>events</a:t>
            </a:r>
            <a:r>
              <a:rPr lang="fr-FR" sz="11200" dirty="0" smtClean="0">
                <a:solidFill>
                  <a:srgbClr val="154C85"/>
                </a:solidFill>
              </a:rPr>
              <a:t> (2016) : </a:t>
            </a:r>
          </a:p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endParaRPr lang="fr-FR" sz="10800" dirty="0" smtClean="0">
              <a:solidFill>
                <a:srgbClr val="154C85"/>
              </a:solidFill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9600" dirty="0" smtClean="0">
                <a:solidFill>
                  <a:srgbClr val="154C85"/>
                </a:solidFill>
              </a:rPr>
              <a:t>Four training sessions on IF, ITN, RISE and </a:t>
            </a:r>
            <a:r>
              <a:rPr lang="fr-FR" sz="9600" dirty="0" err="1" smtClean="0">
                <a:solidFill>
                  <a:srgbClr val="154C85"/>
                </a:solidFill>
              </a:rPr>
              <a:t>Cofund</a:t>
            </a:r>
            <a:r>
              <a:rPr lang="fr-FR" sz="9600" dirty="0" smtClean="0">
                <a:solidFill>
                  <a:srgbClr val="154C85"/>
                </a:solidFill>
              </a:rPr>
              <a:t> (</a:t>
            </a:r>
            <a:r>
              <a:rPr lang="fr-FR" sz="9600" dirty="0" err="1" smtClean="0">
                <a:solidFill>
                  <a:srgbClr val="154C85"/>
                </a:solidFill>
              </a:rPr>
              <a:t>with</a:t>
            </a:r>
            <a:r>
              <a:rPr lang="fr-FR" sz="9600" dirty="0" smtClean="0">
                <a:solidFill>
                  <a:srgbClr val="154C85"/>
                </a:solidFill>
              </a:rPr>
              <a:t> the participation of REA, </a:t>
            </a:r>
            <a:r>
              <a:rPr lang="fr-FR" sz="9600" dirty="0" err="1" smtClean="0">
                <a:solidFill>
                  <a:srgbClr val="154C85"/>
                </a:solidFill>
              </a:rPr>
              <a:t>evaluators</a:t>
            </a:r>
            <a:r>
              <a:rPr lang="fr-FR" sz="9600" dirty="0" smtClean="0">
                <a:solidFill>
                  <a:srgbClr val="154C85"/>
                </a:solidFill>
              </a:rPr>
              <a:t> and </a:t>
            </a:r>
            <a:r>
              <a:rPr lang="fr-FR" sz="9600" dirty="0" err="1" smtClean="0">
                <a:solidFill>
                  <a:srgbClr val="154C85"/>
                </a:solidFill>
              </a:rPr>
              <a:t>project</a:t>
            </a:r>
            <a:r>
              <a:rPr lang="fr-FR" sz="9600" dirty="0" smtClean="0">
                <a:solidFill>
                  <a:srgbClr val="154C85"/>
                </a:solidFill>
              </a:rPr>
              <a:t> leaders)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9600" dirty="0" smtClean="0">
                <a:solidFill>
                  <a:srgbClr val="154C85"/>
                </a:solidFill>
              </a:rPr>
              <a:t>Information </a:t>
            </a:r>
            <a:r>
              <a:rPr lang="fr-FR" sz="9600" dirty="0" err="1" smtClean="0">
                <a:solidFill>
                  <a:srgbClr val="154C85"/>
                </a:solidFill>
              </a:rPr>
              <a:t>day</a:t>
            </a:r>
            <a:r>
              <a:rPr lang="fr-FR" sz="9600" dirty="0" smtClean="0">
                <a:solidFill>
                  <a:srgbClr val="154C85"/>
                </a:solidFill>
              </a:rPr>
              <a:t> on the « </a:t>
            </a:r>
            <a:r>
              <a:rPr lang="fr-FR" sz="9600" dirty="0" err="1" smtClean="0">
                <a:solidFill>
                  <a:srgbClr val="154C85"/>
                </a:solidFill>
              </a:rPr>
              <a:t>evaluation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process</a:t>
            </a:r>
            <a:r>
              <a:rPr lang="fr-FR" sz="9600" dirty="0" smtClean="0">
                <a:solidFill>
                  <a:srgbClr val="154C85"/>
                </a:solidFill>
              </a:rPr>
              <a:t> »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9600" dirty="0" smtClean="0">
                <a:solidFill>
                  <a:srgbClr val="154C85"/>
                </a:solidFill>
              </a:rPr>
              <a:t>Information </a:t>
            </a:r>
            <a:r>
              <a:rPr lang="fr-FR" sz="9600" dirty="0" err="1" smtClean="0">
                <a:solidFill>
                  <a:srgbClr val="154C85"/>
                </a:solidFill>
              </a:rPr>
              <a:t>day</a:t>
            </a:r>
            <a:r>
              <a:rPr lang="fr-FR" sz="9600" dirty="0" smtClean="0">
                <a:solidFill>
                  <a:srgbClr val="154C85"/>
                </a:solidFill>
              </a:rPr>
              <a:t> on the « management of the </a:t>
            </a:r>
            <a:r>
              <a:rPr lang="fr-FR" sz="9600" dirty="0" err="1" smtClean="0">
                <a:solidFill>
                  <a:srgbClr val="154C85"/>
                </a:solidFill>
              </a:rPr>
              <a:t>projects</a:t>
            </a:r>
            <a:r>
              <a:rPr lang="fr-FR" sz="9600" dirty="0" smtClean="0">
                <a:solidFill>
                  <a:srgbClr val="154C85"/>
                </a:solidFill>
              </a:rPr>
              <a:t> »</a:t>
            </a:r>
          </a:p>
          <a:p>
            <a:pPr marL="514350" indent="-514350" eaLnBrk="1" hangingPunct="1">
              <a:lnSpc>
                <a:spcPct val="90000"/>
              </a:lnSpc>
              <a:buClr>
                <a:srgbClr val="002060"/>
              </a:buClr>
              <a:buSzPct val="104000"/>
              <a:buFont typeface="+mj-lt"/>
              <a:buAutoNum type="arabicPeriod"/>
            </a:pPr>
            <a:endParaRPr lang="fr-FR" sz="11200" b="0" dirty="0" smtClean="0">
              <a:solidFill>
                <a:srgbClr val="154C85"/>
              </a:solidFill>
            </a:endParaRPr>
          </a:p>
          <a:p>
            <a:pPr marL="400050" lvl="1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endParaRPr lang="fr-FR" sz="29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3200" dirty="0" smtClean="0">
                <a:solidFill>
                  <a:srgbClr val="154C85"/>
                </a:solidFill>
              </a:rPr>
              <a:t> </a:t>
            </a:r>
            <a:endParaRPr lang="fr-FR" sz="32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r>
              <a:rPr lang="fr-FR" dirty="0" smtClean="0">
                <a:solidFill>
                  <a:srgbClr val="154C85"/>
                </a:solidFill>
              </a:rPr>
              <a:t>                               </a:t>
            </a:r>
            <a:r>
              <a:rPr lang="fr-FR" sz="10800" b="0" dirty="0">
                <a:solidFill>
                  <a:srgbClr val="154C85"/>
                </a:solidFill>
                <a:cs typeface="+mn-cs"/>
              </a:rPr>
              <a:t>About 540 participants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1270000" y="4483866"/>
            <a:ext cx="569817" cy="550843"/>
          </a:xfrm>
          <a:prstGeom prst="curved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" y="93662"/>
            <a:ext cx="1139725" cy="1461422"/>
          </a:xfrm>
          <a:prstGeom prst="rect">
            <a:avLst/>
          </a:prstGeom>
        </p:spPr>
      </p:pic>
      <p:sp>
        <p:nvSpPr>
          <p:cNvPr id="114693" name="ZoneTexte 14"/>
          <p:cNvSpPr txBox="1">
            <a:spLocks noChangeArrowheads="1"/>
          </p:cNvSpPr>
          <p:nvPr/>
        </p:nvSpPr>
        <p:spPr bwMode="auto">
          <a:xfrm>
            <a:off x="1270000" y="112712"/>
            <a:ext cx="7023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 b="1" dirty="0" err="1" smtClean="0">
                <a:solidFill>
                  <a:srgbClr val="154C85"/>
                </a:solidFill>
              </a:rPr>
              <a:t>Informing</a:t>
            </a:r>
            <a:r>
              <a:rPr lang="fr-FR" sz="3000" b="1" dirty="0" smtClean="0">
                <a:solidFill>
                  <a:srgbClr val="154C85"/>
                </a:solidFill>
              </a:rPr>
              <a:t> and </a:t>
            </a:r>
            <a:r>
              <a:rPr lang="fr-FR" sz="3000" b="1" dirty="0" err="1" smtClean="0">
                <a:solidFill>
                  <a:srgbClr val="154C85"/>
                </a:solidFill>
              </a:rPr>
              <a:t>raising</a:t>
            </a:r>
            <a:r>
              <a:rPr lang="fr-FR" sz="3000" b="1" dirty="0" smtClean="0">
                <a:solidFill>
                  <a:srgbClr val="154C85"/>
                </a:solidFill>
              </a:rPr>
              <a:t> </a:t>
            </a:r>
            <a:r>
              <a:rPr lang="fr-FR" sz="3000" b="1" dirty="0" err="1" smtClean="0">
                <a:solidFill>
                  <a:srgbClr val="154C85"/>
                </a:solidFill>
              </a:rPr>
              <a:t>awareness</a:t>
            </a:r>
            <a:endParaRPr lang="fr-FR" sz="3000" b="1" dirty="0">
              <a:solidFill>
                <a:srgbClr val="154C85"/>
              </a:solidFill>
            </a:endParaRPr>
          </a:p>
        </p:txBody>
      </p:sp>
      <p:sp>
        <p:nvSpPr>
          <p:cNvPr id="114694" name="ZoneTexte 13"/>
          <p:cNvSpPr txBox="1">
            <a:spLocks noChangeArrowheads="1"/>
          </p:cNvSpPr>
          <p:nvPr/>
        </p:nvSpPr>
        <p:spPr bwMode="auto">
          <a:xfrm>
            <a:off x="233363" y="333375"/>
            <a:ext cx="912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154C85"/>
                </a:solidFill>
              </a:rPr>
              <a:t>2</a:t>
            </a:r>
            <a:endParaRPr lang="fr-FR" sz="4000" b="1" dirty="0">
              <a:solidFill>
                <a:srgbClr val="154C85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6235197"/>
            <a:ext cx="1122363" cy="44391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00" y="6307700"/>
            <a:ext cx="1619207" cy="298915"/>
          </a:xfrm>
          <a:prstGeom prst="rect">
            <a:avLst/>
          </a:prstGeom>
        </p:spPr>
      </p:pic>
      <p:sp>
        <p:nvSpPr>
          <p:cNvPr id="9" name="Espace réservé du contenu 20"/>
          <p:cNvSpPr>
            <a:spLocks noGrp="1"/>
          </p:cNvSpPr>
          <p:nvPr>
            <p:ph idx="4294967295"/>
          </p:nvPr>
        </p:nvSpPr>
        <p:spPr>
          <a:xfrm>
            <a:off x="1146175" y="1604294"/>
            <a:ext cx="7235825" cy="424656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11200" dirty="0" smtClean="0">
                <a:solidFill>
                  <a:srgbClr val="154C85"/>
                </a:solidFill>
              </a:rPr>
              <a:t>Participation in </a:t>
            </a:r>
            <a:r>
              <a:rPr lang="fr-FR" sz="11200" dirty="0" err="1" smtClean="0">
                <a:solidFill>
                  <a:srgbClr val="154C85"/>
                </a:solidFill>
              </a:rPr>
              <a:t>regional</a:t>
            </a:r>
            <a:r>
              <a:rPr lang="fr-FR" sz="11200" dirty="0" smtClean="0">
                <a:solidFill>
                  <a:srgbClr val="154C85"/>
                </a:solidFill>
              </a:rPr>
              <a:t> </a:t>
            </a:r>
            <a:r>
              <a:rPr lang="fr-FR" sz="11200" dirty="0" err="1" smtClean="0">
                <a:solidFill>
                  <a:srgbClr val="154C85"/>
                </a:solidFill>
              </a:rPr>
              <a:t>events</a:t>
            </a:r>
            <a:r>
              <a:rPr lang="fr-FR" sz="11200" dirty="0" smtClean="0">
                <a:solidFill>
                  <a:srgbClr val="154C85"/>
                </a:solidFill>
              </a:rPr>
              <a:t> (2016) : </a:t>
            </a:r>
          </a:p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endParaRPr lang="fr-FR" sz="10800" dirty="0" smtClean="0">
              <a:solidFill>
                <a:srgbClr val="154C85"/>
              </a:solidFill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9600" dirty="0" err="1" smtClean="0">
                <a:solidFill>
                  <a:srgbClr val="154C85"/>
                </a:solidFill>
              </a:rPr>
              <a:t>Sometimes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with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other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NCPs</a:t>
            </a:r>
            <a:r>
              <a:rPr lang="fr-FR" sz="9600" dirty="0" smtClean="0">
                <a:solidFill>
                  <a:srgbClr val="154C85"/>
                </a:solidFill>
              </a:rPr>
              <a:t> (ERC and FET)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4000"/>
              <a:buFont typeface="Arial" panose="020B0604020202020204" pitchFamily="34" charset="0"/>
              <a:buChar char="•"/>
            </a:pPr>
            <a:r>
              <a:rPr lang="fr-FR" sz="9600" dirty="0" err="1" smtClean="0">
                <a:solidFill>
                  <a:srgbClr val="154C85"/>
                </a:solidFill>
              </a:rPr>
              <a:t>We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adapt</a:t>
            </a:r>
            <a:r>
              <a:rPr lang="fr-FR" sz="9600" dirty="0" smtClean="0">
                <a:solidFill>
                  <a:srgbClr val="154C85"/>
                </a:solidFill>
              </a:rPr>
              <a:t> the </a:t>
            </a:r>
            <a:r>
              <a:rPr lang="fr-FR" sz="9600" dirty="0" err="1" smtClean="0">
                <a:solidFill>
                  <a:srgbClr val="154C85"/>
                </a:solidFill>
              </a:rPr>
              <a:t>presentations</a:t>
            </a:r>
            <a:r>
              <a:rPr lang="fr-FR" sz="9600" dirty="0" smtClean="0">
                <a:solidFill>
                  <a:srgbClr val="154C85"/>
                </a:solidFill>
              </a:rPr>
              <a:t> </a:t>
            </a:r>
            <a:r>
              <a:rPr lang="fr-FR" sz="9600" dirty="0" err="1" smtClean="0">
                <a:solidFill>
                  <a:srgbClr val="154C85"/>
                </a:solidFill>
              </a:rPr>
              <a:t>depending</a:t>
            </a:r>
            <a:r>
              <a:rPr lang="fr-FR" sz="9600" dirty="0" smtClean="0">
                <a:solidFill>
                  <a:srgbClr val="154C85"/>
                </a:solidFill>
              </a:rPr>
              <a:t> on the </a:t>
            </a:r>
            <a:r>
              <a:rPr lang="fr-FR" sz="9600" dirty="0" err="1" smtClean="0">
                <a:solidFill>
                  <a:srgbClr val="154C85"/>
                </a:solidFill>
              </a:rPr>
              <a:t>requests</a:t>
            </a:r>
            <a:r>
              <a:rPr lang="fr-FR" sz="9600" dirty="0" smtClean="0">
                <a:solidFill>
                  <a:srgbClr val="154C85"/>
                </a:solidFill>
              </a:rPr>
              <a:t> : global </a:t>
            </a:r>
            <a:r>
              <a:rPr lang="fr-FR" sz="9600" dirty="0" err="1" smtClean="0">
                <a:solidFill>
                  <a:srgbClr val="154C85"/>
                </a:solidFill>
              </a:rPr>
              <a:t>presentations</a:t>
            </a:r>
            <a:r>
              <a:rPr lang="fr-FR" sz="9600" dirty="0" smtClean="0">
                <a:solidFill>
                  <a:srgbClr val="154C85"/>
                </a:solidFill>
              </a:rPr>
              <a:t>, </a:t>
            </a:r>
            <a:r>
              <a:rPr lang="fr-FR" sz="9600" dirty="0" err="1" smtClean="0">
                <a:solidFill>
                  <a:srgbClr val="154C85"/>
                </a:solidFill>
              </a:rPr>
              <a:t>specific</a:t>
            </a:r>
            <a:r>
              <a:rPr lang="fr-FR" sz="9600" dirty="0" smtClean="0">
                <a:solidFill>
                  <a:srgbClr val="154C85"/>
                </a:solidFill>
              </a:rPr>
              <a:t> training sessions, face to face meetings…</a:t>
            </a:r>
          </a:p>
          <a:p>
            <a:pPr marL="0" indent="0" eaLnBrk="1" hangingPunct="1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endParaRPr lang="fr-FR" sz="11200" b="0" dirty="0" smtClean="0">
              <a:solidFill>
                <a:srgbClr val="154C85"/>
              </a:solidFill>
            </a:endParaRPr>
          </a:p>
          <a:p>
            <a:pPr marL="400050" lvl="1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endParaRPr lang="fr-FR" sz="29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SzPct val="104000"/>
              <a:buNone/>
            </a:pPr>
            <a:r>
              <a:rPr lang="fr-FR" sz="3200" dirty="0" smtClean="0">
                <a:solidFill>
                  <a:srgbClr val="154C85"/>
                </a:solidFill>
              </a:rPr>
              <a:t> </a:t>
            </a:r>
            <a:endParaRPr lang="fr-FR" sz="3200" dirty="0">
              <a:solidFill>
                <a:srgbClr val="154C85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r>
              <a:rPr lang="fr-FR" dirty="0" smtClean="0">
                <a:solidFill>
                  <a:srgbClr val="154C85"/>
                </a:solidFill>
              </a:rPr>
              <a:t>                               </a:t>
            </a:r>
            <a:r>
              <a:rPr lang="fr-FR" sz="10800" b="0" dirty="0" smtClean="0">
                <a:solidFill>
                  <a:srgbClr val="154C85"/>
                </a:solidFill>
                <a:cs typeface="+mn-cs"/>
              </a:rPr>
              <a:t>19 </a:t>
            </a:r>
            <a:r>
              <a:rPr lang="fr-FR" sz="10800" b="0" dirty="0" err="1" smtClean="0">
                <a:solidFill>
                  <a:srgbClr val="154C85"/>
                </a:solidFill>
                <a:cs typeface="+mn-cs"/>
              </a:rPr>
              <a:t>events</a:t>
            </a:r>
            <a:r>
              <a:rPr lang="fr-FR" sz="10800" b="0" dirty="0" smtClean="0">
                <a:solidFill>
                  <a:srgbClr val="154C85"/>
                </a:solidFill>
                <a:cs typeface="+mn-cs"/>
              </a:rPr>
              <a:t> </a:t>
            </a: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fr-FR" sz="10800" b="0" dirty="0">
              <a:solidFill>
                <a:srgbClr val="154C85"/>
              </a:solidFill>
              <a:cs typeface="+mn-cs"/>
            </a:endParaRP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r>
              <a:rPr lang="fr-FR" sz="10800" b="0" dirty="0" smtClean="0">
                <a:solidFill>
                  <a:srgbClr val="154C85"/>
                </a:solidFill>
                <a:cs typeface="+mn-cs"/>
              </a:rPr>
              <a:t>        About 690 participants</a:t>
            </a:r>
            <a:endParaRPr lang="fr-FR" sz="10800" b="0" dirty="0">
              <a:solidFill>
                <a:srgbClr val="154C85"/>
              </a:solidFill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758E0-ADDC-4714-8F37-E8980CB3D62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1257300" y="3855904"/>
            <a:ext cx="569817" cy="550843"/>
          </a:xfrm>
          <a:prstGeom prst="curved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1288054" y="4658299"/>
            <a:ext cx="569817" cy="550843"/>
          </a:xfrm>
          <a:prstGeom prst="curved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_PCN">
  <a:themeElements>
    <a:clrScheme name="Personnalisée 5">
      <a:dk1>
        <a:sysClr val="windowText" lastClr="000000"/>
      </a:dk1>
      <a:lt1>
        <a:sysClr val="window" lastClr="FFFFFF"/>
      </a:lt1>
      <a:dk2>
        <a:srgbClr val="143047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modele_powerpoint_PCN</Template>
  <TotalTime>725</TotalTime>
  <Words>503</Words>
  <Application>Microsoft Office PowerPoint</Application>
  <PresentationFormat>Affichage à l'écran (4:3)</PresentationFormat>
  <Paragraphs>136</Paragraphs>
  <Slides>15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modele_powerpoint_PCN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yverhertbruggen</cp:lastModifiedBy>
  <cp:revision>64</cp:revision>
  <cp:lastPrinted>2011-10-07T10:05:47Z</cp:lastPrinted>
  <dcterms:created xsi:type="dcterms:W3CDTF">2013-09-15T12:16:54Z</dcterms:created>
  <dcterms:modified xsi:type="dcterms:W3CDTF">2018-04-18T16:01:37Z</dcterms:modified>
</cp:coreProperties>
</file>