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2.xml" ContentType="application/vnd.openxmlformats-officedocument.drawingml.chart+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notesSlides/notesSlide3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5.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ppt/charts/chart5.xml" ContentType="application/vnd.openxmlformats-officedocument.drawingml.chart+xml"/>
  <Override PartName="/ppt/theme/themeOverride4.xml" ContentType="application/vnd.openxmlformats-officedocument.themeOverr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64" r:id="rId2"/>
    <p:sldId id="265" r:id="rId3"/>
    <p:sldId id="266" r:id="rId4"/>
    <p:sldId id="318" r:id="rId5"/>
    <p:sldId id="269" r:id="rId6"/>
    <p:sldId id="270" r:id="rId7"/>
    <p:sldId id="336" r:id="rId8"/>
    <p:sldId id="271" r:id="rId9"/>
    <p:sldId id="272" r:id="rId10"/>
    <p:sldId id="273" r:id="rId11"/>
    <p:sldId id="319" r:id="rId12"/>
    <p:sldId id="337" r:id="rId13"/>
    <p:sldId id="322" r:id="rId14"/>
    <p:sldId id="323" r:id="rId15"/>
    <p:sldId id="324" r:id="rId16"/>
    <p:sldId id="325" r:id="rId17"/>
    <p:sldId id="326" r:id="rId18"/>
    <p:sldId id="320" r:id="rId19"/>
    <p:sldId id="275" r:id="rId20"/>
    <p:sldId id="276" r:id="rId21"/>
    <p:sldId id="277" r:id="rId22"/>
    <p:sldId id="334" r:id="rId23"/>
    <p:sldId id="279" r:id="rId24"/>
    <p:sldId id="280" r:id="rId25"/>
    <p:sldId id="332" r:id="rId26"/>
    <p:sldId id="281" r:id="rId27"/>
    <p:sldId id="282" r:id="rId28"/>
    <p:sldId id="327" r:id="rId29"/>
    <p:sldId id="284" r:id="rId30"/>
    <p:sldId id="328" r:id="rId31"/>
    <p:sldId id="331" r:id="rId32"/>
    <p:sldId id="288" r:id="rId33"/>
    <p:sldId id="335" r:id="rId34"/>
    <p:sldId id="290" r:id="rId35"/>
    <p:sldId id="294" r:id="rId36"/>
    <p:sldId id="295" r:id="rId37"/>
    <p:sldId id="296" r:id="rId38"/>
    <p:sldId id="297" r:id="rId39"/>
    <p:sldId id="298" r:id="rId40"/>
    <p:sldId id="299" r:id="rId41"/>
    <p:sldId id="300" r:id="rId42"/>
    <p:sldId id="338" r:id="rId43"/>
    <p:sldId id="301" r:id="rId44"/>
    <p:sldId id="330" r:id="rId45"/>
    <p:sldId id="303" r:id="rId46"/>
    <p:sldId id="304" r:id="rId47"/>
    <p:sldId id="314" r:id="rId48"/>
    <p:sldId id="329" r:id="rId49"/>
    <p:sldId id="333" r:id="rId50"/>
    <p:sldId id="317" r:id="rId51"/>
  </p:sldIdLst>
  <p:sldSz cx="9144000" cy="6858000" type="screen4x3"/>
  <p:notesSz cx="7099300" cy="10234613"/>
  <p:defaultTex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15E"/>
    <a:srgbClr val="F5A300"/>
    <a:srgbClr val="000000"/>
    <a:srgbClr val="B90F22"/>
    <a:srgbClr val="B5B5B5"/>
    <a:srgbClr val="E950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41" autoAdjust="0"/>
    <p:restoredTop sz="91098" autoAdjust="0"/>
  </p:normalViewPr>
  <p:slideViewPr>
    <p:cSldViewPr snapToObjects="1">
      <p:cViewPr varScale="1">
        <p:scale>
          <a:sx n="118" d="100"/>
          <a:sy n="118" d="100"/>
        </p:scale>
        <p:origin x="-111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150"/>
    </p:cViewPr>
  </p:sorterViewPr>
  <p:notesViewPr>
    <p:cSldViewPr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IDEHETI0001\shares_01\VGB3\Journals\ENGINEERING\Experiments%20in%20Fluids\Herausgebersitzungen\HGS%202010%20Heidelberg\Statistik\Pages%20published.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D:\Springer\Exp%20in%20Fluids\Journal%20Stats\EiF%20Statistics\EXIF%20Pipeline.xlsx"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71996102124643"/>
          <c:y val="0.10094832286425028"/>
          <c:w val="0.58136538481558542"/>
          <c:h val="0.7628135045492237"/>
        </c:manualLayout>
      </c:layout>
      <c:barChart>
        <c:barDir val="bar"/>
        <c:grouping val="clustered"/>
        <c:varyColors val="0"/>
        <c:ser>
          <c:idx val="0"/>
          <c:order val="0"/>
          <c:tx>
            <c:strRef>
              <c:f>Blatt1!$B$1</c:f>
              <c:strCache>
                <c:ptCount val="1"/>
                <c:pt idx="0">
                  <c:v>Datenreihe 1</c:v>
                </c:pt>
              </c:strCache>
            </c:strRef>
          </c:tx>
          <c:spPr>
            <a:solidFill>
              <a:srgbClr val="0176C3"/>
            </a:solidFill>
          </c:spPr>
          <c:invertIfNegative val="0"/>
          <c:dLbls>
            <c:numFmt formatCode="#,##0.0" sourceLinked="0"/>
            <c:txPr>
              <a:bodyPr/>
              <a:lstStyle/>
              <a:p>
                <a:pPr>
                  <a:defRPr lang="de-DE" sz="1000">
                    <a:solidFill>
                      <a:schemeClr val="tx1"/>
                    </a:solidFill>
                    <a:latin typeface="Calibri" pitchFamily="34" charset="0"/>
                    <a:cs typeface="Calibri" pitchFamily="34" charset="0"/>
                  </a:defRPr>
                </a:pPr>
                <a:endParaRPr lang="de-DE"/>
              </a:p>
            </c:txPr>
            <c:showLegendKey val="0"/>
            <c:showVal val="1"/>
            <c:showCatName val="0"/>
            <c:showSerName val="0"/>
            <c:showPercent val="0"/>
            <c:showBubbleSize val="0"/>
            <c:showLeaderLines val="0"/>
          </c:dLbls>
          <c:cat>
            <c:strRef>
              <c:f>Blatt1!$A$2:$A$15</c:f>
              <c:strCache>
                <c:ptCount val="14"/>
                <c:pt idx="0">
                  <c:v>Quality of journal's papers</c:v>
                </c:pt>
                <c:pt idx="1">
                  <c:v>The journal's reputation</c:v>
                </c:pt>
                <c:pt idx="2">
                  <c:v>Quality of peer review</c:v>
                </c:pt>
                <c:pt idx="3">
                  <c:v>International scope</c:v>
                </c:pt>
                <c:pt idx="4">
                  <c:v>Speed of publication</c:v>
                </c:pt>
                <c:pt idx="5">
                  <c:v>Impact Factor</c:v>
                </c:pt>
                <c:pt idx="6">
                  <c:v>Readership</c:v>
                </c:pt>
                <c:pt idx="7">
                  <c:v>Electronic submission system</c:v>
                </c:pt>
                <c:pt idx="8">
                  <c:v>Coverage by major abstracting &amp; indexing services</c:v>
                </c:pt>
                <c:pt idx="9">
                  <c:v>Prior experience with this journal</c:v>
                </c:pt>
                <c:pt idx="10">
                  <c:v>Editors / editorial board</c:v>
                </c:pt>
                <c:pt idx="11">
                  <c:v>Advanced online / online first publication</c:v>
                </c:pt>
                <c:pt idx="12">
                  <c:v>Design / layout of the journal</c:v>
                </c:pt>
                <c:pt idx="13">
                  <c:v>Possibility to publish a paper under an "author pays" open-access model/ since July 1, 2011: Possibility for paid open access publication (for compliance with funder mandates or by personal choice)</c:v>
                </c:pt>
              </c:strCache>
            </c:strRef>
          </c:cat>
          <c:val>
            <c:numRef>
              <c:f>Blatt1!$B$2:$B$15</c:f>
              <c:numCache>
                <c:formatCode>0.0</c:formatCode>
                <c:ptCount val="14"/>
                <c:pt idx="0">
                  <c:v>1.3859649122807018</c:v>
                </c:pt>
                <c:pt idx="1">
                  <c:v>1.4385964912280702</c:v>
                </c:pt>
                <c:pt idx="2">
                  <c:v>1.5</c:v>
                </c:pt>
                <c:pt idx="3">
                  <c:v>1.6071428571428572</c:v>
                </c:pt>
                <c:pt idx="4">
                  <c:v>1.75</c:v>
                </c:pt>
                <c:pt idx="5">
                  <c:v>1.875</c:v>
                </c:pt>
                <c:pt idx="6">
                  <c:v>2</c:v>
                </c:pt>
                <c:pt idx="7">
                  <c:v>2.0714285714285716</c:v>
                </c:pt>
                <c:pt idx="8">
                  <c:v>2.1153846153846154</c:v>
                </c:pt>
                <c:pt idx="9">
                  <c:v>2.2264150943396226</c:v>
                </c:pt>
                <c:pt idx="10">
                  <c:v>2.4210526315789473</c:v>
                </c:pt>
                <c:pt idx="11">
                  <c:v>2.5714285714285716</c:v>
                </c:pt>
                <c:pt idx="12">
                  <c:v>3.1578947368421053</c:v>
                </c:pt>
                <c:pt idx="13">
                  <c:v>3.3703703703703702</c:v>
                </c:pt>
              </c:numCache>
            </c:numRef>
          </c:val>
        </c:ser>
        <c:dLbls>
          <c:showLegendKey val="0"/>
          <c:showVal val="0"/>
          <c:showCatName val="0"/>
          <c:showSerName val="0"/>
          <c:showPercent val="0"/>
          <c:showBubbleSize val="0"/>
        </c:dLbls>
        <c:gapWidth val="150"/>
        <c:axId val="53643904"/>
        <c:axId val="53656192"/>
      </c:barChart>
      <c:catAx>
        <c:axId val="53643904"/>
        <c:scaling>
          <c:orientation val="maxMin"/>
        </c:scaling>
        <c:delete val="0"/>
        <c:axPos val="l"/>
        <c:majorTickMark val="out"/>
        <c:minorTickMark val="none"/>
        <c:tickLblPos val="nextTo"/>
        <c:txPr>
          <a:bodyPr rot="0"/>
          <a:lstStyle/>
          <a:p>
            <a:pPr>
              <a:defRPr lang="de-DE" sz="1000">
                <a:latin typeface="Calibri" pitchFamily="34" charset="0"/>
                <a:cs typeface="Calibri" pitchFamily="34" charset="0"/>
              </a:defRPr>
            </a:pPr>
            <a:endParaRPr lang="de-DE"/>
          </a:p>
        </c:txPr>
        <c:crossAx val="53656192"/>
        <c:crosses val="autoZero"/>
        <c:auto val="1"/>
        <c:lblAlgn val="ctr"/>
        <c:lblOffset val="100"/>
        <c:noMultiLvlLbl val="0"/>
      </c:catAx>
      <c:valAx>
        <c:axId val="53656192"/>
        <c:scaling>
          <c:orientation val="minMax"/>
          <c:max val="5"/>
          <c:min val="1"/>
        </c:scaling>
        <c:delete val="1"/>
        <c:axPos val="t"/>
        <c:majorGridlines/>
        <c:numFmt formatCode="0.0" sourceLinked="1"/>
        <c:majorTickMark val="out"/>
        <c:minorTickMark val="none"/>
        <c:tickLblPos val="none"/>
        <c:crossAx val="53643904"/>
        <c:crosses val="autoZero"/>
        <c:crossBetween val="between"/>
        <c:majorUnit val="1"/>
      </c:valAx>
      <c:spPr>
        <a:ln>
          <a:solidFill>
            <a:schemeClr val="tx1"/>
          </a:solidFill>
        </a:ln>
      </c:spPr>
    </c:plotArea>
    <c:plotVisOnly val="1"/>
    <c:dispBlanksAs val="gap"/>
    <c:showDLblsOverMax val="0"/>
  </c:chart>
  <c:txPr>
    <a:bodyPr/>
    <a:lstStyle/>
    <a:p>
      <a:pPr>
        <a:defRPr sz="1800"/>
      </a:pPr>
      <a:endParaRPr lang="de-DE"/>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166478519048797E-2"/>
          <c:y val="4.8178288832105072E-2"/>
          <c:w val="0.90098834414481876"/>
          <c:h val="0.83765847004653804"/>
        </c:manualLayout>
      </c:layout>
      <c:barChart>
        <c:barDir val="col"/>
        <c:grouping val="clustered"/>
        <c:varyColors val="0"/>
        <c:ser>
          <c:idx val="0"/>
          <c:order val="0"/>
          <c:tx>
            <c:strRef>
              <c:f>Tabelle1!$A$26</c:f>
              <c:strCache>
                <c:ptCount val="1"/>
                <c:pt idx="0">
                  <c:v>planned</c:v>
                </c:pt>
              </c:strCache>
            </c:strRef>
          </c:tx>
          <c:invertIfNegative val="0"/>
          <c:cat>
            <c:numRef>
              <c:f>Tabelle1!$B$25:$P$25</c:f>
              <c:numCache>
                <c:formatCode>General</c:formatCode>
                <c:ptCount val="15"/>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numCache>
            </c:numRef>
          </c:cat>
          <c:val>
            <c:numRef>
              <c:f>Tabelle1!$B$26:$P$26</c:f>
              <c:numCache>
                <c:formatCode>General</c:formatCode>
                <c:ptCount val="15"/>
                <c:pt idx="0">
                  <c:v>960</c:v>
                </c:pt>
                <c:pt idx="1">
                  <c:v>1056</c:v>
                </c:pt>
                <c:pt idx="2">
                  <c:v>1056</c:v>
                </c:pt>
                <c:pt idx="3">
                  <c:v>1104</c:v>
                </c:pt>
                <c:pt idx="4">
                  <c:v>1200</c:v>
                </c:pt>
                <c:pt idx="5">
                  <c:v>1400</c:v>
                </c:pt>
                <c:pt idx="6">
                  <c:v>1692</c:v>
                </c:pt>
                <c:pt idx="7">
                  <c:v>1800</c:v>
                </c:pt>
                <c:pt idx="8">
                  <c:v>1896</c:v>
                </c:pt>
                <c:pt idx="9">
                  <c:v>1896</c:v>
                </c:pt>
                <c:pt idx="10">
                  <c:v>2016</c:v>
                </c:pt>
                <c:pt idx="11">
                  <c:v>2016</c:v>
                </c:pt>
                <c:pt idx="12">
                  <c:v>2112</c:v>
                </c:pt>
                <c:pt idx="13">
                  <c:v>2208</c:v>
                </c:pt>
                <c:pt idx="14">
                  <c:v>2280</c:v>
                </c:pt>
              </c:numCache>
            </c:numRef>
          </c:val>
        </c:ser>
        <c:ser>
          <c:idx val="1"/>
          <c:order val="1"/>
          <c:tx>
            <c:strRef>
              <c:f>Tabelle1!$A$27</c:f>
              <c:strCache>
                <c:ptCount val="1"/>
                <c:pt idx="0">
                  <c:v>actual</c:v>
                </c:pt>
              </c:strCache>
            </c:strRef>
          </c:tx>
          <c:spPr>
            <a:solidFill>
              <a:srgbClr val="00715E"/>
            </a:solidFill>
          </c:spPr>
          <c:invertIfNegative val="0"/>
          <c:cat>
            <c:numRef>
              <c:f>Tabelle1!$B$25:$P$25</c:f>
              <c:numCache>
                <c:formatCode>General</c:formatCode>
                <c:ptCount val="15"/>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numCache>
            </c:numRef>
          </c:cat>
          <c:val>
            <c:numRef>
              <c:f>Tabelle1!$B$27:$P$27</c:f>
              <c:numCache>
                <c:formatCode>General</c:formatCode>
                <c:ptCount val="15"/>
                <c:pt idx="0">
                  <c:v>908</c:v>
                </c:pt>
                <c:pt idx="1">
                  <c:v>984</c:v>
                </c:pt>
                <c:pt idx="2">
                  <c:v>1233</c:v>
                </c:pt>
                <c:pt idx="3">
                  <c:v>1028</c:v>
                </c:pt>
                <c:pt idx="4">
                  <c:v>1094</c:v>
                </c:pt>
                <c:pt idx="5">
                  <c:v>1759</c:v>
                </c:pt>
                <c:pt idx="6">
                  <c:v>1718</c:v>
                </c:pt>
                <c:pt idx="7">
                  <c:v>1440</c:v>
                </c:pt>
                <c:pt idx="8">
                  <c:v>1890</c:v>
                </c:pt>
                <c:pt idx="9">
                  <c:v>1932</c:v>
                </c:pt>
                <c:pt idx="10">
                  <c:v>1995</c:v>
                </c:pt>
                <c:pt idx="11">
                  <c:v>1962</c:v>
                </c:pt>
                <c:pt idx="12">
                  <c:v>2166</c:v>
                </c:pt>
                <c:pt idx="13">
                  <c:v>2251</c:v>
                </c:pt>
                <c:pt idx="14">
                  <c:v>2526</c:v>
                </c:pt>
              </c:numCache>
            </c:numRef>
          </c:val>
        </c:ser>
        <c:dLbls>
          <c:showLegendKey val="0"/>
          <c:showVal val="0"/>
          <c:showCatName val="0"/>
          <c:showSerName val="0"/>
          <c:showPercent val="0"/>
          <c:showBubbleSize val="0"/>
        </c:dLbls>
        <c:gapWidth val="150"/>
        <c:axId val="104428672"/>
        <c:axId val="104430208"/>
      </c:barChart>
      <c:catAx>
        <c:axId val="104428672"/>
        <c:scaling>
          <c:orientation val="minMax"/>
        </c:scaling>
        <c:delete val="0"/>
        <c:axPos val="b"/>
        <c:numFmt formatCode="General" sourceLinked="1"/>
        <c:majorTickMark val="out"/>
        <c:minorTickMark val="none"/>
        <c:tickLblPos val="nextTo"/>
        <c:txPr>
          <a:bodyPr/>
          <a:lstStyle/>
          <a:p>
            <a:pPr>
              <a:defRPr lang="en-US" sz="1200" baseline="0"/>
            </a:pPr>
            <a:endParaRPr lang="de-DE"/>
          </a:p>
        </c:txPr>
        <c:crossAx val="104430208"/>
        <c:crosses val="autoZero"/>
        <c:auto val="1"/>
        <c:lblAlgn val="ctr"/>
        <c:lblOffset val="100"/>
        <c:noMultiLvlLbl val="0"/>
      </c:catAx>
      <c:valAx>
        <c:axId val="104430208"/>
        <c:scaling>
          <c:orientation val="minMax"/>
        </c:scaling>
        <c:delete val="0"/>
        <c:axPos val="l"/>
        <c:majorGridlines/>
        <c:numFmt formatCode="General" sourceLinked="1"/>
        <c:majorTickMark val="out"/>
        <c:minorTickMark val="none"/>
        <c:tickLblPos val="nextTo"/>
        <c:txPr>
          <a:bodyPr/>
          <a:lstStyle/>
          <a:p>
            <a:pPr>
              <a:defRPr lang="en-US" sz="1200"/>
            </a:pPr>
            <a:endParaRPr lang="de-DE"/>
          </a:p>
        </c:txPr>
        <c:crossAx val="104428672"/>
        <c:crosses val="autoZero"/>
        <c:crossBetween val="between"/>
      </c:valAx>
    </c:plotArea>
    <c:legend>
      <c:legendPos val="r"/>
      <c:layout>
        <c:manualLayout>
          <c:xMode val="edge"/>
          <c:yMode val="edge"/>
          <c:x val="0.1071974181641298"/>
          <c:y val="9.0143687738399439E-2"/>
          <c:w val="0.15078341998136047"/>
          <c:h val="0.17794566035872553"/>
        </c:manualLayout>
      </c:layout>
      <c:overlay val="0"/>
      <c:txPr>
        <a:bodyPr/>
        <a:lstStyle/>
        <a:p>
          <a:pPr>
            <a:defRPr lang="en-US" sz="1400"/>
          </a:pPr>
          <a:endParaRPr lang="de-DE"/>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3199402182727182E-2"/>
          <c:y val="7.0295449509480565E-2"/>
          <c:w val="0.91188611735206193"/>
          <c:h val="0.72647992108570469"/>
        </c:manualLayout>
      </c:layout>
      <c:barChart>
        <c:barDir val="col"/>
        <c:grouping val="clustered"/>
        <c:varyColors val="0"/>
        <c:ser>
          <c:idx val="0"/>
          <c:order val="0"/>
          <c:tx>
            <c:strRef>
              <c:f>Pipeline!$B$4</c:f>
              <c:strCache>
                <c:ptCount val="1"/>
                <c:pt idx="0">
                  <c:v>Manuscripts Submitted </c:v>
                </c:pt>
              </c:strCache>
            </c:strRef>
          </c:tx>
          <c:spPr>
            <a:solidFill>
              <a:srgbClr val="9999FF"/>
            </a:solidFill>
            <a:ln w="12700">
              <a:solidFill>
                <a:srgbClr val="000000"/>
              </a:solidFill>
              <a:prstDash val="solid"/>
            </a:ln>
          </c:spPr>
          <c:invertIfNegative val="0"/>
          <c:cat>
            <c:strRef>
              <c:f>Pipeline!$A$76:$A$137</c:f>
              <c:strCache>
                <c:ptCount val="62"/>
                <c:pt idx="0">
                  <c:v>Jan 10</c:v>
                </c:pt>
                <c:pt idx="1">
                  <c:v>Feb 10</c:v>
                </c:pt>
                <c:pt idx="2">
                  <c:v>March 10</c:v>
                </c:pt>
                <c:pt idx="3">
                  <c:v>Apr 10</c:v>
                </c:pt>
                <c:pt idx="4">
                  <c:v>May 10</c:v>
                </c:pt>
                <c:pt idx="5">
                  <c:v>June 10</c:v>
                </c:pt>
                <c:pt idx="6">
                  <c:v>July 10</c:v>
                </c:pt>
                <c:pt idx="7">
                  <c:v>Aug 10</c:v>
                </c:pt>
                <c:pt idx="8">
                  <c:v>Sep 10</c:v>
                </c:pt>
                <c:pt idx="9">
                  <c:v>Oct 10</c:v>
                </c:pt>
                <c:pt idx="10">
                  <c:v>Nov 10</c:v>
                </c:pt>
                <c:pt idx="11">
                  <c:v>Dec 10</c:v>
                </c:pt>
                <c:pt idx="12">
                  <c:v>Jan 11</c:v>
                </c:pt>
                <c:pt idx="13">
                  <c:v>Feb 11</c:v>
                </c:pt>
                <c:pt idx="14">
                  <c:v>Mar 11</c:v>
                </c:pt>
                <c:pt idx="15">
                  <c:v>Apr 11</c:v>
                </c:pt>
                <c:pt idx="16">
                  <c:v>Mai 11</c:v>
                </c:pt>
                <c:pt idx="17">
                  <c:v>June 11</c:v>
                </c:pt>
                <c:pt idx="18">
                  <c:v>July 11</c:v>
                </c:pt>
                <c:pt idx="19">
                  <c:v>Aug 11</c:v>
                </c:pt>
                <c:pt idx="20">
                  <c:v>Sep 11</c:v>
                </c:pt>
                <c:pt idx="21">
                  <c:v>Oct 11</c:v>
                </c:pt>
                <c:pt idx="22">
                  <c:v>Nov 11</c:v>
                </c:pt>
                <c:pt idx="23">
                  <c:v>Dec 11</c:v>
                </c:pt>
                <c:pt idx="24">
                  <c:v>Jan 12</c:v>
                </c:pt>
                <c:pt idx="25">
                  <c:v>Feb 12</c:v>
                </c:pt>
                <c:pt idx="26">
                  <c:v>Mar 12</c:v>
                </c:pt>
                <c:pt idx="27">
                  <c:v>Apr 12</c:v>
                </c:pt>
                <c:pt idx="28">
                  <c:v>May 12</c:v>
                </c:pt>
                <c:pt idx="29">
                  <c:v>June 12</c:v>
                </c:pt>
                <c:pt idx="30">
                  <c:v>July 12</c:v>
                </c:pt>
                <c:pt idx="31">
                  <c:v>Aug 12</c:v>
                </c:pt>
                <c:pt idx="32">
                  <c:v>Sep 12</c:v>
                </c:pt>
                <c:pt idx="33">
                  <c:v>Okt 12</c:v>
                </c:pt>
                <c:pt idx="34">
                  <c:v>Nov 12</c:v>
                </c:pt>
                <c:pt idx="35">
                  <c:v>Dez 12</c:v>
                </c:pt>
                <c:pt idx="36">
                  <c:v>Jan 13</c:v>
                </c:pt>
                <c:pt idx="37">
                  <c:v>Feb 13</c:v>
                </c:pt>
                <c:pt idx="38">
                  <c:v>Mar 13</c:v>
                </c:pt>
                <c:pt idx="39">
                  <c:v>Apr 13</c:v>
                </c:pt>
                <c:pt idx="40">
                  <c:v>May 13</c:v>
                </c:pt>
                <c:pt idx="41">
                  <c:v>June 13</c:v>
                </c:pt>
                <c:pt idx="42">
                  <c:v>July 13</c:v>
                </c:pt>
                <c:pt idx="43">
                  <c:v>Aug 13</c:v>
                </c:pt>
                <c:pt idx="44">
                  <c:v>Sep 13</c:v>
                </c:pt>
                <c:pt idx="45">
                  <c:v>Okt 13</c:v>
                </c:pt>
                <c:pt idx="46">
                  <c:v>Nov 13</c:v>
                </c:pt>
                <c:pt idx="47">
                  <c:v>Dez 13</c:v>
                </c:pt>
                <c:pt idx="48">
                  <c:v>Jan 14</c:v>
                </c:pt>
                <c:pt idx="49">
                  <c:v>Feb 14</c:v>
                </c:pt>
                <c:pt idx="50">
                  <c:v>Mrz 14</c:v>
                </c:pt>
                <c:pt idx="51">
                  <c:v>Apr 14</c:v>
                </c:pt>
                <c:pt idx="52">
                  <c:v>Mai 14</c:v>
                </c:pt>
                <c:pt idx="53">
                  <c:v>Jun 14</c:v>
                </c:pt>
                <c:pt idx="54">
                  <c:v>Jul 14</c:v>
                </c:pt>
                <c:pt idx="55">
                  <c:v>Aug 14</c:v>
                </c:pt>
                <c:pt idx="56">
                  <c:v>Sep 14</c:v>
                </c:pt>
                <c:pt idx="57">
                  <c:v>Okt 14</c:v>
                </c:pt>
                <c:pt idx="58">
                  <c:v>Nov 14</c:v>
                </c:pt>
                <c:pt idx="59">
                  <c:v>Dez 14</c:v>
                </c:pt>
                <c:pt idx="60">
                  <c:v>Jan 15</c:v>
                </c:pt>
                <c:pt idx="61">
                  <c:v>Feb 15</c:v>
                </c:pt>
              </c:strCache>
            </c:strRef>
          </c:cat>
          <c:val>
            <c:numRef>
              <c:f>Pipeline!$B$76:$B$137</c:f>
              <c:numCache>
                <c:formatCode>General</c:formatCode>
                <c:ptCount val="62"/>
                <c:pt idx="0">
                  <c:v>58</c:v>
                </c:pt>
                <c:pt idx="1">
                  <c:v>32</c:v>
                </c:pt>
                <c:pt idx="2">
                  <c:v>22</c:v>
                </c:pt>
                <c:pt idx="3">
                  <c:v>31</c:v>
                </c:pt>
                <c:pt idx="4">
                  <c:v>35</c:v>
                </c:pt>
                <c:pt idx="5">
                  <c:v>31</c:v>
                </c:pt>
                <c:pt idx="6">
                  <c:v>34</c:v>
                </c:pt>
                <c:pt idx="7">
                  <c:v>41</c:v>
                </c:pt>
                <c:pt idx="8">
                  <c:v>45</c:v>
                </c:pt>
                <c:pt idx="9">
                  <c:v>61</c:v>
                </c:pt>
                <c:pt idx="10">
                  <c:v>41</c:v>
                </c:pt>
                <c:pt idx="11">
                  <c:v>35</c:v>
                </c:pt>
                <c:pt idx="12">
                  <c:v>34</c:v>
                </c:pt>
                <c:pt idx="13">
                  <c:v>32</c:v>
                </c:pt>
                <c:pt idx="14">
                  <c:v>12</c:v>
                </c:pt>
                <c:pt idx="15">
                  <c:v>38</c:v>
                </c:pt>
                <c:pt idx="16">
                  <c:v>37</c:v>
                </c:pt>
                <c:pt idx="17">
                  <c:v>33</c:v>
                </c:pt>
                <c:pt idx="18">
                  <c:v>29</c:v>
                </c:pt>
                <c:pt idx="19">
                  <c:v>40</c:v>
                </c:pt>
                <c:pt idx="20">
                  <c:v>33</c:v>
                </c:pt>
                <c:pt idx="21">
                  <c:v>34</c:v>
                </c:pt>
                <c:pt idx="22">
                  <c:v>40</c:v>
                </c:pt>
                <c:pt idx="23">
                  <c:v>34</c:v>
                </c:pt>
                <c:pt idx="24">
                  <c:v>32</c:v>
                </c:pt>
                <c:pt idx="25">
                  <c:v>30</c:v>
                </c:pt>
                <c:pt idx="26">
                  <c:v>32</c:v>
                </c:pt>
                <c:pt idx="27">
                  <c:v>47</c:v>
                </c:pt>
                <c:pt idx="28">
                  <c:v>40</c:v>
                </c:pt>
                <c:pt idx="29">
                  <c:v>34</c:v>
                </c:pt>
                <c:pt idx="30">
                  <c:v>38</c:v>
                </c:pt>
                <c:pt idx="31">
                  <c:v>40</c:v>
                </c:pt>
                <c:pt idx="32">
                  <c:v>36</c:v>
                </c:pt>
                <c:pt idx="33">
                  <c:v>53</c:v>
                </c:pt>
                <c:pt idx="34">
                  <c:v>45</c:v>
                </c:pt>
                <c:pt idx="35">
                  <c:v>37</c:v>
                </c:pt>
                <c:pt idx="36">
                  <c:v>46</c:v>
                </c:pt>
                <c:pt idx="37">
                  <c:v>31</c:v>
                </c:pt>
                <c:pt idx="38">
                  <c:v>42</c:v>
                </c:pt>
                <c:pt idx="39">
                  <c:v>30</c:v>
                </c:pt>
                <c:pt idx="40">
                  <c:v>36</c:v>
                </c:pt>
                <c:pt idx="41">
                  <c:v>49</c:v>
                </c:pt>
                <c:pt idx="42">
                  <c:v>49</c:v>
                </c:pt>
                <c:pt idx="43">
                  <c:v>56</c:v>
                </c:pt>
                <c:pt idx="44">
                  <c:v>41</c:v>
                </c:pt>
                <c:pt idx="45">
                  <c:v>43</c:v>
                </c:pt>
                <c:pt idx="46">
                  <c:v>40</c:v>
                </c:pt>
                <c:pt idx="47">
                  <c:v>42</c:v>
                </c:pt>
                <c:pt idx="48">
                  <c:v>33</c:v>
                </c:pt>
                <c:pt idx="49">
                  <c:v>37</c:v>
                </c:pt>
                <c:pt idx="50">
                  <c:v>39</c:v>
                </c:pt>
                <c:pt idx="51">
                  <c:v>49</c:v>
                </c:pt>
                <c:pt idx="52">
                  <c:v>49</c:v>
                </c:pt>
                <c:pt idx="53">
                  <c:v>43</c:v>
                </c:pt>
                <c:pt idx="54">
                  <c:v>61</c:v>
                </c:pt>
                <c:pt idx="55">
                  <c:v>37</c:v>
                </c:pt>
                <c:pt idx="56">
                  <c:v>49</c:v>
                </c:pt>
                <c:pt idx="57">
                  <c:v>62</c:v>
                </c:pt>
                <c:pt idx="58">
                  <c:v>35</c:v>
                </c:pt>
                <c:pt idx="59">
                  <c:v>45</c:v>
                </c:pt>
                <c:pt idx="60">
                  <c:v>44</c:v>
                </c:pt>
                <c:pt idx="61">
                  <c:v>39</c:v>
                </c:pt>
              </c:numCache>
            </c:numRef>
          </c:val>
        </c:ser>
        <c:ser>
          <c:idx val="1"/>
          <c:order val="1"/>
          <c:tx>
            <c:strRef>
              <c:f>Pipeline!$C$4</c:f>
              <c:strCache>
                <c:ptCount val="1"/>
                <c:pt idx="0">
                  <c:v>Manuscripts Accepted</c:v>
                </c:pt>
              </c:strCache>
            </c:strRef>
          </c:tx>
          <c:spPr>
            <a:solidFill>
              <a:srgbClr val="993366"/>
            </a:solidFill>
            <a:ln w="12700">
              <a:solidFill>
                <a:srgbClr val="000000"/>
              </a:solidFill>
              <a:prstDash val="solid"/>
            </a:ln>
          </c:spPr>
          <c:invertIfNegative val="0"/>
          <c:cat>
            <c:strRef>
              <c:f>Pipeline!$A$76:$A$137</c:f>
              <c:strCache>
                <c:ptCount val="62"/>
                <c:pt idx="0">
                  <c:v>Jan 10</c:v>
                </c:pt>
                <c:pt idx="1">
                  <c:v>Feb 10</c:v>
                </c:pt>
                <c:pt idx="2">
                  <c:v>March 10</c:v>
                </c:pt>
                <c:pt idx="3">
                  <c:v>Apr 10</c:v>
                </c:pt>
                <c:pt idx="4">
                  <c:v>May 10</c:v>
                </c:pt>
                <c:pt idx="5">
                  <c:v>June 10</c:v>
                </c:pt>
                <c:pt idx="6">
                  <c:v>July 10</c:v>
                </c:pt>
                <c:pt idx="7">
                  <c:v>Aug 10</c:v>
                </c:pt>
                <c:pt idx="8">
                  <c:v>Sep 10</c:v>
                </c:pt>
                <c:pt idx="9">
                  <c:v>Oct 10</c:v>
                </c:pt>
                <c:pt idx="10">
                  <c:v>Nov 10</c:v>
                </c:pt>
                <c:pt idx="11">
                  <c:v>Dec 10</c:v>
                </c:pt>
                <c:pt idx="12">
                  <c:v>Jan 11</c:v>
                </c:pt>
                <c:pt idx="13">
                  <c:v>Feb 11</c:v>
                </c:pt>
                <c:pt idx="14">
                  <c:v>Mar 11</c:v>
                </c:pt>
                <c:pt idx="15">
                  <c:v>Apr 11</c:v>
                </c:pt>
                <c:pt idx="16">
                  <c:v>Mai 11</c:v>
                </c:pt>
                <c:pt idx="17">
                  <c:v>June 11</c:v>
                </c:pt>
                <c:pt idx="18">
                  <c:v>July 11</c:v>
                </c:pt>
                <c:pt idx="19">
                  <c:v>Aug 11</c:v>
                </c:pt>
                <c:pt idx="20">
                  <c:v>Sep 11</c:v>
                </c:pt>
                <c:pt idx="21">
                  <c:v>Oct 11</c:v>
                </c:pt>
                <c:pt idx="22">
                  <c:v>Nov 11</c:v>
                </c:pt>
                <c:pt idx="23">
                  <c:v>Dec 11</c:v>
                </c:pt>
                <c:pt idx="24">
                  <c:v>Jan 12</c:v>
                </c:pt>
                <c:pt idx="25">
                  <c:v>Feb 12</c:v>
                </c:pt>
                <c:pt idx="26">
                  <c:v>Mar 12</c:v>
                </c:pt>
                <c:pt idx="27">
                  <c:v>Apr 12</c:v>
                </c:pt>
                <c:pt idx="28">
                  <c:v>May 12</c:v>
                </c:pt>
                <c:pt idx="29">
                  <c:v>June 12</c:v>
                </c:pt>
                <c:pt idx="30">
                  <c:v>July 12</c:v>
                </c:pt>
                <c:pt idx="31">
                  <c:v>Aug 12</c:v>
                </c:pt>
                <c:pt idx="32">
                  <c:v>Sep 12</c:v>
                </c:pt>
                <c:pt idx="33">
                  <c:v>Okt 12</c:v>
                </c:pt>
                <c:pt idx="34">
                  <c:v>Nov 12</c:v>
                </c:pt>
                <c:pt idx="35">
                  <c:v>Dez 12</c:v>
                </c:pt>
                <c:pt idx="36">
                  <c:v>Jan 13</c:v>
                </c:pt>
                <c:pt idx="37">
                  <c:v>Feb 13</c:v>
                </c:pt>
                <c:pt idx="38">
                  <c:v>Mar 13</c:v>
                </c:pt>
                <c:pt idx="39">
                  <c:v>Apr 13</c:v>
                </c:pt>
                <c:pt idx="40">
                  <c:v>May 13</c:v>
                </c:pt>
                <c:pt idx="41">
                  <c:v>June 13</c:v>
                </c:pt>
                <c:pt idx="42">
                  <c:v>July 13</c:v>
                </c:pt>
                <c:pt idx="43">
                  <c:v>Aug 13</c:v>
                </c:pt>
                <c:pt idx="44">
                  <c:v>Sep 13</c:v>
                </c:pt>
                <c:pt idx="45">
                  <c:v>Okt 13</c:v>
                </c:pt>
                <c:pt idx="46">
                  <c:v>Nov 13</c:v>
                </c:pt>
                <c:pt idx="47">
                  <c:v>Dez 13</c:v>
                </c:pt>
                <c:pt idx="48">
                  <c:v>Jan 14</c:v>
                </c:pt>
                <c:pt idx="49">
                  <c:v>Feb 14</c:v>
                </c:pt>
                <c:pt idx="50">
                  <c:v>Mrz 14</c:v>
                </c:pt>
                <c:pt idx="51">
                  <c:v>Apr 14</c:v>
                </c:pt>
                <c:pt idx="52">
                  <c:v>Mai 14</c:v>
                </c:pt>
                <c:pt idx="53">
                  <c:v>Jun 14</c:v>
                </c:pt>
                <c:pt idx="54">
                  <c:v>Jul 14</c:v>
                </c:pt>
                <c:pt idx="55">
                  <c:v>Aug 14</c:v>
                </c:pt>
                <c:pt idx="56">
                  <c:v>Sep 14</c:v>
                </c:pt>
                <c:pt idx="57">
                  <c:v>Okt 14</c:v>
                </c:pt>
                <c:pt idx="58">
                  <c:v>Nov 14</c:v>
                </c:pt>
                <c:pt idx="59">
                  <c:v>Dez 14</c:v>
                </c:pt>
                <c:pt idx="60">
                  <c:v>Jan 15</c:v>
                </c:pt>
                <c:pt idx="61">
                  <c:v>Feb 15</c:v>
                </c:pt>
              </c:strCache>
            </c:strRef>
          </c:cat>
          <c:val>
            <c:numRef>
              <c:f>Pipeline!$C$76:$C$137</c:f>
              <c:numCache>
                <c:formatCode>General</c:formatCode>
                <c:ptCount val="62"/>
                <c:pt idx="0">
                  <c:v>21</c:v>
                </c:pt>
                <c:pt idx="1">
                  <c:v>13</c:v>
                </c:pt>
                <c:pt idx="2">
                  <c:v>21</c:v>
                </c:pt>
                <c:pt idx="3">
                  <c:v>16</c:v>
                </c:pt>
                <c:pt idx="4">
                  <c:v>18</c:v>
                </c:pt>
                <c:pt idx="5">
                  <c:v>20</c:v>
                </c:pt>
                <c:pt idx="6">
                  <c:v>23</c:v>
                </c:pt>
                <c:pt idx="7">
                  <c:v>19</c:v>
                </c:pt>
                <c:pt idx="8">
                  <c:v>14</c:v>
                </c:pt>
                <c:pt idx="9">
                  <c:v>16</c:v>
                </c:pt>
                <c:pt idx="10">
                  <c:v>15</c:v>
                </c:pt>
                <c:pt idx="11">
                  <c:v>19</c:v>
                </c:pt>
                <c:pt idx="12">
                  <c:v>18</c:v>
                </c:pt>
                <c:pt idx="13">
                  <c:v>7</c:v>
                </c:pt>
                <c:pt idx="14">
                  <c:v>27</c:v>
                </c:pt>
                <c:pt idx="15">
                  <c:v>30</c:v>
                </c:pt>
                <c:pt idx="16">
                  <c:v>19</c:v>
                </c:pt>
                <c:pt idx="17">
                  <c:v>21</c:v>
                </c:pt>
                <c:pt idx="18">
                  <c:v>19</c:v>
                </c:pt>
                <c:pt idx="19">
                  <c:v>14</c:v>
                </c:pt>
                <c:pt idx="20">
                  <c:v>17</c:v>
                </c:pt>
                <c:pt idx="21">
                  <c:v>11</c:v>
                </c:pt>
                <c:pt idx="22">
                  <c:v>18</c:v>
                </c:pt>
                <c:pt idx="23">
                  <c:v>14</c:v>
                </c:pt>
                <c:pt idx="24">
                  <c:v>19</c:v>
                </c:pt>
                <c:pt idx="25">
                  <c:v>11</c:v>
                </c:pt>
                <c:pt idx="26">
                  <c:v>12</c:v>
                </c:pt>
                <c:pt idx="27">
                  <c:v>17</c:v>
                </c:pt>
                <c:pt idx="28">
                  <c:v>23</c:v>
                </c:pt>
                <c:pt idx="29">
                  <c:v>11</c:v>
                </c:pt>
                <c:pt idx="30">
                  <c:v>9</c:v>
                </c:pt>
                <c:pt idx="31">
                  <c:v>22</c:v>
                </c:pt>
                <c:pt idx="32">
                  <c:v>15</c:v>
                </c:pt>
                <c:pt idx="33">
                  <c:v>17</c:v>
                </c:pt>
                <c:pt idx="34">
                  <c:v>22</c:v>
                </c:pt>
                <c:pt idx="35">
                  <c:v>11</c:v>
                </c:pt>
                <c:pt idx="36">
                  <c:v>19</c:v>
                </c:pt>
                <c:pt idx="37">
                  <c:v>15</c:v>
                </c:pt>
                <c:pt idx="38">
                  <c:v>21</c:v>
                </c:pt>
                <c:pt idx="39">
                  <c:v>18</c:v>
                </c:pt>
                <c:pt idx="40">
                  <c:v>27</c:v>
                </c:pt>
                <c:pt idx="41">
                  <c:v>15</c:v>
                </c:pt>
                <c:pt idx="42">
                  <c:v>11</c:v>
                </c:pt>
                <c:pt idx="43">
                  <c:v>10</c:v>
                </c:pt>
                <c:pt idx="44">
                  <c:v>11</c:v>
                </c:pt>
                <c:pt idx="45">
                  <c:v>22</c:v>
                </c:pt>
                <c:pt idx="46">
                  <c:v>15</c:v>
                </c:pt>
                <c:pt idx="47">
                  <c:v>22</c:v>
                </c:pt>
                <c:pt idx="48">
                  <c:v>17</c:v>
                </c:pt>
                <c:pt idx="49">
                  <c:v>13</c:v>
                </c:pt>
                <c:pt idx="50">
                  <c:v>19</c:v>
                </c:pt>
                <c:pt idx="51">
                  <c:v>25</c:v>
                </c:pt>
                <c:pt idx="52">
                  <c:v>18</c:v>
                </c:pt>
                <c:pt idx="53">
                  <c:v>20</c:v>
                </c:pt>
                <c:pt idx="54">
                  <c:v>25</c:v>
                </c:pt>
                <c:pt idx="55">
                  <c:v>14</c:v>
                </c:pt>
                <c:pt idx="56">
                  <c:v>12</c:v>
                </c:pt>
                <c:pt idx="57">
                  <c:v>25</c:v>
                </c:pt>
                <c:pt idx="58">
                  <c:v>18</c:v>
                </c:pt>
                <c:pt idx="59">
                  <c:v>27</c:v>
                </c:pt>
                <c:pt idx="60">
                  <c:v>16</c:v>
                </c:pt>
                <c:pt idx="61">
                  <c:v>17</c:v>
                </c:pt>
              </c:numCache>
            </c:numRef>
          </c:val>
        </c:ser>
        <c:dLbls>
          <c:showLegendKey val="0"/>
          <c:showVal val="0"/>
          <c:showCatName val="0"/>
          <c:showSerName val="0"/>
          <c:showPercent val="0"/>
          <c:showBubbleSize val="0"/>
        </c:dLbls>
        <c:gapWidth val="150"/>
        <c:axId val="45596672"/>
        <c:axId val="50368512"/>
      </c:barChart>
      <c:catAx>
        <c:axId val="45596672"/>
        <c:scaling>
          <c:orientation val="minMax"/>
        </c:scaling>
        <c:delete val="0"/>
        <c:axPos val="b"/>
        <c:numFmt formatCode="General" sourceLinked="1"/>
        <c:majorTickMark val="out"/>
        <c:minorTickMark val="none"/>
        <c:tickLblPos val="nextTo"/>
        <c:spPr>
          <a:ln w="3175">
            <a:solidFill>
              <a:srgbClr val="000000"/>
            </a:solidFill>
            <a:prstDash val="solid"/>
          </a:ln>
        </c:spPr>
        <c:txPr>
          <a:bodyPr rot="-2700000" vert="horz"/>
          <a:lstStyle/>
          <a:p>
            <a:pPr>
              <a:defRPr lang="de-DE" sz="1400" b="0" i="0" u="none" strike="noStrike" baseline="0">
                <a:solidFill>
                  <a:srgbClr val="000000"/>
                </a:solidFill>
                <a:latin typeface="Arial"/>
                <a:ea typeface="Arial"/>
                <a:cs typeface="Arial"/>
              </a:defRPr>
            </a:pPr>
            <a:endParaRPr lang="de-DE"/>
          </a:p>
        </c:txPr>
        <c:crossAx val="50368512"/>
        <c:crosses val="autoZero"/>
        <c:auto val="1"/>
        <c:lblAlgn val="ctr"/>
        <c:lblOffset val="100"/>
        <c:tickLblSkip val="2"/>
        <c:tickMarkSkip val="1"/>
        <c:noMultiLvlLbl val="0"/>
      </c:catAx>
      <c:valAx>
        <c:axId val="50368512"/>
        <c:scaling>
          <c:orientation val="minMax"/>
        </c:scaling>
        <c:delete val="0"/>
        <c:axPos val="l"/>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lang="de-DE" sz="1600" b="0" i="0" u="none" strike="noStrike" baseline="0">
                <a:solidFill>
                  <a:srgbClr val="000000"/>
                </a:solidFill>
                <a:latin typeface="Arial"/>
                <a:ea typeface="Arial"/>
                <a:cs typeface="Arial"/>
              </a:defRPr>
            </a:pPr>
            <a:endParaRPr lang="de-DE"/>
          </a:p>
        </c:txPr>
        <c:crossAx val="45596672"/>
        <c:crosses val="autoZero"/>
        <c:crossBetween val="between"/>
      </c:valAx>
      <c:spPr>
        <a:solidFill>
          <a:schemeClr val="accent3"/>
        </a:solidFill>
        <a:ln w="12700">
          <a:solidFill>
            <a:srgbClr val="808080"/>
          </a:solidFill>
          <a:prstDash val="solid"/>
        </a:ln>
      </c:spPr>
    </c:plotArea>
    <c:legend>
      <c:legendPos val="r"/>
      <c:legendEntry>
        <c:idx val="0"/>
        <c:txPr>
          <a:bodyPr/>
          <a:lstStyle/>
          <a:p>
            <a:pPr>
              <a:defRPr lang="en-US" sz="1600" b="0" i="0" u="none" strike="noStrike" baseline="0">
                <a:solidFill>
                  <a:srgbClr val="000000"/>
                </a:solidFill>
                <a:latin typeface="Arial"/>
                <a:ea typeface="Arial"/>
                <a:cs typeface="Arial"/>
              </a:defRPr>
            </a:pPr>
            <a:endParaRPr lang="de-DE"/>
          </a:p>
        </c:txPr>
      </c:legendEntry>
      <c:legendEntry>
        <c:idx val="1"/>
        <c:txPr>
          <a:bodyPr/>
          <a:lstStyle/>
          <a:p>
            <a:pPr>
              <a:defRPr lang="en-US" sz="1600" b="0" i="0" u="none" strike="noStrike" baseline="0">
                <a:solidFill>
                  <a:srgbClr val="000000"/>
                </a:solidFill>
                <a:latin typeface="Arial"/>
                <a:ea typeface="Arial"/>
                <a:cs typeface="Arial"/>
              </a:defRPr>
            </a:pPr>
            <a:endParaRPr lang="de-DE"/>
          </a:p>
        </c:txPr>
      </c:legendEntry>
      <c:layout>
        <c:manualLayout>
          <c:xMode val="edge"/>
          <c:yMode val="edge"/>
          <c:x val="0.23031979496307239"/>
          <c:y val="7.9395532239449784E-2"/>
          <c:w val="0.27821379018533793"/>
          <c:h val="0.21004385423608882"/>
        </c:manualLayout>
      </c:layout>
      <c:overlay val="0"/>
      <c:spPr>
        <a:solidFill>
          <a:srgbClr val="FFFFFF"/>
        </a:solidFill>
        <a:ln w="3175">
          <a:solidFill>
            <a:srgbClr val="000000"/>
          </a:solidFill>
          <a:prstDash val="solid"/>
        </a:ln>
      </c:spPr>
      <c:txPr>
        <a:bodyPr/>
        <a:lstStyle/>
        <a:p>
          <a:pPr>
            <a:defRPr lang="en-US" sz="1400" b="0" i="0" u="none" strike="noStrike" baseline="0">
              <a:solidFill>
                <a:srgbClr val="000000"/>
              </a:solidFill>
              <a:latin typeface="Arial"/>
              <a:ea typeface="Arial"/>
              <a:cs typeface="Arial"/>
            </a:defRPr>
          </a:pPr>
          <a:endParaRPr lang="de-DE"/>
        </a:p>
      </c:txPr>
    </c:legend>
    <c:plotVisOnly val="1"/>
    <c:dispBlanksAs val="gap"/>
    <c:showDLblsOverMax val="0"/>
  </c:chart>
  <c:spPr>
    <a:solidFill>
      <a:srgbClr val="FFFFFF"/>
    </a:solidFill>
    <a:ln w="3175">
      <a:solidFill>
        <a:srgbClr val="000000"/>
      </a:solidFill>
      <a:prstDash val="solid"/>
    </a:ln>
  </c:spPr>
  <c:txPr>
    <a:bodyPr/>
    <a:lstStyle/>
    <a:p>
      <a:pPr>
        <a:defRPr sz="800" b="0" i="0" u="none" strike="noStrike" baseline="0">
          <a:solidFill>
            <a:srgbClr val="000000"/>
          </a:solidFill>
          <a:latin typeface="Arial"/>
          <a:ea typeface="Arial"/>
          <a:cs typeface="Arial"/>
        </a:defRPr>
      </a:pPr>
      <a:endParaRPr lang="de-DE"/>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019230769230745"/>
          <c:y val="7.1428571428571494E-2"/>
          <c:w val="0.86177884615385714"/>
          <c:h val="0.66589861751153534"/>
        </c:manualLayout>
      </c:layout>
      <c:barChart>
        <c:barDir val="col"/>
        <c:grouping val="clustered"/>
        <c:varyColors val="0"/>
        <c:ser>
          <c:idx val="4"/>
          <c:order val="0"/>
          <c:tx>
            <c:strRef>
              <c:f>Sheet1!$A$2</c:f>
              <c:strCache>
                <c:ptCount val="1"/>
                <c:pt idx="0">
                  <c:v>2011</c:v>
                </c:pt>
              </c:strCache>
            </c:strRef>
          </c:tx>
          <c:spPr>
            <a:solidFill>
              <a:srgbClr val="E1E1E6"/>
            </a:solidFill>
            <a:ln w="25267">
              <a:noFill/>
            </a:ln>
          </c:spPr>
          <c:invertIfNegative val="0"/>
          <c:cat>
            <c:strRef>
              <c:f>Sheet1!$B$1:$M$1</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Sheet1!$B$2:$M$2</c:f>
              <c:numCache>
                <c:formatCode>#,##0</c:formatCode>
                <c:ptCount val="12"/>
                <c:pt idx="0">
                  <c:v>20073</c:v>
                </c:pt>
                <c:pt idx="1">
                  <c:v>18310</c:v>
                </c:pt>
                <c:pt idx="2">
                  <c:v>23661</c:v>
                </c:pt>
                <c:pt idx="3">
                  <c:v>18544</c:v>
                </c:pt>
                <c:pt idx="4">
                  <c:v>20538</c:v>
                </c:pt>
                <c:pt idx="5">
                  <c:v>18441</c:v>
                </c:pt>
                <c:pt idx="6">
                  <c:v>15260</c:v>
                </c:pt>
                <c:pt idx="7">
                  <c:v>16059</c:v>
                </c:pt>
                <c:pt idx="8">
                  <c:v>19321</c:v>
                </c:pt>
                <c:pt idx="9">
                  <c:v>19962</c:v>
                </c:pt>
                <c:pt idx="10">
                  <c:v>46475</c:v>
                </c:pt>
                <c:pt idx="11">
                  <c:v>39496</c:v>
                </c:pt>
              </c:numCache>
            </c:numRef>
          </c:val>
        </c:ser>
        <c:ser>
          <c:idx val="2"/>
          <c:order val="1"/>
          <c:tx>
            <c:strRef>
              <c:f>Sheet1!$A$3</c:f>
              <c:strCache>
                <c:ptCount val="1"/>
                <c:pt idx="0">
                  <c:v>2012</c:v>
                </c:pt>
              </c:strCache>
            </c:strRef>
          </c:tx>
          <c:spPr>
            <a:solidFill>
              <a:schemeClr val="accent4"/>
            </a:solidFill>
            <a:ln w="25267">
              <a:noFill/>
            </a:ln>
          </c:spPr>
          <c:invertIfNegative val="0"/>
          <c:cat>
            <c:strRef>
              <c:f>Sheet1!$B$1:$M$1</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Sheet1!$B$3:$M$3</c:f>
              <c:numCache>
                <c:formatCode>#,##0</c:formatCode>
                <c:ptCount val="12"/>
                <c:pt idx="0">
                  <c:v>18648</c:v>
                </c:pt>
                <c:pt idx="1">
                  <c:v>23764</c:v>
                </c:pt>
                <c:pt idx="2">
                  <c:v>21979</c:v>
                </c:pt>
                <c:pt idx="3">
                  <c:v>19446</c:v>
                </c:pt>
                <c:pt idx="4">
                  <c:v>21685</c:v>
                </c:pt>
                <c:pt idx="5">
                  <c:v>21316</c:v>
                </c:pt>
                <c:pt idx="6">
                  <c:v>15087</c:v>
                </c:pt>
                <c:pt idx="7">
                  <c:v>14274</c:v>
                </c:pt>
                <c:pt idx="8">
                  <c:v>19673</c:v>
                </c:pt>
                <c:pt idx="9">
                  <c:v>28500</c:v>
                </c:pt>
                <c:pt idx="10">
                  <c:v>51686</c:v>
                </c:pt>
                <c:pt idx="11">
                  <c:v>73151</c:v>
                </c:pt>
              </c:numCache>
            </c:numRef>
          </c:val>
        </c:ser>
        <c:ser>
          <c:idx val="0"/>
          <c:order val="2"/>
          <c:tx>
            <c:strRef>
              <c:f>Sheet1!$A$4</c:f>
              <c:strCache>
                <c:ptCount val="1"/>
                <c:pt idx="0">
                  <c:v>2013</c:v>
                </c:pt>
              </c:strCache>
            </c:strRef>
          </c:tx>
          <c:spPr>
            <a:solidFill>
              <a:schemeClr val="accent6"/>
            </a:solidFill>
          </c:spPr>
          <c:invertIfNegative val="0"/>
          <c:cat>
            <c:strRef>
              <c:f>Sheet1!$B$1:$M$1</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Sheet1!$B$4:$M$4</c:f>
              <c:numCache>
                <c:formatCode>#,##0</c:formatCode>
                <c:ptCount val="12"/>
                <c:pt idx="0">
                  <c:v>32155</c:v>
                </c:pt>
                <c:pt idx="1">
                  <c:v>18539</c:v>
                </c:pt>
                <c:pt idx="2">
                  <c:v>22356</c:v>
                </c:pt>
                <c:pt idx="3">
                  <c:v>25604</c:v>
                </c:pt>
                <c:pt idx="4">
                  <c:v>31158</c:v>
                </c:pt>
                <c:pt idx="5">
                  <c:v>22685</c:v>
                </c:pt>
                <c:pt idx="6">
                  <c:v>20615</c:v>
                </c:pt>
                <c:pt idx="7">
                  <c:v>24198</c:v>
                </c:pt>
                <c:pt idx="8">
                  <c:v>17498</c:v>
                </c:pt>
                <c:pt idx="9">
                  <c:v>28245</c:v>
                </c:pt>
                <c:pt idx="10">
                  <c:v>23780</c:v>
                </c:pt>
                <c:pt idx="11">
                  <c:v>22311</c:v>
                </c:pt>
              </c:numCache>
            </c:numRef>
          </c:val>
        </c:ser>
        <c:ser>
          <c:idx val="1"/>
          <c:order val="3"/>
          <c:tx>
            <c:strRef>
              <c:f>Sheet1!$A$5</c:f>
              <c:strCache>
                <c:ptCount val="1"/>
                <c:pt idx="0">
                  <c:v>2014</c:v>
                </c:pt>
              </c:strCache>
            </c:strRef>
          </c:tx>
          <c:spPr>
            <a:solidFill>
              <a:srgbClr val="4866CC"/>
            </a:solidFill>
          </c:spPr>
          <c:invertIfNegative val="0"/>
          <c:cat>
            <c:strRef>
              <c:f>Sheet1!$B$1:$M$1</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Sheet1!$B$5:$M$5</c:f>
              <c:numCache>
                <c:formatCode>#,##0</c:formatCode>
                <c:ptCount val="12"/>
                <c:pt idx="0">
                  <c:v>23509</c:v>
                </c:pt>
                <c:pt idx="1">
                  <c:v>19403</c:v>
                </c:pt>
                <c:pt idx="2">
                  <c:v>28446</c:v>
                </c:pt>
                <c:pt idx="3">
                  <c:v>25994</c:v>
                </c:pt>
                <c:pt idx="4">
                  <c:v>22561</c:v>
                </c:pt>
                <c:pt idx="5">
                  <c:v>20423</c:v>
                </c:pt>
                <c:pt idx="6">
                  <c:v>19110</c:v>
                </c:pt>
                <c:pt idx="7">
                  <c:v>16192</c:v>
                </c:pt>
                <c:pt idx="8">
                  <c:v>18391</c:v>
                </c:pt>
                <c:pt idx="9">
                  <c:v>23723</c:v>
                </c:pt>
                <c:pt idx="10">
                  <c:v>22379</c:v>
                </c:pt>
                <c:pt idx="11">
                  <c:v>20347</c:v>
                </c:pt>
              </c:numCache>
            </c:numRef>
          </c:val>
        </c:ser>
        <c:dLbls>
          <c:showLegendKey val="0"/>
          <c:showVal val="0"/>
          <c:showCatName val="0"/>
          <c:showSerName val="0"/>
          <c:showPercent val="0"/>
          <c:showBubbleSize val="0"/>
        </c:dLbls>
        <c:gapWidth val="80"/>
        <c:axId val="53628288"/>
        <c:axId val="54384512"/>
      </c:barChart>
      <c:catAx>
        <c:axId val="53628288"/>
        <c:scaling>
          <c:orientation val="minMax"/>
        </c:scaling>
        <c:delete val="0"/>
        <c:axPos val="b"/>
        <c:numFmt formatCode="General" sourceLinked="1"/>
        <c:majorTickMark val="out"/>
        <c:minorTickMark val="none"/>
        <c:tickLblPos val="low"/>
        <c:spPr>
          <a:ln w="9475">
            <a:noFill/>
          </a:ln>
        </c:spPr>
        <c:txPr>
          <a:bodyPr rot="0" vert="horz"/>
          <a:lstStyle/>
          <a:p>
            <a:pPr>
              <a:defRPr sz="1094" b="0" i="0" u="none" strike="noStrike" baseline="0">
                <a:solidFill>
                  <a:schemeClr val="tx1"/>
                </a:solidFill>
                <a:latin typeface="Arial"/>
                <a:ea typeface="Arial"/>
                <a:cs typeface="Arial"/>
              </a:defRPr>
            </a:pPr>
            <a:endParaRPr lang="de-DE"/>
          </a:p>
        </c:txPr>
        <c:crossAx val="54384512"/>
        <c:crosses val="autoZero"/>
        <c:auto val="1"/>
        <c:lblAlgn val="ctr"/>
        <c:lblOffset val="100"/>
        <c:tickLblSkip val="1"/>
        <c:tickMarkSkip val="1"/>
        <c:noMultiLvlLbl val="1"/>
      </c:catAx>
      <c:valAx>
        <c:axId val="54384512"/>
        <c:scaling>
          <c:orientation val="minMax"/>
        </c:scaling>
        <c:delete val="0"/>
        <c:axPos val="l"/>
        <c:numFmt formatCode="#,###" sourceLinked="0"/>
        <c:majorTickMark val="out"/>
        <c:minorTickMark val="none"/>
        <c:tickLblPos val="nextTo"/>
        <c:spPr>
          <a:ln w="3158">
            <a:solidFill>
              <a:schemeClr val="tx1"/>
            </a:solidFill>
            <a:prstDash val="solid"/>
          </a:ln>
        </c:spPr>
        <c:txPr>
          <a:bodyPr rot="0" vert="horz"/>
          <a:lstStyle/>
          <a:p>
            <a:pPr>
              <a:defRPr sz="1000" b="0" i="0" u="none" strike="noStrike" baseline="0">
                <a:solidFill>
                  <a:schemeClr val="tx1"/>
                </a:solidFill>
                <a:latin typeface="Calibri" pitchFamily="34" charset="0"/>
                <a:ea typeface="Arial"/>
                <a:cs typeface="Arial"/>
              </a:defRPr>
            </a:pPr>
            <a:endParaRPr lang="de-DE"/>
          </a:p>
        </c:txPr>
        <c:crossAx val="53628288"/>
        <c:crosses val="autoZero"/>
        <c:crossBetween val="between"/>
      </c:valAx>
      <c:dTable>
        <c:showHorzBorder val="1"/>
        <c:showVertBorder val="1"/>
        <c:showOutline val="1"/>
        <c:showKeys val="1"/>
        <c:spPr>
          <a:ln w="12633">
            <a:solidFill>
              <a:schemeClr val="tx1"/>
            </a:solidFill>
            <a:prstDash val="solid"/>
          </a:ln>
        </c:spPr>
        <c:txPr>
          <a:bodyPr/>
          <a:lstStyle/>
          <a:p>
            <a:pPr rtl="0">
              <a:defRPr sz="900" b="0" i="0" u="none" strike="noStrike" baseline="0">
                <a:solidFill>
                  <a:schemeClr val="tx1"/>
                </a:solidFill>
                <a:latin typeface="Calibri" pitchFamily="34" charset="0"/>
                <a:ea typeface="Arial"/>
                <a:cs typeface="Arial"/>
              </a:defRPr>
            </a:pPr>
            <a:endParaRPr lang="de-DE"/>
          </a:p>
        </c:txPr>
      </c:dTable>
      <c:spPr>
        <a:noFill/>
        <a:ln w="25400">
          <a:noFill/>
        </a:ln>
      </c:spPr>
    </c:plotArea>
    <c:plotVisOnly val="1"/>
    <c:dispBlanksAs val="gap"/>
    <c:showDLblsOverMax val="0"/>
  </c:chart>
  <c:spPr>
    <a:noFill/>
    <a:ln>
      <a:noFill/>
    </a:ln>
  </c:spPr>
  <c:txPr>
    <a:bodyPr/>
    <a:lstStyle/>
    <a:p>
      <a:pPr>
        <a:defRPr sz="1716" b="1" i="0" u="none" strike="noStrike" baseline="0">
          <a:solidFill>
            <a:schemeClr val="tx1"/>
          </a:solidFill>
          <a:latin typeface="Arial"/>
          <a:ea typeface="Arial"/>
          <a:cs typeface="Arial"/>
        </a:defRPr>
      </a:pPr>
      <a:endParaRPr lang="de-DE"/>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8068830592156108"/>
          <c:y val="0.21552510158813798"/>
          <c:w val="0.4143522511947334"/>
          <c:h val="0.55902432682066749"/>
        </c:manualLayout>
      </c:layout>
      <c:pieChart>
        <c:varyColors val="1"/>
        <c:ser>
          <c:idx val="0"/>
          <c:order val="0"/>
          <c:tx>
            <c:strRef>
              <c:f>Sheet1!$A$2</c:f>
              <c:strCache>
                <c:ptCount val="1"/>
              </c:strCache>
            </c:strRef>
          </c:tx>
          <c:spPr>
            <a:solidFill>
              <a:schemeClr val="accent1"/>
            </a:solidFill>
            <a:ln w="25275">
              <a:noFill/>
            </a:ln>
          </c:spPr>
          <c:dPt>
            <c:idx val="1"/>
            <c:bubble3D val="0"/>
            <c:spPr>
              <a:solidFill>
                <a:schemeClr val="accent2"/>
              </a:solidFill>
              <a:ln w="25275">
                <a:noFill/>
              </a:ln>
            </c:spPr>
          </c:dPt>
          <c:dPt>
            <c:idx val="2"/>
            <c:bubble3D val="0"/>
            <c:spPr>
              <a:solidFill>
                <a:schemeClr val="hlink"/>
              </a:solidFill>
              <a:ln w="25275">
                <a:noFill/>
              </a:ln>
            </c:spPr>
          </c:dPt>
          <c:dPt>
            <c:idx val="3"/>
            <c:bubble3D val="0"/>
            <c:spPr>
              <a:solidFill>
                <a:schemeClr val="folHlink"/>
              </a:solidFill>
              <a:ln w="25275">
                <a:noFill/>
              </a:ln>
            </c:spPr>
          </c:dPt>
          <c:dPt>
            <c:idx val="4"/>
            <c:bubble3D val="0"/>
            <c:spPr>
              <a:solidFill>
                <a:srgbClr val="CCCCFF"/>
              </a:solidFill>
              <a:ln w="25275">
                <a:noFill/>
              </a:ln>
            </c:spPr>
          </c:dPt>
          <c:dPt>
            <c:idx val="5"/>
            <c:bubble3D val="0"/>
            <c:spPr>
              <a:solidFill>
                <a:srgbClr val="993366"/>
              </a:solidFill>
              <a:ln w="25275">
                <a:noFill/>
              </a:ln>
            </c:spPr>
          </c:dPt>
          <c:dLbls>
            <c:dLbl>
              <c:idx val="0"/>
              <c:layout>
                <c:manualLayout>
                  <c:x val="4.3334784157005798E-3"/>
                  <c:y val="-8.3253990153300383E-3"/>
                </c:manualLayout>
              </c:layout>
              <c:showLegendKey val="0"/>
              <c:showVal val="0"/>
              <c:showCatName val="1"/>
              <c:showSerName val="0"/>
              <c:showPercent val="1"/>
              <c:showBubbleSize val="0"/>
            </c:dLbl>
            <c:dLbl>
              <c:idx val="1"/>
              <c:layout>
                <c:manualLayout>
                  <c:x val="-3.6446449218973426E-3"/>
                  <c:y val="5.6875595666996378E-3"/>
                </c:manualLayout>
              </c:layout>
              <c:showLegendKey val="0"/>
              <c:showVal val="0"/>
              <c:showCatName val="1"/>
              <c:showSerName val="0"/>
              <c:showPercent val="1"/>
              <c:showBubbleSize val="0"/>
            </c:dLbl>
            <c:dLbl>
              <c:idx val="2"/>
              <c:layout>
                <c:manualLayout>
                  <c:x val="-1.4628171478565247E-2"/>
                  <c:y val="1.8503549267784917E-2"/>
                </c:manualLayout>
              </c:layout>
              <c:dLblPos val="bestFit"/>
              <c:showLegendKey val="0"/>
              <c:showVal val="0"/>
              <c:showCatName val="1"/>
              <c:showSerName val="0"/>
              <c:showPercent val="1"/>
              <c:showBubbleSize val="0"/>
            </c:dLbl>
            <c:dLbl>
              <c:idx val="3"/>
              <c:layout>
                <c:manualLayout>
                  <c:x val="-1.862294851334538E-2"/>
                  <c:y val="3.9599858878673892E-2"/>
                </c:manualLayout>
              </c:layout>
              <c:dLblPos val="bestFit"/>
              <c:showLegendKey val="0"/>
              <c:showVal val="0"/>
              <c:showCatName val="1"/>
              <c:showSerName val="0"/>
              <c:showPercent val="1"/>
              <c:showBubbleSize val="0"/>
            </c:dLbl>
            <c:dLbl>
              <c:idx val="4"/>
              <c:layout>
                <c:manualLayout>
                  <c:x val="3.1950465085348365E-2"/>
                  <c:y val="-9.5462953500531786E-2"/>
                </c:manualLayout>
              </c:layout>
              <c:dLblPos val="bestFit"/>
              <c:showLegendKey val="0"/>
              <c:showVal val="0"/>
              <c:showCatName val="1"/>
              <c:showSerName val="0"/>
              <c:showPercent val="1"/>
              <c:showBubbleSize val="0"/>
            </c:dLbl>
            <c:dLbl>
              <c:idx val="5"/>
              <c:layout>
                <c:manualLayout>
                  <c:x val="5.180797520454216E-2"/>
                  <c:y val="-3.5557383156548085E-2"/>
                </c:manualLayout>
              </c:layout>
              <c:dLblPos val="bestFit"/>
              <c:showLegendKey val="0"/>
              <c:showVal val="0"/>
              <c:showCatName val="1"/>
              <c:showSerName val="0"/>
              <c:showPercent val="1"/>
              <c:showBubbleSize val="0"/>
            </c:dLbl>
            <c:numFmt formatCode="0%" sourceLinked="0"/>
            <c:spPr>
              <a:noFill/>
              <a:ln w="25275">
                <a:noFill/>
              </a:ln>
            </c:spPr>
            <c:showLegendKey val="0"/>
            <c:showVal val="0"/>
            <c:showCatName val="1"/>
            <c:showSerName val="0"/>
            <c:showPercent val="1"/>
            <c:showBubbleSize val="0"/>
            <c:showLeaderLines val="0"/>
          </c:dLbls>
          <c:cat>
            <c:strRef>
              <c:f>Sheet1!$B$1:$G$1</c:f>
              <c:strCache>
                <c:ptCount val="6"/>
                <c:pt idx="0">
                  <c:v>    Search Engines</c:v>
                </c:pt>
                <c:pt idx="1">
                  <c:v>    Abstracting &amp; Indexing</c:v>
                </c:pt>
                <c:pt idx="2">
                  <c:v>    Libraries &amp; Universities</c:v>
                </c:pt>
                <c:pt idx="3">
                  <c:v>    Publishers &amp; CrossRef</c:v>
                </c:pt>
                <c:pt idx="4">
                  <c:v>    Springer.com</c:v>
                </c:pt>
                <c:pt idx="5">
                  <c:v>    Other</c:v>
                </c:pt>
              </c:strCache>
            </c:strRef>
          </c:cat>
          <c:val>
            <c:numRef>
              <c:f>Sheet1!$B$2:$G$2</c:f>
              <c:numCache>
                <c:formatCode>#,##0</c:formatCode>
                <c:ptCount val="6"/>
                <c:pt idx="0">
                  <c:v>61981</c:v>
                </c:pt>
                <c:pt idx="1">
                  <c:v>5262</c:v>
                </c:pt>
                <c:pt idx="2">
                  <c:v>15283</c:v>
                </c:pt>
                <c:pt idx="3">
                  <c:v>825</c:v>
                </c:pt>
                <c:pt idx="4">
                  <c:v>4484</c:v>
                </c:pt>
                <c:pt idx="5">
                  <c:v>6200</c:v>
                </c:pt>
              </c:numCache>
            </c:numRef>
          </c:val>
        </c:ser>
        <c:dLbls>
          <c:showLegendKey val="0"/>
          <c:showVal val="0"/>
          <c:showCatName val="1"/>
          <c:showSerName val="0"/>
          <c:showPercent val="1"/>
          <c:showBubbleSize val="0"/>
          <c:showLeaderLines val="0"/>
        </c:dLbls>
        <c:firstSliceAng val="0"/>
      </c:pieChart>
      <c:spPr>
        <a:noFill/>
        <a:ln w="25275">
          <a:noFill/>
        </a:ln>
      </c:spPr>
    </c:plotArea>
    <c:plotVisOnly val="1"/>
    <c:dispBlanksAs val="zero"/>
    <c:showDLblsOverMax val="0"/>
  </c:chart>
  <c:spPr>
    <a:noFill/>
    <a:ln>
      <a:noFill/>
    </a:ln>
  </c:spPr>
  <c:txPr>
    <a:bodyPr/>
    <a:lstStyle/>
    <a:p>
      <a:pPr>
        <a:defRPr sz="1200" b="1" i="0" u="none" strike="noStrike" baseline="0">
          <a:solidFill>
            <a:schemeClr val="tx1"/>
          </a:solidFill>
          <a:latin typeface="Arial"/>
          <a:ea typeface="Arial"/>
          <a:cs typeface="Arial"/>
        </a:defRPr>
      </a:pPr>
      <a:endParaRPr lang="de-DE"/>
    </a:p>
  </c:tx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C063A4-86DE-4A30-9F9A-EC6858468E3C}" type="doc">
      <dgm:prSet loTypeId="urn:microsoft.com/office/officeart/2005/8/layout/cycle1" loCatId="cycle" qsTypeId="urn:microsoft.com/office/officeart/2005/8/quickstyle/simple1" qsCatId="simple" csTypeId="urn:microsoft.com/office/officeart/2005/8/colors/accent1_2" csCatId="accent1" phldr="1"/>
      <dgm:spPr/>
    </dgm:pt>
    <dgm:pt modelId="{66563D73-69AA-4868-A21D-262D1E4E3187}">
      <dgm:prSet custT="1"/>
      <dgm:spPr/>
      <dgm:t>
        <a:bodyPr/>
        <a:lstStyle/>
        <a:p>
          <a:pPr marL="0" marR="0" lvl="0" indent="0" algn="ctr" defTabSz="914400" rtl="0" eaLnBrk="0" fontAlgn="base" latinLnBrk="0" hangingPunct="0">
            <a:lnSpc>
              <a:spcPct val="100000"/>
            </a:lnSpc>
            <a:spcBef>
              <a:spcPct val="50000"/>
            </a:spcBef>
            <a:spcAft>
              <a:spcPct val="0"/>
            </a:spcAft>
            <a:buClrTx/>
            <a:buSzTx/>
            <a:buFontTx/>
            <a:buNone/>
            <a:tabLst/>
          </a:pPr>
          <a:r>
            <a:rPr kumimoji="0" lang="en-US" sz="1600" b="0" i="0" u="none" strike="noStrike" cap="none" normalizeH="0" baseline="0" dirty="0" smtClean="0">
              <a:ln>
                <a:noFill/>
              </a:ln>
              <a:solidFill>
                <a:schemeClr val="tx2"/>
              </a:solidFill>
              <a:effectLst/>
              <a:latin typeface="+mn-lt"/>
              <a:cs typeface="Arial" charset="0"/>
            </a:rPr>
            <a:t>     Increase </a:t>
          </a:r>
          <a:br>
            <a:rPr kumimoji="0" lang="en-US" sz="1600" b="0" i="0" u="none" strike="noStrike" cap="none" normalizeH="0" baseline="0" dirty="0" smtClean="0">
              <a:ln>
                <a:noFill/>
              </a:ln>
              <a:solidFill>
                <a:schemeClr val="tx2"/>
              </a:solidFill>
              <a:effectLst/>
              <a:latin typeface="+mn-lt"/>
              <a:cs typeface="Arial" charset="0"/>
            </a:rPr>
          </a:br>
          <a:r>
            <a:rPr kumimoji="0" lang="en-US" sz="1600" b="0" i="0" u="none" strike="noStrike" cap="none" normalizeH="0" baseline="0" dirty="0" smtClean="0">
              <a:ln>
                <a:noFill/>
              </a:ln>
              <a:solidFill>
                <a:schemeClr val="tx2"/>
              </a:solidFill>
              <a:effectLst/>
              <a:latin typeface="+mn-lt"/>
              <a:cs typeface="Arial" charset="0"/>
            </a:rPr>
            <a:t>   online </a:t>
          </a:r>
          <a:br>
            <a:rPr kumimoji="0" lang="en-US" sz="1600" b="0" i="0" u="none" strike="noStrike" cap="none" normalizeH="0" baseline="0" dirty="0" smtClean="0">
              <a:ln>
                <a:noFill/>
              </a:ln>
              <a:solidFill>
                <a:schemeClr val="tx2"/>
              </a:solidFill>
              <a:effectLst/>
              <a:latin typeface="+mn-lt"/>
              <a:cs typeface="Arial" charset="0"/>
            </a:rPr>
          </a:br>
          <a:r>
            <a:rPr kumimoji="0" lang="en-US" sz="1600" b="0" i="0" u="none" strike="noStrike" cap="none" normalizeH="0" baseline="0" dirty="0" smtClean="0">
              <a:ln>
                <a:noFill/>
              </a:ln>
              <a:solidFill>
                <a:schemeClr val="tx2"/>
              </a:solidFill>
              <a:effectLst/>
              <a:latin typeface="+mn-lt"/>
              <a:cs typeface="Arial" charset="0"/>
            </a:rPr>
            <a:t> usage</a:t>
          </a:r>
        </a:p>
      </dgm:t>
    </dgm:pt>
    <dgm:pt modelId="{A1D64E1B-9669-4D82-9AA4-D27D91D9B663}" type="parTrans" cxnId="{8738081C-F584-4CD8-BE9F-36E128F06232}">
      <dgm:prSet/>
      <dgm:spPr/>
      <dgm:t>
        <a:bodyPr/>
        <a:lstStyle/>
        <a:p>
          <a:endParaRPr lang="en-US"/>
        </a:p>
      </dgm:t>
    </dgm:pt>
    <dgm:pt modelId="{99D9B17A-9123-42BE-BE35-CE27DB18009C}" type="sibTrans" cxnId="{8738081C-F584-4CD8-BE9F-36E128F06232}">
      <dgm:prSet/>
      <dgm:spPr>
        <a:solidFill>
          <a:srgbClr val="00715E"/>
        </a:solidFill>
      </dgm:spPr>
      <dgm:t>
        <a:bodyPr/>
        <a:lstStyle/>
        <a:p>
          <a:endParaRPr lang="en-US"/>
        </a:p>
      </dgm:t>
    </dgm:pt>
    <dgm:pt modelId="{A517F52B-0BD1-47B3-A965-571EF0162489}">
      <dgm:prSet custT="1"/>
      <dgm:spPr/>
      <dgm:t>
        <a:bodyPr/>
        <a:lstStyle/>
        <a:p>
          <a:pPr marL="0" marR="0" lvl="0" indent="0" algn="ctr" defTabSz="914400" rtl="0" eaLnBrk="0" fontAlgn="base" latinLnBrk="0" hangingPunct="0">
            <a:lnSpc>
              <a:spcPct val="100000"/>
            </a:lnSpc>
            <a:spcBef>
              <a:spcPct val="50000"/>
            </a:spcBef>
            <a:spcAft>
              <a:spcPct val="0"/>
            </a:spcAft>
            <a:buClrTx/>
            <a:buSzTx/>
            <a:buFontTx/>
            <a:buNone/>
            <a:tabLst/>
          </a:pPr>
          <a:r>
            <a:rPr kumimoji="0" lang="en-US" sz="1600" b="0" i="0" u="none" strike="noStrike" cap="none" normalizeH="0" baseline="0" dirty="0" smtClean="0">
              <a:ln>
                <a:noFill/>
              </a:ln>
              <a:solidFill>
                <a:schemeClr val="tx2"/>
              </a:solidFill>
              <a:effectLst/>
              <a:latin typeface="+mn-lt"/>
              <a:cs typeface="Arial" charset="0"/>
            </a:rPr>
            <a:t>Attract </a:t>
          </a:r>
          <a:br>
            <a:rPr kumimoji="0" lang="en-US" sz="1600" b="0" i="0" u="none" strike="noStrike" cap="none" normalizeH="0" baseline="0" dirty="0" smtClean="0">
              <a:ln>
                <a:noFill/>
              </a:ln>
              <a:solidFill>
                <a:schemeClr val="tx2"/>
              </a:solidFill>
              <a:effectLst/>
              <a:latin typeface="+mn-lt"/>
              <a:cs typeface="Arial" charset="0"/>
            </a:rPr>
          </a:br>
          <a:r>
            <a:rPr kumimoji="0" lang="en-US" sz="1600" b="0" i="0" u="none" strike="noStrike" cap="none" normalizeH="0" baseline="0" dirty="0" smtClean="0">
              <a:ln>
                <a:noFill/>
              </a:ln>
              <a:solidFill>
                <a:schemeClr val="tx2"/>
              </a:solidFill>
              <a:effectLst/>
              <a:latin typeface="+mn-lt"/>
              <a:cs typeface="Arial" charset="0"/>
            </a:rPr>
            <a:t>high-quality</a:t>
          </a:r>
          <a:br>
            <a:rPr kumimoji="0" lang="en-US" sz="1600" b="0" i="0" u="none" strike="noStrike" cap="none" normalizeH="0" baseline="0" dirty="0" smtClean="0">
              <a:ln>
                <a:noFill/>
              </a:ln>
              <a:solidFill>
                <a:schemeClr val="tx2"/>
              </a:solidFill>
              <a:effectLst/>
              <a:latin typeface="+mn-lt"/>
              <a:cs typeface="Arial" charset="0"/>
            </a:rPr>
          </a:br>
          <a:r>
            <a:rPr kumimoji="0" lang="en-US" sz="1600" b="0" i="0" u="none" strike="noStrike" cap="none" normalizeH="0" baseline="0" dirty="0" smtClean="0">
              <a:ln>
                <a:noFill/>
              </a:ln>
              <a:solidFill>
                <a:schemeClr val="tx2"/>
              </a:solidFill>
              <a:effectLst/>
              <a:latin typeface="+mn-lt"/>
              <a:cs typeface="Arial" charset="0"/>
            </a:rPr>
            <a:t>papers</a:t>
          </a:r>
        </a:p>
      </dgm:t>
    </dgm:pt>
    <dgm:pt modelId="{29ADBF9A-699F-40A2-9D76-9CCF09168DC0}" type="parTrans" cxnId="{3141CE3A-8F75-4FA8-B05D-BD0D15B2E599}">
      <dgm:prSet/>
      <dgm:spPr/>
      <dgm:t>
        <a:bodyPr/>
        <a:lstStyle/>
        <a:p>
          <a:endParaRPr lang="en-US"/>
        </a:p>
      </dgm:t>
    </dgm:pt>
    <dgm:pt modelId="{444CAF46-0F4F-466E-AAF6-925112F2333A}" type="sibTrans" cxnId="{3141CE3A-8F75-4FA8-B05D-BD0D15B2E599}">
      <dgm:prSet/>
      <dgm:spPr>
        <a:solidFill>
          <a:srgbClr val="00715E"/>
        </a:solidFill>
      </dgm:spPr>
      <dgm:t>
        <a:bodyPr/>
        <a:lstStyle/>
        <a:p>
          <a:endParaRPr lang="en-US"/>
        </a:p>
      </dgm:t>
    </dgm:pt>
    <dgm:pt modelId="{DC250F77-263C-4066-96AD-3C75B4B0831E}">
      <dgm:prSet custT="1"/>
      <dgm:spPr/>
      <dgm:t>
        <a:bodyPr/>
        <a:lstStyle/>
        <a:p>
          <a:pPr marL="0" marR="0" lvl="0" indent="0" algn="ctr" defTabSz="914400" rtl="0" eaLnBrk="0" fontAlgn="base" latinLnBrk="0" hangingPunct="0">
            <a:lnSpc>
              <a:spcPct val="100000"/>
            </a:lnSpc>
            <a:spcBef>
              <a:spcPct val="50000"/>
            </a:spcBef>
            <a:spcAft>
              <a:spcPct val="0"/>
            </a:spcAft>
            <a:buClrTx/>
            <a:buSzTx/>
            <a:buFontTx/>
            <a:buNone/>
            <a:tabLst/>
          </a:pPr>
          <a:r>
            <a:rPr kumimoji="0" lang="en-US" sz="1600" b="0" i="0" u="none" strike="noStrike" cap="none" normalizeH="0" baseline="0" dirty="0" smtClean="0">
              <a:ln>
                <a:noFill/>
              </a:ln>
              <a:solidFill>
                <a:schemeClr val="tx2"/>
              </a:solidFill>
              <a:effectLst/>
              <a:latin typeface="+mn-lt"/>
              <a:cs typeface="Arial" charset="0"/>
            </a:rPr>
            <a:t>Increase </a:t>
          </a:r>
          <a:br>
            <a:rPr kumimoji="0" lang="en-US" sz="1600" b="0" i="0" u="none" strike="noStrike" cap="none" normalizeH="0" baseline="0" dirty="0" smtClean="0">
              <a:ln>
                <a:noFill/>
              </a:ln>
              <a:solidFill>
                <a:schemeClr val="tx2"/>
              </a:solidFill>
              <a:effectLst/>
              <a:latin typeface="+mn-lt"/>
              <a:cs typeface="Arial" charset="0"/>
            </a:rPr>
          </a:br>
          <a:r>
            <a:rPr kumimoji="0" lang="en-US" sz="1600" b="0" i="0" u="none" strike="noStrike" cap="none" normalizeH="0" baseline="0" dirty="0" smtClean="0">
              <a:ln>
                <a:noFill/>
              </a:ln>
              <a:solidFill>
                <a:schemeClr val="tx2"/>
              </a:solidFill>
              <a:effectLst/>
              <a:latin typeface="+mn-lt"/>
              <a:cs typeface="Arial" charset="0"/>
            </a:rPr>
            <a:t>Impact </a:t>
          </a:r>
          <a:br>
            <a:rPr kumimoji="0" lang="en-US" sz="1600" b="0" i="0" u="none" strike="noStrike" cap="none" normalizeH="0" baseline="0" dirty="0" smtClean="0">
              <a:ln>
                <a:noFill/>
              </a:ln>
              <a:solidFill>
                <a:schemeClr val="tx2"/>
              </a:solidFill>
              <a:effectLst/>
              <a:latin typeface="+mn-lt"/>
              <a:cs typeface="Arial" charset="0"/>
            </a:rPr>
          </a:br>
          <a:r>
            <a:rPr kumimoji="0" lang="en-US" sz="1600" b="0" i="0" u="none" strike="noStrike" cap="none" normalizeH="0" baseline="0" dirty="0" smtClean="0">
              <a:ln>
                <a:noFill/>
              </a:ln>
              <a:solidFill>
                <a:schemeClr val="tx2"/>
              </a:solidFill>
              <a:effectLst/>
              <a:latin typeface="+mn-lt"/>
              <a:cs typeface="Arial" charset="0"/>
            </a:rPr>
            <a:t>Factor</a:t>
          </a:r>
        </a:p>
      </dgm:t>
    </dgm:pt>
    <dgm:pt modelId="{7E5A0277-0D6B-463F-8F61-87434A15A02B}" type="parTrans" cxnId="{BB59992E-2A04-4FBC-A24D-74393DD9BCCA}">
      <dgm:prSet/>
      <dgm:spPr/>
      <dgm:t>
        <a:bodyPr/>
        <a:lstStyle/>
        <a:p>
          <a:endParaRPr lang="en-US"/>
        </a:p>
      </dgm:t>
    </dgm:pt>
    <dgm:pt modelId="{67777C83-4829-451C-A151-4B6A13B68C14}" type="sibTrans" cxnId="{BB59992E-2A04-4FBC-A24D-74393DD9BCCA}">
      <dgm:prSet/>
      <dgm:spPr>
        <a:solidFill>
          <a:srgbClr val="00715E"/>
        </a:solidFill>
      </dgm:spPr>
      <dgm:t>
        <a:bodyPr/>
        <a:lstStyle/>
        <a:p>
          <a:endParaRPr lang="en-US"/>
        </a:p>
      </dgm:t>
    </dgm:pt>
    <dgm:pt modelId="{433E8C3D-8845-45F8-A5F6-B9BC45F591DA}">
      <dgm:prSet custT="1"/>
      <dgm:spPr/>
      <dgm:t>
        <a:bodyPr/>
        <a:lstStyle/>
        <a:p>
          <a:pPr marL="0" marR="0" lvl="0" indent="0" algn="ctr" defTabSz="914400" rtl="0" eaLnBrk="0" fontAlgn="base" latinLnBrk="0" hangingPunct="0">
            <a:lnSpc>
              <a:spcPct val="100000"/>
            </a:lnSpc>
            <a:spcBef>
              <a:spcPct val="50000"/>
            </a:spcBef>
            <a:spcAft>
              <a:spcPct val="0"/>
            </a:spcAft>
            <a:buClrTx/>
            <a:buSzTx/>
            <a:buFontTx/>
            <a:buNone/>
            <a:tabLst/>
          </a:pPr>
          <a:r>
            <a:rPr kumimoji="0" lang="en-US" sz="1600" b="0" i="0" u="none" strike="noStrike" cap="none" normalizeH="0" baseline="0" dirty="0" smtClean="0">
              <a:ln>
                <a:noFill/>
              </a:ln>
              <a:solidFill>
                <a:schemeClr val="tx2"/>
              </a:solidFill>
              <a:effectLst/>
              <a:latin typeface="+mn-lt"/>
              <a:cs typeface="Arial" charset="0"/>
            </a:rPr>
            <a:t>Sustain </a:t>
          </a:r>
          <a:br>
            <a:rPr kumimoji="0" lang="en-US" sz="1600" b="0" i="0" u="none" strike="noStrike" cap="none" normalizeH="0" baseline="0" dirty="0" smtClean="0">
              <a:ln>
                <a:noFill/>
              </a:ln>
              <a:solidFill>
                <a:schemeClr val="tx2"/>
              </a:solidFill>
              <a:effectLst/>
              <a:latin typeface="+mn-lt"/>
              <a:cs typeface="Arial" charset="0"/>
            </a:rPr>
          </a:br>
          <a:r>
            <a:rPr kumimoji="0" lang="en-US" sz="1600" b="0" i="0" u="none" strike="noStrike" cap="none" normalizeH="0" baseline="0" dirty="0" smtClean="0">
              <a:ln>
                <a:noFill/>
              </a:ln>
              <a:solidFill>
                <a:schemeClr val="tx2"/>
              </a:solidFill>
              <a:effectLst/>
              <a:latin typeface="+mn-lt"/>
              <a:cs typeface="Arial" charset="0"/>
            </a:rPr>
            <a:t>high world-</a:t>
          </a:r>
          <a:br>
            <a:rPr kumimoji="0" lang="en-US" sz="1600" b="0" i="0" u="none" strike="noStrike" cap="none" normalizeH="0" baseline="0" dirty="0" smtClean="0">
              <a:ln>
                <a:noFill/>
              </a:ln>
              <a:solidFill>
                <a:schemeClr val="tx2"/>
              </a:solidFill>
              <a:effectLst/>
              <a:latin typeface="+mn-lt"/>
              <a:cs typeface="Arial" charset="0"/>
            </a:rPr>
          </a:br>
          <a:r>
            <a:rPr kumimoji="0" lang="en-US" sz="1600" b="0" i="0" u="none" strike="noStrike" cap="none" normalizeH="0" baseline="0" dirty="0" smtClean="0">
              <a:ln>
                <a:noFill/>
              </a:ln>
              <a:solidFill>
                <a:schemeClr val="tx2"/>
              </a:solidFill>
              <a:effectLst/>
              <a:latin typeface="+mn-lt"/>
              <a:cs typeface="Arial" charset="0"/>
            </a:rPr>
            <a:t>wide visibility</a:t>
          </a:r>
        </a:p>
      </dgm:t>
    </dgm:pt>
    <dgm:pt modelId="{E6C09B3B-0B0F-4C34-AB51-2CE4B153A930}" type="parTrans" cxnId="{78615F82-149E-463D-A574-CF06229635F4}">
      <dgm:prSet/>
      <dgm:spPr/>
      <dgm:t>
        <a:bodyPr/>
        <a:lstStyle/>
        <a:p>
          <a:endParaRPr lang="en-US"/>
        </a:p>
      </dgm:t>
    </dgm:pt>
    <dgm:pt modelId="{89C68DA2-ED0D-476A-B8E5-33ACA35F59BE}" type="sibTrans" cxnId="{78615F82-149E-463D-A574-CF06229635F4}">
      <dgm:prSet/>
      <dgm:spPr>
        <a:solidFill>
          <a:srgbClr val="00715E"/>
        </a:solidFill>
      </dgm:spPr>
      <dgm:t>
        <a:bodyPr/>
        <a:lstStyle/>
        <a:p>
          <a:endParaRPr lang="en-US"/>
        </a:p>
      </dgm:t>
    </dgm:pt>
    <dgm:pt modelId="{59E526D1-3DA8-4101-9933-FFFE905E738D}" type="pres">
      <dgm:prSet presAssocID="{4AC063A4-86DE-4A30-9F9A-EC6858468E3C}" presName="cycle" presStyleCnt="0">
        <dgm:presLayoutVars>
          <dgm:dir/>
          <dgm:resizeHandles val="exact"/>
        </dgm:presLayoutVars>
      </dgm:prSet>
      <dgm:spPr/>
    </dgm:pt>
    <dgm:pt modelId="{7264BA76-F364-4E34-B6C4-0865CA45061B}" type="pres">
      <dgm:prSet presAssocID="{66563D73-69AA-4868-A21D-262D1E4E3187}" presName="dummy" presStyleCnt="0"/>
      <dgm:spPr/>
    </dgm:pt>
    <dgm:pt modelId="{EDA6E6BE-B578-484C-8BA9-D0259066B058}" type="pres">
      <dgm:prSet presAssocID="{66563D73-69AA-4868-A21D-262D1E4E3187}" presName="node" presStyleLbl="revTx" presStyleIdx="0" presStyleCnt="4" custScaleX="120083">
        <dgm:presLayoutVars>
          <dgm:bulletEnabled val="1"/>
        </dgm:presLayoutVars>
      </dgm:prSet>
      <dgm:spPr/>
      <dgm:t>
        <a:bodyPr/>
        <a:lstStyle/>
        <a:p>
          <a:endParaRPr lang="de-DE"/>
        </a:p>
      </dgm:t>
    </dgm:pt>
    <dgm:pt modelId="{57DF4E5C-E748-40CF-A674-D2F16FD841E8}" type="pres">
      <dgm:prSet presAssocID="{99D9B17A-9123-42BE-BE35-CE27DB18009C}" presName="sibTrans" presStyleLbl="node1" presStyleIdx="0" presStyleCnt="4"/>
      <dgm:spPr/>
      <dgm:t>
        <a:bodyPr/>
        <a:lstStyle/>
        <a:p>
          <a:endParaRPr lang="de-DE"/>
        </a:p>
      </dgm:t>
    </dgm:pt>
    <dgm:pt modelId="{FEB347FD-14A4-4C01-B9C5-95F5EE9CCA5F}" type="pres">
      <dgm:prSet presAssocID="{A517F52B-0BD1-47B3-A965-571EF0162489}" presName="dummy" presStyleCnt="0"/>
      <dgm:spPr/>
    </dgm:pt>
    <dgm:pt modelId="{E8A46795-0E3C-4276-9241-0AF49A9B8FCD}" type="pres">
      <dgm:prSet presAssocID="{A517F52B-0BD1-47B3-A965-571EF0162489}" presName="node" presStyleLbl="revTx" presStyleIdx="1" presStyleCnt="4" custScaleX="136613">
        <dgm:presLayoutVars>
          <dgm:bulletEnabled val="1"/>
        </dgm:presLayoutVars>
      </dgm:prSet>
      <dgm:spPr/>
      <dgm:t>
        <a:bodyPr/>
        <a:lstStyle/>
        <a:p>
          <a:endParaRPr lang="de-DE"/>
        </a:p>
      </dgm:t>
    </dgm:pt>
    <dgm:pt modelId="{D2C6988D-093B-49F9-815D-1E8A935F11E0}" type="pres">
      <dgm:prSet presAssocID="{444CAF46-0F4F-466E-AAF6-925112F2333A}" presName="sibTrans" presStyleLbl="node1" presStyleIdx="1" presStyleCnt="4"/>
      <dgm:spPr/>
      <dgm:t>
        <a:bodyPr/>
        <a:lstStyle/>
        <a:p>
          <a:endParaRPr lang="de-DE"/>
        </a:p>
      </dgm:t>
    </dgm:pt>
    <dgm:pt modelId="{8484BFBA-669B-4FB3-B28F-68131757817E}" type="pres">
      <dgm:prSet presAssocID="{DC250F77-263C-4066-96AD-3C75B4B0831E}" presName="dummy" presStyleCnt="0"/>
      <dgm:spPr/>
    </dgm:pt>
    <dgm:pt modelId="{B2EB38A9-0101-4CC2-82EA-67908826755A}" type="pres">
      <dgm:prSet presAssocID="{DC250F77-263C-4066-96AD-3C75B4B0831E}" presName="node" presStyleLbl="revTx" presStyleIdx="2" presStyleCnt="4">
        <dgm:presLayoutVars>
          <dgm:bulletEnabled val="1"/>
        </dgm:presLayoutVars>
      </dgm:prSet>
      <dgm:spPr/>
      <dgm:t>
        <a:bodyPr/>
        <a:lstStyle/>
        <a:p>
          <a:endParaRPr lang="de-DE"/>
        </a:p>
      </dgm:t>
    </dgm:pt>
    <dgm:pt modelId="{5EDDE68C-53FD-4200-B4D4-657C7AFDB0C8}" type="pres">
      <dgm:prSet presAssocID="{67777C83-4829-451C-A151-4B6A13B68C14}" presName="sibTrans" presStyleLbl="node1" presStyleIdx="2" presStyleCnt="4"/>
      <dgm:spPr/>
      <dgm:t>
        <a:bodyPr/>
        <a:lstStyle/>
        <a:p>
          <a:endParaRPr lang="de-DE"/>
        </a:p>
      </dgm:t>
    </dgm:pt>
    <dgm:pt modelId="{AB66F745-F4CE-446C-BFBD-2824ED9D01CD}" type="pres">
      <dgm:prSet presAssocID="{433E8C3D-8845-45F8-A5F6-B9BC45F591DA}" presName="dummy" presStyleCnt="0"/>
      <dgm:spPr/>
    </dgm:pt>
    <dgm:pt modelId="{84F3BA0B-AEE6-43DE-B62D-98AB440CDBC6}" type="pres">
      <dgm:prSet presAssocID="{433E8C3D-8845-45F8-A5F6-B9BC45F591DA}" presName="node" presStyleLbl="revTx" presStyleIdx="3" presStyleCnt="4" custScaleX="131030">
        <dgm:presLayoutVars>
          <dgm:bulletEnabled val="1"/>
        </dgm:presLayoutVars>
      </dgm:prSet>
      <dgm:spPr/>
      <dgm:t>
        <a:bodyPr/>
        <a:lstStyle/>
        <a:p>
          <a:endParaRPr lang="de-DE"/>
        </a:p>
      </dgm:t>
    </dgm:pt>
    <dgm:pt modelId="{DFF11851-0785-434E-864F-8763E91854B8}" type="pres">
      <dgm:prSet presAssocID="{89C68DA2-ED0D-476A-B8E5-33ACA35F59BE}" presName="sibTrans" presStyleLbl="node1" presStyleIdx="3" presStyleCnt="4"/>
      <dgm:spPr/>
      <dgm:t>
        <a:bodyPr/>
        <a:lstStyle/>
        <a:p>
          <a:endParaRPr lang="de-DE"/>
        </a:p>
      </dgm:t>
    </dgm:pt>
  </dgm:ptLst>
  <dgm:cxnLst>
    <dgm:cxn modelId="{AF527B9D-F24B-4EDC-B1B5-2CB03859632E}" type="presOf" srcId="{66563D73-69AA-4868-A21D-262D1E4E3187}" destId="{EDA6E6BE-B578-484C-8BA9-D0259066B058}" srcOrd="0" destOrd="0" presId="urn:microsoft.com/office/officeart/2005/8/layout/cycle1"/>
    <dgm:cxn modelId="{6380581E-9CB3-4C2F-8142-83033CF48BF8}" type="presOf" srcId="{99D9B17A-9123-42BE-BE35-CE27DB18009C}" destId="{57DF4E5C-E748-40CF-A674-D2F16FD841E8}" srcOrd="0" destOrd="0" presId="urn:microsoft.com/office/officeart/2005/8/layout/cycle1"/>
    <dgm:cxn modelId="{78615F82-149E-463D-A574-CF06229635F4}" srcId="{4AC063A4-86DE-4A30-9F9A-EC6858468E3C}" destId="{433E8C3D-8845-45F8-A5F6-B9BC45F591DA}" srcOrd="3" destOrd="0" parTransId="{E6C09B3B-0B0F-4C34-AB51-2CE4B153A930}" sibTransId="{89C68DA2-ED0D-476A-B8E5-33ACA35F59BE}"/>
    <dgm:cxn modelId="{C928EC2B-ADC5-4DC1-BFB5-C130D5A922B8}" type="presOf" srcId="{4AC063A4-86DE-4A30-9F9A-EC6858468E3C}" destId="{59E526D1-3DA8-4101-9933-FFFE905E738D}" srcOrd="0" destOrd="0" presId="urn:microsoft.com/office/officeart/2005/8/layout/cycle1"/>
    <dgm:cxn modelId="{8738081C-F584-4CD8-BE9F-36E128F06232}" srcId="{4AC063A4-86DE-4A30-9F9A-EC6858468E3C}" destId="{66563D73-69AA-4868-A21D-262D1E4E3187}" srcOrd="0" destOrd="0" parTransId="{A1D64E1B-9669-4D82-9AA4-D27D91D9B663}" sibTransId="{99D9B17A-9123-42BE-BE35-CE27DB18009C}"/>
    <dgm:cxn modelId="{BB59992E-2A04-4FBC-A24D-74393DD9BCCA}" srcId="{4AC063A4-86DE-4A30-9F9A-EC6858468E3C}" destId="{DC250F77-263C-4066-96AD-3C75B4B0831E}" srcOrd="2" destOrd="0" parTransId="{7E5A0277-0D6B-463F-8F61-87434A15A02B}" sibTransId="{67777C83-4829-451C-A151-4B6A13B68C14}"/>
    <dgm:cxn modelId="{D136CCFB-5558-4E38-854F-04979D5AD9F6}" type="presOf" srcId="{DC250F77-263C-4066-96AD-3C75B4B0831E}" destId="{B2EB38A9-0101-4CC2-82EA-67908826755A}" srcOrd="0" destOrd="0" presId="urn:microsoft.com/office/officeart/2005/8/layout/cycle1"/>
    <dgm:cxn modelId="{A8F500AA-BB8C-4C09-8ADA-B902878F041A}" type="presOf" srcId="{89C68DA2-ED0D-476A-B8E5-33ACA35F59BE}" destId="{DFF11851-0785-434E-864F-8763E91854B8}" srcOrd="0" destOrd="0" presId="urn:microsoft.com/office/officeart/2005/8/layout/cycle1"/>
    <dgm:cxn modelId="{AFE4A292-9BF2-4241-8BA3-457F67C19705}" type="presOf" srcId="{A517F52B-0BD1-47B3-A965-571EF0162489}" destId="{E8A46795-0E3C-4276-9241-0AF49A9B8FCD}" srcOrd="0" destOrd="0" presId="urn:microsoft.com/office/officeart/2005/8/layout/cycle1"/>
    <dgm:cxn modelId="{2F665174-83D0-49E3-A1EB-008AF8F07DF4}" type="presOf" srcId="{444CAF46-0F4F-466E-AAF6-925112F2333A}" destId="{D2C6988D-093B-49F9-815D-1E8A935F11E0}" srcOrd="0" destOrd="0" presId="urn:microsoft.com/office/officeart/2005/8/layout/cycle1"/>
    <dgm:cxn modelId="{3141CE3A-8F75-4FA8-B05D-BD0D15B2E599}" srcId="{4AC063A4-86DE-4A30-9F9A-EC6858468E3C}" destId="{A517F52B-0BD1-47B3-A965-571EF0162489}" srcOrd="1" destOrd="0" parTransId="{29ADBF9A-699F-40A2-9D76-9CCF09168DC0}" sibTransId="{444CAF46-0F4F-466E-AAF6-925112F2333A}"/>
    <dgm:cxn modelId="{775C61FC-0ACF-49CB-959C-910FAEDB8496}" type="presOf" srcId="{67777C83-4829-451C-A151-4B6A13B68C14}" destId="{5EDDE68C-53FD-4200-B4D4-657C7AFDB0C8}" srcOrd="0" destOrd="0" presId="urn:microsoft.com/office/officeart/2005/8/layout/cycle1"/>
    <dgm:cxn modelId="{3FF62D79-2F84-477D-A0E0-E1D7E02A7E68}" type="presOf" srcId="{433E8C3D-8845-45F8-A5F6-B9BC45F591DA}" destId="{84F3BA0B-AEE6-43DE-B62D-98AB440CDBC6}" srcOrd="0" destOrd="0" presId="urn:microsoft.com/office/officeart/2005/8/layout/cycle1"/>
    <dgm:cxn modelId="{CBA37339-DB10-4DBE-8033-03D5B1A10C4D}" type="presParOf" srcId="{59E526D1-3DA8-4101-9933-FFFE905E738D}" destId="{7264BA76-F364-4E34-B6C4-0865CA45061B}" srcOrd="0" destOrd="0" presId="urn:microsoft.com/office/officeart/2005/8/layout/cycle1"/>
    <dgm:cxn modelId="{8DA5A7EA-1BF0-4779-847F-4F9729E2249A}" type="presParOf" srcId="{59E526D1-3DA8-4101-9933-FFFE905E738D}" destId="{EDA6E6BE-B578-484C-8BA9-D0259066B058}" srcOrd="1" destOrd="0" presId="urn:microsoft.com/office/officeart/2005/8/layout/cycle1"/>
    <dgm:cxn modelId="{C9345103-1677-4B62-864B-5420CDEF6C86}" type="presParOf" srcId="{59E526D1-3DA8-4101-9933-FFFE905E738D}" destId="{57DF4E5C-E748-40CF-A674-D2F16FD841E8}" srcOrd="2" destOrd="0" presId="urn:microsoft.com/office/officeart/2005/8/layout/cycle1"/>
    <dgm:cxn modelId="{9657901C-E25E-4C68-A539-D7968C611FB0}" type="presParOf" srcId="{59E526D1-3DA8-4101-9933-FFFE905E738D}" destId="{FEB347FD-14A4-4C01-B9C5-95F5EE9CCA5F}" srcOrd="3" destOrd="0" presId="urn:microsoft.com/office/officeart/2005/8/layout/cycle1"/>
    <dgm:cxn modelId="{BFEAB83C-2632-414F-BB3D-9BA6EC044590}" type="presParOf" srcId="{59E526D1-3DA8-4101-9933-FFFE905E738D}" destId="{E8A46795-0E3C-4276-9241-0AF49A9B8FCD}" srcOrd="4" destOrd="0" presId="urn:microsoft.com/office/officeart/2005/8/layout/cycle1"/>
    <dgm:cxn modelId="{DA686D0B-1302-49E8-B2C5-9B5089CD45A8}" type="presParOf" srcId="{59E526D1-3DA8-4101-9933-FFFE905E738D}" destId="{D2C6988D-093B-49F9-815D-1E8A935F11E0}" srcOrd="5" destOrd="0" presId="urn:microsoft.com/office/officeart/2005/8/layout/cycle1"/>
    <dgm:cxn modelId="{6CFB9F24-F7E1-4589-9158-6DCCD7D04CA7}" type="presParOf" srcId="{59E526D1-3DA8-4101-9933-FFFE905E738D}" destId="{8484BFBA-669B-4FB3-B28F-68131757817E}" srcOrd="6" destOrd="0" presId="urn:microsoft.com/office/officeart/2005/8/layout/cycle1"/>
    <dgm:cxn modelId="{B1A802A3-7594-46CF-981A-CAE68C50A1A9}" type="presParOf" srcId="{59E526D1-3DA8-4101-9933-FFFE905E738D}" destId="{B2EB38A9-0101-4CC2-82EA-67908826755A}" srcOrd="7" destOrd="0" presId="urn:microsoft.com/office/officeart/2005/8/layout/cycle1"/>
    <dgm:cxn modelId="{0E6DCBAB-BB1D-4026-B2BF-7E287ED5742A}" type="presParOf" srcId="{59E526D1-3DA8-4101-9933-FFFE905E738D}" destId="{5EDDE68C-53FD-4200-B4D4-657C7AFDB0C8}" srcOrd="8" destOrd="0" presId="urn:microsoft.com/office/officeart/2005/8/layout/cycle1"/>
    <dgm:cxn modelId="{AB5C0661-B410-440C-977C-8DDAA0D70867}" type="presParOf" srcId="{59E526D1-3DA8-4101-9933-FFFE905E738D}" destId="{AB66F745-F4CE-446C-BFBD-2824ED9D01CD}" srcOrd="9" destOrd="0" presId="urn:microsoft.com/office/officeart/2005/8/layout/cycle1"/>
    <dgm:cxn modelId="{5796302F-E88E-419F-88C5-E90356C02C34}" type="presParOf" srcId="{59E526D1-3DA8-4101-9933-FFFE905E738D}" destId="{84F3BA0B-AEE6-43DE-B62D-98AB440CDBC6}" srcOrd="10" destOrd="0" presId="urn:microsoft.com/office/officeart/2005/8/layout/cycle1"/>
    <dgm:cxn modelId="{41FA85B4-FA00-4AA9-9320-5B3AD81D2C9D}" type="presParOf" srcId="{59E526D1-3DA8-4101-9933-FFFE905E738D}" destId="{DFF11851-0785-434E-864F-8763E91854B8}" srcOrd="11"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A6E6BE-B578-484C-8BA9-D0259066B058}">
      <dsp:nvSpPr>
        <dsp:cNvPr id="0" name=""/>
        <dsp:cNvSpPr/>
      </dsp:nvSpPr>
      <dsp:spPr>
        <a:xfrm>
          <a:off x="3036952" y="69523"/>
          <a:ext cx="1352562" cy="1126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smtClean="0">
              <a:ln>
                <a:noFill/>
              </a:ln>
              <a:solidFill>
                <a:schemeClr val="tx2"/>
              </a:solidFill>
              <a:effectLst/>
              <a:latin typeface="+mn-lt"/>
              <a:cs typeface="Arial" charset="0"/>
            </a:rPr>
            <a:t>     Increase </a:t>
          </a:r>
          <a:br>
            <a:rPr kumimoji="0" lang="en-US" sz="1600" b="0" i="0" u="none" strike="noStrike" kern="1200" cap="none" normalizeH="0" baseline="0" dirty="0" smtClean="0">
              <a:ln>
                <a:noFill/>
              </a:ln>
              <a:solidFill>
                <a:schemeClr val="tx2"/>
              </a:solidFill>
              <a:effectLst/>
              <a:latin typeface="+mn-lt"/>
              <a:cs typeface="Arial" charset="0"/>
            </a:rPr>
          </a:br>
          <a:r>
            <a:rPr kumimoji="0" lang="en-US" sz="1600" b="0" i="0" u="none" strike="noStrike" kern="1200" cap="none" normalizeH="0" baseline="0" dirty="0" smtClean="0">
              <a:ln>
                <a:noFill/>
              </a:ln>
              <a:solidFill>
                <a:schemeClr val="tx2"/>
              </a:solidFill>
              <a:effectLst/>
              <a:latin typeface="+mn-lt"/>
              <a:cs typeface="Arial" charset="0"/>
            </a:rPr>
            <a:t>   online </a:t>
          </a:r>
          <a:br>
            <a:rPr kumimoji="0" lang="en-US" sz="1600" b="0" i="0" u="none" strike="noStrike" kern="1200" cap="none" normalizeH="0" baseline="0" dirty="0" smtClean="0">
              <a:ln>
                <a:noFill/>
              </a:ln>
              <a:solidFill>
                <a:schemeClr val="tx2"/>
              </a:solidFill>
              <a:effectLst/>
              <a:latin typeface="+mn-lt"/>
              <a:cs typeface="Arial" charset="0"/>
            </a:rPr>
          </a:br>
          <a:r>
            <a:rPr kumimoji="0" lang="en-US" sz="1600" b="0" i="0" u="none" strike="noStrike" kern="1200" cap="none" normalizeH="0" baseline="0" dirty="0" smtClean="0">
              <a:ln>
                <a:noFill/>
              </a:ln>
              <a:solidFill>
                <a:schemeClr val="tx2"/>
              </a:solidFill>
              <a:effectLst/>
              <a:latin typeface="+mn-lt"/>
              <a:cs typeface="Arial" charset="0"/>
            </a:rPr>
            <a:t> usage</a:t>
          </a:r>
        </a:p>
      </dsp:txBody>
      <dsp:txXfrm>
        <a:off x="3036952" y="69523"/>
        <a:ext cx="1352562" cy="1126356"/>
      </dsp:txXfrm>
    </dsp:sp>
    <dsp:sp modelId="{57DF4E5C-E748-40CF-A674-D2F16FD841E8}">
      <dsp:nvSpPr>
        <dsp:cNvPr id="0" name=""/>
        <dsp:cNvSpPr/>
      </dsp:nvSpPr>
      <dsp:spPr>
        <a:xfrm>
          <a:off x="1166370" y="-1389"/>
          <a:ext cx="3180954" cy="3180954"/>
        </a:xfrm>
        <a:prstGeom prst="circularArrow">
          <a:avLst>
            <a:gd name="adj1" fmla="val 6905"/>
            <a:gd name="adj2" fmla="val 465572"/>
            <a:gd name="adj3" fmla="val 548491"/>
            <a:gd name="adj4" fmla="val 20585938"/>
            <a:gd name="adj5" fmla="val 8056"/>
          </a:avLst>
        </a:prstGeom>
        <a:solidFill>
          <a:srgbClr val="00715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A46795-0E3C-4276-9241-0AF49A9B8FCD}">
      <dsp:nvSpPr>
        <dsp:cNvPr id="0" name=""/>
        <dsp:cNvSpPr/>
      </dsp:nvSpPr>
      <dsp:spPr>
        <a:xfrm>
          <a:off x="2943859" y="1982295"/>
          <a:ext cx="1538748" cy="1126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smtClean="0">
              <a:ln>
                <a:noFill/>
              </a:ln>
              <a:solidFill>
                <a:schemeClr val="tx2"/>
              </a:solidFill>
              <a:effectLst/>
              <a:latin typeface="+mn-lt"/>
              <a:cs typeface="Arial" charset="0"/>
            </a:rPr>
            <a:t>Attract </a:t>
          </a:r>
          <a:br>
            <a:rPr kumimoji="0" lang="en-US" sz="1600" b="0" i="0" u="none" strike="noStrike" kern="1200" cap="none" normalizeH="0" baseline="0" dirty="0" smtClean="0">
              <a:ln>
                <a:noFill/>
              </a:ln>
              <a:solidFill>
                <a:schemeClr val="tx2"/>
              </a:solidFill>
              <a:effectLst/>
              <a:latin typeface="+mn-lt"/>
              <a:cs typeface="Arial" charset="0"/>
            </a:rPr>
          </a:br>
          <a:r>
            <a:rPr kumimoji="0" lang="en-US" sz="1600" b="0" i="0" u="none" strike="noStrike" kern="1200" cap="none" normalizeH="0" baseline="0" dirty="0" smtClean="0">
              <a:ln>
                <a:noFill/>
              </a:ln>
              <a:solidFill>
                <a:schemeClr val="tx2"/>
              </a:solidFill>
              <a:effectLst/>
              <a:latin typeface="+mn-lt"/>
              <a:cs typeface="Arial" charset="0"/>
            </a:rPr>
            <a:t>high-quality</a:t>
          </a:r>
          <a:br>
            <a:rPr kumimoji="0" lang="en-US" sz="1600" b="0" i="0" u="none" strike="noStrike" kern="1200" cap="none" normalizeH="0" baseline="0" dirty="0" smtClean="0">
              <a:ln>
                <a:noFill/>
              </a:ln>
              <a:solidFill>
                <a:schemeClr val="tx2"/>
              </a:solidFill>
              <a:effectLst/>
              <a:latin typeface="+mn-lt"/>
              <a:cs typeface="Arial" charset="0"/>
            </a:rPr>
          </a:br>
          <a:r>
            <a:rPr kumimoji="0" lang="en-US" sz="1600" b="0" i="0" u="none" strike="noStrike" kern="1200" cap="none" normalizeH="0" baseline="0" dirty="0" smtClean="0">
              <a:ln>
                <a:noFill/>
              </a:ln>
              <a:solidFill>
                <a:schemeClr val="tx2"/>
              </a:solidFill>
              <a:effectLst/>
              <a:latin typeface="+mn-lt"/>
              <a:cs typeface="Arial" charset="0"/>
            </a:rPr>
            <a:t>papers</a:t>
          </a:r>
        </a:p>
      </dsp:txBody>
      <dsp:txXfrm>
        <a:off x="2943859" y="1982295"/>
        <a:ext cx="1538748" cy="1126356"/>
      </dsp:txXfrm>
    </dsp:sp>
    <dsp:sp modelId="{D2C6988D-093B-49F9-815D-1E8A935F11E0}">
      <dsp:nvSpPr>
        <dsp:cNvPr id="0" name=""/>
        <dsp:cNvSpPr/>
      </dsp:nvSpPr>
      <dsp:spPr>
        <a:xfrm>
          <a:off x="1166370" y="-1389"/>
          <a:ext cx="3180954" cy="3180954"/>
        </a:xfrm>
        <a:prstGeom prst="circularArrow">
          <a:avLst>
            <a:gd name="adj1" fmla="val 6905"/>
            <a:gd name="adj2" fmla="val 465572"/>
            <a:gd name="adj3" fmla="val 5948491"/>
            <a:gd name="adj4" fmla="val 4923143"/>
            <a:gd name="adj5" fmla="val 8056"/>
          </a:avLst>
        </a:prstGeom>
        <a:solidFill>
          <a:srgbClr val="00715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EB38A9-0101-4CC2-82EA-67908826755A}">
      <dsp:nvSpPr>
        <dsp:cNvPr id="0" name=""/>
        <dsp:cNvSpPr/>
      </dsp:nvSpPr>
      <dsp:spPr>
        <a:xfrm>
          <a:off x="1237283" y="1982295"/>
          <a:ext cx="1126356" cy="1126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smtClean="0">
              <a:ln>
                <a:noFill/>
              </a:ln>
              <a:solidFill>
                <a:schemeClr val="tx2"/>
              </a:solidFill>
              <a:effectLst/>
              <a:latin typeface="+mn-lt"/>
              <a:cs typeface="Arial" charset="0"/>
            </a:rPr>
            <a:t>Increase </a:t>
          </a:r>
          <a:br>
            <a:rPr kumimoji="0" lang="en-US" sz="1600" b="0" i="0" u="none" strike="noStrike" kern="1200" cap="none" normalizeH="0" baseline="0" dirty="0" smtClean="0">
              <a:ln>
                <a:noFill/>
              </a:ln>
              <a:solidFill>
                <a:schemeClr val="tx2"/>
              </a:solidFill>
              <a:effectLst/>
              <a:latin typeface="+mn-lt"/>
              <a:cs typeface="Arial" charset="0"/>
            </a:rPr>
          </a:br>
          <a:r>
            <a:rPr kumimoji="0" lang="en-US" sz="1600" b="0" i="0" u="none" strike="noStrike" kern="1200" cap="none" normalizeH="0" baseline="0" dirty="0" smtClean="0">
              <a:ln>
                <a:noFill/>
              </a:ln>
              <a:solidFill>
                <a:schemeClr val="tx2"/>
              </a:solidFill>
              <a:effectLst/>
              <a:latin typeface="+mn-lt"/>
              <a:cs typeface="Arial" charset="0"/>
            </a:rPr>
            <a:t>Impact </a:t>
          </a:r>
          <a:br>
            <a:rPr kumimoji="0" lang="en-US" sz="1600" b="0" i="0" u="none" strike="noStrike" kern="1200" cap="none" normalizeH="0" baseline="0" dirty="0" smtClean="0">
              <a:ln>
                <a:noFill/>
              </a:ln>
              <a:solidFill>
                <a:schemeClr val="tx2"/>
              </a:solidFill>
              <a:effectLst/>
              <a:latin typeface="+mn-lt"/>
              <a:cs typeface="Arial" charset="0"/>
            </a:rPr>
          </a:br>
          <a:r>
            <a:rPr kumimoji="0" lang="en-US" sz="1600" b="0" i="0" u="none" strike="noStrike" kern="1200" cap="none" normalizeH="0" baseline="0" dirty="0" smtClean="0">
              <a:ln>
                <a:noFill/>
              </a:ln>
              <a:solidFill>
                <a:schemeClr val="tx2"/>
              </a:solidFill>
              <a:effectLst/>
              <a:latin typeface="+mn-lt"/>
              <a:cs typeface="Arial" charset="0"/>
            </a:rPr>
            <a:t>Factor</a:t>
          </a:r>
        </a:p>
      </dsp:txBody>
      <dsp:txXfrm>
        <a:off x="1237283" y="1982295"/>
        <a:ext cx="1126356" cy="1126356"/>
      </dsp:txXfrm>
    </dsp:sp>
    <dsp:sp modelId="{5EDDE68C-53FD-4200-B4D4-657C7AFDB0C8}">
      <dsp:nvSpPr>
        <dsp:cNvPr id="0" name=""/>
        <dsp:cNvSpPr/>
      </dsp:nvSpPr>
      <dsp:spPr>
        <a:xfrm>
          <a:off x="1166370" y="-1389"/>
          <a:ext cx="3180954" cy="3180954"/>
        </a:xfrm>
        <a:prstGeom prst="circularArrow">
          <a:avLst>
            <a:gd name="adj1" fmla="val 6905"/>
            <a:gd name="adj2" fmla="val 465572"/>
            <a:gd name="adj3" fmla="val 11348491"/>
            <a:gd name="adj4" fmla="val 9785938"/>
            <a:gd name="adj5" fmla="val 8056"/>
          </a:avLst>
        </a:prstGeom>
        <a:solidFill>
          <a:srgbClr val="00715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F3BA0B-AEE6-43DE-B62D-98AB440CDBC6}">
      <dsp:nvSpPr>
        <dsp:cNvPr id="0" name=""/>
        <dsp:cNvSpPr/>
      </dsp:nvSpPr>
      <dsp:spPr>
        <a:xfrm>
          <a:off x="1062529" y="69523"/>
          <a:ext cx="1475864" cy="1126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smtClean="0">
              <a:ln>
                <a:noFill/>
              </a:ln>
              <a:solidFill>
                <a:schemeClr val="tx2"/>
              </a:solidFill>
              <a:effectLst/>
              <a:latin typeface="+mn-lt"/>
              <a:cs typeface="Arial" charset="0"/>
            </a:rPr>
            <a:t>Sustain </a:t>
          </a:r>
          <a:br>
            <a:rPr kumimoji="0" lang="en-US" sz="1600" b="0" i="0" u="none" strike="noStrike" kern="1200" cap="none" normalizeH="0" baseline="0" dirty="0" smtClean="0">
              <a:ln>
                <a:noFill/>
              </a:ln>
              <a:solidFill>
                <a:schemeClr val="tx2"/>
              </a:solidFill>
              <a:effectLst/>
              <a:latin typeface="+mn-lt"/>
              <a:cs typeface="Arial" charset="0"/>
            </a:rPr>
          </a:br>
          <a:r>
            <a:rPr kumimoji="0" lang="en-US" sz="1600" b="0" i="0" u="none" strike="noStrike" kern="1200" cap="none" normalizeH="0" baseline="0" dirty="0" smtClean="0">
              <a:ln>
                <a:noFill/>
              </a:ln>
              <a:solidFill>
                <a:schemeClr val="tx2"/>
              </a:solidFill>
              <a:effectLst/>
              <a:latin typeface="+mn-lt"/>
              <a:cs typeface="Arial" charset="0"/>
            </a:rPr>
            <a:t>high world-</a:t>
          </a:r>
          <a:br>
            <a:rPr kumimoji="0" lang="en-US" sz="1600" b="0" i="0" u="none" strike="noStrike" kern="1200" cap="none" normalizeH="0" baseline="0" dirty="0" smtClean="0">
              <a:ln>
                <a:noFill/>
              </a:ln>
              <a:solidFill>
                <a:schemeClr val="tx2"/>
              </a:solidFill>
              <a:effectLst/>
              <a:latin typeface="+mn-lt"/>
              <a:cs typeface="Arial" charset="0"/>
            </a:rPr>
          </a:br>
          <a:r>
            <a:rPr kumimoji="0" lang="en-US" sz="1600" b="0" i="0" u="none" strike="noStrike" kern="1200" cap="none" normalizeH="0" baseline="0" dirty="0" smtClean="0">
              <a:ln>
                <a:noFill/>
              </a:ln>
              <a:solidFill>
                <a:schemeClr val="tx2"/>
              </a:solidFill>
              <a:effectLst/>
              <a:latin typeface="+mn-lt"/>
              <a:cs typeface="Arial" charset="0"/>
            </a:rPr>
            <a:t>wide visibility</a:t>
          </a:r>
        </a:p>
      </dsp:txBody>
      <dsp:txXfrm>
        <a:off x="1062529" y="69523"/>
        <a:ext cx="1475864" cy="1126356"/>
      </dsp:txXfrm>
    </dsp:sp>
    <dsp:sp modelId="{DFF11851-0785-434E-864F-8763E91854B8}">
      <dsp:nvSpPr>
        <dsp:cNvPr id="0" name=""/>
        <dsp:cNvSpPr/>
      </dsp:nvSpPr>
      <dsp:spPr>
        <a:xfrm>
          <a:off x="1166370" y="-1389"/>
          <a:ext cx="3180954" cy="3180954"/>
        </a:xfrm>
        <a:prstGeom prst="circularArrow">
          <a:avLst>
            <a:gd name="adj1" fmla="val 6905"/>
            <a:gd name="adj2" fmla="val 465572"/>
            <a:gd name="adj3" fmla="val 16451563"/>
            <a:gd name="adj4" fmla="val 15642311"/>
            <a:gd name="adj5" fmla="val 8056"/>
          </a:avLst>
        </a:prstGeom>
        <a:solidFill>
          <a:srgbClr val="00715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drawing1.xml><?xml version="1.0" encoding="utf-8"?>
<c:userShapes xmlns:c="http://schemas.openxmlformats.org/drawingml/2006/chart">
  <cdr:relSizeAnchor xmlns:cdr="http://schemas.openxmlformats.org/drawingml/2006/chartDrawing">
    <cdr:from>
      <cdr:x>0</cdr:x>
      <cdr:y>0.87125</cdr:y>
    </cdr:from>
    <cdr:to>
      <cdr:x>0.00475</cdr:x>
      <cdr:y>0.91275</cdr:y>
    </cdr:to>
    <cdr:sp macro="" textlink="">
      <cdr:nvSpPr>
        <cdr:cNvPr id="1025" name="Text Box 1"/>
        <cdr:cNvSpPr txBox="1">
          <a:spLocks xmlns:a="http://schemas.openxmlformats.org/drawingml/2006/main" noChangeArrowheads="1"/>
        </cdr:cNvSpPr>
      </cdr:nvSpPr>
      <cdr:spPr bwMode="auto">
        <a:xfrm xmlns:a="http://schemas.openxmlformats.org/drawingml/2006/main">
          <a:off x="0" y="3601617"/>
          <a:ext cx="37643" cy="171555"/>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cdr:spPr>
    </cdr:sp>
  </cdr:relSizeAnchor>
</c:userShapes>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197203" y="433550"/>
            <a:ext cx="5593985" cy="437103"/>
          </a:xfrm>
          <a:prstGeom prst="rect">
            <a:avLst/>
          </a:prstGeom>
          <a:noFill/>
          <a:ln w="9525">
            <a:noFill/>
            <a:miter lim="800000"/>
            <a:headEnd/>
            <a:tailEnd/>
          </a:ln>
          <a:effectLst/>
        </p:spPr>
        <p:txBody>
          <a:bodyPr vert="horz" wrap="square" lIns="116986" tIns="0" rIns="0" bIns="0" numCol="1" anchor="ctr" anchorCtr="0" compatLnSpc="1">
            <a:prstTxWarp prst="textNoShape">
              <a:avLst/>
            </a:prstTxWarp>
          </a:bodyPr>
          <a:lstStyle>
            <a:lvl1pPr>
              <a:lnSpc>
                <a:spcPts val="1408"/>
              </a:lnSpc>
              <a:defRPr sz="1100" b="1">
                <a:latin typeface="Stafford" pitchFamily="2" charset="0"/>
              </a:defRPr>
            </a:lvl1pPr>
          </a:lstStyle>
          <a:p>
            <a:endParaRPr lang="de-DE"/>
          </a:p>
        </p:txBody>
      </p:sp>
      <p:sp>
        <p:nvSpPr>
          <p:cNvPr id="50179" name="Rectangle 3"/>
          <p:cNvSpPr>
            <a:spLocks noGrp="1" noChangeArrowheads="1"/>
          </p:cNvSpPr>
          <p:nvPr>
            <p:ph type="dt" sz="quarter" idx="1"/>
          </p:nvPr>
        </p:nvSpPr>
        <p:spPr bwMode="auto">
          <a:xfrm>
            <a:off x="197203" y="9589620"/>
            <a:ext cx="1377133" cy="29140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100" b="1">
                <a:latin typeface="Stafford" pitchFamily="2" charset="0"/>
              </a:defRPr>
            </a:lvl1pPr>
          </a:lstStyle>
          <a:p>
            <a:fld id="{D1CAF4FA-FB2A-45F0-9215-A1B1A00F4AFD}" type="datetime4">
              <a:rPr lang="de-DE"/>
              <a:pPr/>
              <a:t>7. Juni 2015</a:t>
            </a:fld>
            <a:endParaRPr lang="de-DE"/>
          </a:p>
        </p:txBody>
      </p:sp>
      <p:sp>
        <p:nvSpPr>
          <p:cNvPr id="50180" name="Rectangle 4"/>
          <p:cNvSpPr>
            <a:spLocks noGrp="1" noChangeArrowheads="1"/>
          </p:cNvSpPr>
          <p:nvPr>
            <p:ph type="ftr" sz="quarter" idx="2"/>
          </p:nvPr>
        </p:nvSpPr>
        <p:spPr bwMode="auto">
          <a:xfrm>
            <a:off x="1574336" y="9589620"/>
            <a:ext cx="4621118" cy="29140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100" b="1">
                <a:latin typeface="Stafford" pitchFamily="2" charset="0"/>
              </a:defRPr>
            </a:lvl1pPr>
          </a:lstStyle>
          <a:p>
            <a:r>
              <a:rPr lang="de-DE"/>
              <a:t>|  </a:t>
            </a:r>
          </a:p>
        </p:txBody>
      </p:sp>
      <p:sp>
        <p:nvSpPr>
          <p:cNvPr id="50181" name="Rectangle 5"/>
          <p:cNvSpPr>
            <a:spLocks noGrp="1" noChangeArrowheads="1"/>
          </p:cNvSpPr>
          <p:nvPr>
            <p:ph type="sldNum" sz="quarter" idx="3"/>
          </p:nvPr>
        </p:nvSpPr>
        <p:spPr bwMode="auto">
          <a:xfrm>
            <a:off x="6210245" y="9589620"/>
            <a:ext cx="693496" cy="29140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100" b="1">
                <a:latin typeface="Stafford" pitchFamily="2" charset="0"/>
              </a:defRPr>
            </a:lvl1pPr>
          </a:lstStyle>
          <a:p>
            <a:r>
              <a:rPr lang="de-DE"/>
              <a:t>|  </a:t>
            </a:r>
            <a:fld id="{4E099654-C638-49F6-994B-8D8E452EC646}" type="slidenum">
              <a:rPr lang="de-DE"/>
              <a:pPr/>
              <a:t>‹Nr.›</a:t>
            </a:fld>
            <a:endParaRPr lang="de-DE"/>
          </a:p>
        </p:txBody>
      </p:sp>
      <p:pic>
        <p:nvPicPr>
          <p:cNvPr id="50182" name="Picture 6" descr="tud_logo"/>
          <p:cNvPicPr>
            <a:picLocks noChangeAspect="1" noChangeArrowheads="1"/>
          </p:cNvPicPr>
          <p:nvPr/>
        </p:nvPicPr>
        <p:blipFill>
          <a:blip r:embed="rId2" cstate="print"/>
          <a:srcRect/>
          <a:stretch>
            <a:fillRect/>
          </a:stretch>
        </p:blipFill>
        <p:spPr bwMode="auto">
          <a:xfrm>
            <a:off x="5942377" y="403344"/>
            <a:ext cx="961364" cy="467309"/>
          </a:xfrm>
          <a:prstGeom prst="rect">
            <a:avLst/>
          </a:prstGeom>
          <a:noFill/>
        </p:spPr>
      </p:pic>
      <p:sp>
        <p:nvSpPr>
          <p:cNvPr id="50183" name="Rectangle 7"/>
          <p:cNvSpPr>
            <a:spLocks noChangeArrowheads="1"/>
          </p:cNvSpPr>
          <p:nvPr/>
        </p:nvSpPr>
        <p:spPr bwMode="auto">
          <a:xfrm>
            <a:off x="197203" y="200784"/>
            <a:ext cx="6706538" cy="161692"/>
          </a:xfrm>
          <a:prstGeom prst="rect">
            <a:avLst/>
          </a:prstGeom>
          <a:solidFill>
            <a:srgbClr val="B5B5B5"/>
          </a:solidFill>
          <a:ln w="9525">
            <a:noFill/>
            <a:miter lim="800000"/>
            <a:headEnd/>
            <a:tailEnd/>
          </a:ln>
          <a:effectLst/>
        </p:spPr>
        <p:txBody>
          <a:bodyPr wrap="none" lIns="99048" tIns="49524" rIns="99048" bIns="49524" anchor="ctr"/>
          <a:lstStyle/>
          <a:p>
            <a:endParaRPr lang="en-US"/>
          </a:p>
        </p:txBody>
      </p:sp>
      <p:sp>
        <p:nvSpPr>
          <p:cNvPr id="50184" name="Line 8"/>
          <p:cNvSpPr>
            <a:spLocks noChangeShapeType="1"/>
          </p:cNvSpPr>
          <p:nvPr/>
        </p:nvSpPr>
        <p:spPr bwMode="auto">
          <a:xfrm>
            <a:off x="197203" y="403344"/>
            <a:ext cx="6706538" cy="0"/>
          </a:xfrm>
          <a:prstGeom prst="line">
            <a:avLst/>
          </a:prstGeom>
          <a:noFill/>
          <a:ln w="15240">
            <a:solidFill>
              <a:schemeClr val="tx1"/>
            </a:solidFill>
            <a:round/>
            <a:headEnd/>
            <a:tailEnd/>
          </a:ln>
          <a:effectLst/>
        </p:spPr>
        <p:txBody>
          <a:bodyPr lIns="99048" tIns="49524" rIns="99048" bIns="49524"/>
          <a:lstStyle/>
          <a:p>
            <a:endParaRPr lang="en-US"/>
          </a:p>
        </p:txBody>
      </p:sp>
      <p:sp>
        <p:nvSpPr>
          <p:cNvPr id="50185" name="Line 9"/>
          <p:cNvSpPr>
            <a:spLocks noChangeShapeType="1"/>
          </p:cNvSpPr>
          <p:nvPr/>
        </p:nvSpPr>
        <p:spPr bwMode="auto">
          <a:xfrm>
            <a:off x="197203" y="9509661"/>
            <a:ext cx="6706538" cy="0"/>
          </a:xfrm>
          <a:prstGeom prst="line">
            <a:avLst/>
          </a:prstGeom>
          <a:noFill/>
          <a:ln w="7620">
            <a:solidFill>
              <a:schemeClr val="tx1"/>
            </a:solidFill>
            <a:round/>
            <a:headEnd/>
            <a:tailEnd/>
          </a:ln>
          <a:effectLst/>
        </p:spPr>
        <p:txBody>
          <a:bodyPr lIns="99048" tIns="49524" rIns="99048" bIns="49524"/>
          <a:lstStyle/>
          <a:p>
            <a:endParaRPr lang="en-US"/>
          </a:p>
        </p:txBody>
      </p:sp>
      <p:sp>
        <p:nvSpPr>
          <p:cNvPr id="50186" name="Line 10"/>
          <p:cNvSpPr>
            <a:spLocks noChangeShapeType="1"/>
          </p:cNvSpPr>
          <p:nvPr/>
        </p:nvSpPr>
        <p:spPr bwMode="auto">
          <a:xfrm>
            <a:off x="195561" y="870653"/>
            <a:ext cx="6706537" cy="0"/>
          </a:xfrm>
          <a:prstGeom prst="line">
            <a:avLst/>
          </a:prstGeom>
          <a:noFill/>
          <a:ln w="7620">
            <a:solidFill>
              <a:schemeClr val="tx1"/>
            </a:solidFill>
            <a:round/>
            <a:headEnd/>
            <a:tailEnd/>
          </a:ln>
          <a:effectLst/>
        </p:spPr>
        <p:txBody>
          <a:bodyPr lIns="99048" tIns="49524" rIns="99048" bIns="49524"/>
          <a:lstStyle/>
          <a:p>
            <a:endParaRPr lang="en-US"/>
          </a:p>
        </p:txBody>
      </p:sp>
    </p:spTree>
    <p:extLst>
      <p:ext uri="{BB962C8B-B14F-4D97-AF65-F5344CB8AC3E}">
        <p14:creationId xmlns:p14="http://schemas.microsoft.com/office/powerpoint/2010/main" val="1172300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85" name="Picture 13" descr="tud_logo"/>
          <p:cNvPicPr>
            <a:picLocks noChangeAspect="1" noChangeArrowheads="1"/>
          </p:cNvPicPr>
          <p:nvPr/>
        </p:nvPicPr>
        <p:blipFill>
          <a:blip r:embed="rId2"/>
          <a:srcRect/>
          <a:stretch>
            <a:fillRect/>
          </a:stretch>
        </p:blipFill>
        <p:spPr bwMode="auto">
          <a:xfrm>
            <a:off x="5934162" y="403344"/>
            <a:ext cx="967936" cy="470863"/>
          </a:xfrm>
          <a:prstGeom prst="rect">
            <a:avLst/>
          </a:prstGeom>
          <a:noFill/>
        </p:spPr>
      </p:pic>
      <p:sp>
        <p:nvSpPr>
          <p:cNvPr id="3075" name="Rectangle 3"/>
          <p:cNvSpPr>
            <a:spLocks noGrp="1" noChangeArrowheads="1"/>
          </p:cNvSpPr>
          <p:nvPr>
            <p:ph type="dt" idx="1"/>
          </p:nvPr>
        </p:nvSpPr>
        <p:spPr bwMode="auto">
          <a:xfrm>
            <a:off x="195560" y="9721106"/>
            <a:ext cx="1676224" cy="511731"/>
          </a:xfrm>
          <a:prstGeom prst="rect">
            <a:avLst/>
          </a:prstGeom>
          <a:noFill/>
          <a:ln w="9525">
            <a:noFill/>
            <a:miter lim="800000"/>
            <a:headEnd/>
            <a:tailEnd/>
          </a:ln>
          <a:effectLst/>
        </p:spPr>
        <p:txBody>
          <a:bodyPr vert="horz" wrap="square" lIns="99048" tIns="49524" rIns="99048" bIns="49524" numCol="1" anchor="ctr" anchorCtr="0" compatLnSpc="1">
            <a:prstTxWarp prst="textNoShape">
              <a:avLst/>
            </a:prstTxWarp>
          </a:bodyPr>
          <a:lstStyle>
            <a:lvl1pPr>
              <a:lnSpc>
                <a:spcPts val="1408"/>
              </a:lnSpc>
              <a:defRPr sz="1100">
                <a:latin typeface="Stafford" pitchFamily="2" charset="0"/>
              </a:defRPr>
            </a:lvl1pPr>
          </a:lstStyle>
          <a:p>
            <a:fld id="{2069A629-CD64-462C-B837-A36D88910596}" type="datetime4">
              <a:rPr lang="de-DE"/>
              <a:pPr/>
              <a:t>7. Juni 2015</a:t>
            </a:fld>
            <a:endParaRPr lang="de-DE"/>
          </a:p>
        </p:txBody>
      </p:sp>
      <p:sp>
        <p:nvSpPr>
          <p:cNvPr id="3076" name="Rectangle 4"/>
          <p:cNvSpPr>
            <a:spLocks noGrp="1" noRot="1" noChangeAspect="1" noChangeArrowheads="1" noTextEdit="1"/>
          </p:cNvSpPr>
          <p:nvPr>
            <p:ph type="sldImg" idx="2"/>
          </p:nvPr>
        </p:nvSpPr>
        <p:spPr bwMode="auto">
          <a:xfrm>
            <a:off x="1247775" y="1033463"/>
            <a:ext cx="4583113" cy="343852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197203" y="4795699"/>
            <a:ext cx="6704894" cy="479392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3078" name="Rectangle 6"/>
          <p:cNvSpPr>
            <a:spLocks noGrp="1" noChangeArrowheads="1"/>
          </p:cNvSpPr>
          <p:nvPr>
            <p:ph type="ftr" sz="quarter" idx="4"/>
          </p:nvPr>
        </p:nvSpPr>
        <p:spPr bwMode="auto">
          <a:xfrm>
            <a:off x="1871784" y="9721106"/>
            <a:ext cx="4249720" cy="511731"/>
          </a:xfrm>
          <a:prstGeom prst="rect">
            <a:avLst/>
          </a:prstGeom>
          <a:noFill/>
          <a:ln w="9525">
            <a:noFill/>
            <a:miter lim="800000"/>
            <a:headEnd/>
            <a:tailEnd/>
          </a:ln>
          <a:effectLst/>
        </p:spPr>
        <p:txBody>
          <a:bodyPr vert="horz" wrap="square" lIns="99048" tIns="49524" rIns="99048" bIns="49524" numCol="1" anchor="ctr" anchorCtr="0" compatLnSpc="1">
            <a:prstTxWarp prst="textNoShape">
              <a:avLst/>
            </a:prstTxWarp>
          </a:bodyPr>
          <a:lstStyle>
            <a:lvl1pPr>
              <a:lnSpc>
                <a:spcPts val="1408"/>
              </a:lnSpc>
              <a:defRPr sz="1100">
                <a:latin typeface="Stafford" pitchFamily="2" charset="0"/>
              </a:defRPr>
            </a:lvl1pPr>
          </a:lstStyle>
          <a:p>
            <a:r>
              <a:rPr lang="de-DE"/>
              <a:t>|  </a:t>
            </a:r>
          </a:p>
        </p:txBody>
      </p:sp>
      <p:sp>
        <p:nvSpPr>
          <p:cNvPr id="3079" name="Rectangle 7"/>
          <p:cNvSpPr>
            <a:spLocks noGrp="1" noChangeArrowheads="1"/>
          </p:cNvSpPr>
          <p:nvPr>
            <p:ph type="sldNum" sz="quarter" idx="5"/>
          </p:nvPr>
        </p:nvSpPr>
        <p:spPr bwMode="auto">
          <a:xfrm>
            <a:off x="6121504" y="9721106"/>
            <a:ext cx="976154" cy="511731"/>
          </a:xfrm>
          <a:prstGeom prst="rect">
            <a:avLst/>
          </a:prstGeom>
          <a:noFill/>
          <a:ln w="9525">
            <a:noFill/>
            <a:miter lim="800000"/>
            <a:headEnd/>
            <a:tailEnd/>
          </a:ln>
          <a:effectLst/>
        </p:spPr>
        <p:txBody>
          <a:bodyPr vert="horz" wrap="square" lIns="99048" tIns="49524" rIns="99048" bIns="49524" numCol="1" anchor="ctr" anchorCtr="0" compatLnSpc="1">
            <a:prstTxWarp prst="textNoShape">
              <a:avLst/>
            </a:prstTxWarp>
          </a:bodyPr>
          <a:lstStyle>
            <a:lvl1pPr algn="r">
              <a:lnSpc>
                <a:spcPts val="1408"/>
              </a:lnSpc>
              <a:defRPr sz="1100">
                <a:latin typeface="Stafford" pitchFamily="2" charset="0"/>
              </a:defRPr>
            </a:lvl1pPr>
          </a:lstStyle>
          <a:p>
            <a:r>
              <a:rPr lang="de-DE"/>
              <a:t>|  </a:t>
            </a:r>
            <a:fld id="{B4BB6A3F-CDE2-4E60-B4B8-43C342E68693}" type="slidenum">
              <a:rPr lang="de-DE"/>
              <a:pPr/>
              <a:t>‹Nr.›</a:t>
            </a:fld>
            <a:endParaRPr lang="de-DE"/>
          </a:p>
        </p:txBody>
      </p:sp>
      <p:sp>
        <p:nvSpPr>
          <p:cNvPr id="3080" name="Rectangle 8"/>
          <p:cNvSpPr>
            <a:spLocks noChangeArrowheads="1"/>
          </p:cNvSpPr>
          <p:nvPr/>
        </p:nvSpPr>
        <p:spPr bwMode="auto">
          <a:xfrm>
            <a:off x="197203" y="433550"/>
            <a:ext cx="5593985" cy="440657"/>
          </a:xfrm>
          <a:prstGeom prst="rect">
            <a:avLst/>
          </a:prstGeom>
          <a:noFill/>
          <a:ln w="9525">
            <a:noFill/>
            <a:miter lim="800000"/>
            <a:headEnd/>
            <a:tailEnd/>
          </a:ln>
          <a:effectLst/>
        </p:spPr>
        <p:txBody>
          <a:bodyPr lIns="116986" tIns="0" rIns="0" bIns="0" anchor="ctr"/>
          <a:lstStyle/>
          <a:p>
            <a:pPr>
              <a:lnSpc>
                <a:spcPts val="1408"/>
              </a:lnSpc>
            </a:pPr>
            <a:endParaRPr lang="de-DE" sz="1100" b="1" dirty="0">
              <a:latin typeface="Stafford" pitchFamily="2" charset="0"/>
            </a:endParaRPr>
          </a:p>
        </p:txBody>
      </p:sp>
      <p:sp>
        <p:nvSpPr>
          <p:cNvPr id="3081" name="Rectangle 9"/>
          <p:cNvSpPr>
            <a:spLocks noChangeArrowheads="1"/>
          </p:cNvSpPr>
          <p:nvPr/>
        </p:nvSpPr>
        <p:spPr bwMode="auto">
          <a:xfrm>
            <a:off x="197203" y="200784"/>
            <a:ext cx="6706538" cy="161692"/>
          </a:xfrm>
          <a:prstGeom prst="rect">
            <a:avLst/>
          </a:prstGeom>
          <a:solidFill>
            <a:srgbClr val="B5B5B5"/>
          </a:solidFill>
          <a:ln w="9525">
            <a:noFill/>
            <a:miter lim="800000"/>
            <a:headEnd/>
            <a:tailEnd/>
          </a:ln>
          <a:effectLst/>
        </p:spPr>
        <p:txBody>
          <a:bodyPr wrap="none" lIns="99048" tIns="49524" rIns="99048" bIns="49524" anchor="ctr"/>
          <a:lstStyle/>
          <a:p>
            <a:endParaRPr lang="en-US"/>
          </a:p>
        </p:txBody>
      </p:sp>
      <p:sp>
        <p:nvSpPr>
          <p:cNvPr id="3082" name="Line 10"/>
          <p:cNvSpPr>
            <a:spLocks noChangeShapeType="1"/>
          </p:cNvSpPr>
          <p:nvPr/>
        </p:nvSpPr>
        <p:spPr bwMode="auto">
          <a:xfrm>
            <a:off x="197203" y="403344"/>
            <a:ext cx="6706538" cy="0"/>
          </a:xfrm>
          <a:prstGeom prst="line">
            <a:avLst/>
          </a:prstGeom>
          <a:noFill/>
          <a:ln w="15240">
            <a:solidFill>
              <a:schemeClr val="tx1"/>
            </a:solidFill>
            <a:round/>
            <a:headEnd/>
            <a:tailEnd/>
          </a:ln>
          <a:effectLst/>
        </p:spPr>
        <p:txBody>
          <a:bodyPr lIns="99048" tIns="49524" rIns="99048" bIns="49524"/>
          <a:lstStyle/>
          <a:p>
            <a:endParaRPr lang="en-US"/>
          </a:p>
        </p:txBody>
      </p:sp>
      <p:sp>
        <p:nvSpPr>
          <p:cNvPr id="3083" name="Line 11"/>
          <p:cNvSpPr>
            <a:spLocks noChangeShapeType="1"/>
          </p:cNvSpPr>
          <p:nvPr/>
        </p:nvSpPr>
        <p:spPr bwMode="auto">
          <a:xfrm>
            <a:off x="197203" y="874207"/>
            <a:ext cx="6706538" cy="0"/>
          </a:xfrm>
          <a:prstGeom prst="line">
            <a:avLst/>
          </a:prstGeom>
          <a:noFill/>
          <a:ln w="7620">
            <a:solidFill>
              <a:schemeClr val="tx1"/>
            </a:solidFill>
            <a:round/>
            <a:headEnd/>
            <a:tailEnd/>
          </a:ln>
          <a:effectLst/>
        </p:spPr>
        <p:txBody>
          <a:bodyPr lIns="99048" tIns="49524" rIns="99048" bIns="49524"/>
          <a:lstStyle/>
          <a:p>
            <a:endParaRPr lang="en-US"/>
          </a:p>
        </p:txBody>
      </p:sp>
      <p:sp>
        <p:nvSpPr>
          <p:cNvPr id="3084" name="Line 12"/>
          <p:cNvSpPr>
            <a:spLocks noChangeShapeType="1"/>
          </p:cNvSpPr>
          <p:nvPr/>
        </p:nvSpPr>
        <p:spPr bwMode="auto">
          <a:xfrm>
            <a:off x="197203" y="9721106"/>
            <a:ext cx="6706538" cy="0"/>
          </a:xfrm>
          <a:prstGeom prst="line">
            <a:avLst/>
          </a:prstGeom>
          <a:noFill/>
          <a:ln w="7620">
            <a:solidFill>
              <a:schemeClr val="tx1"/>
            </a:solidFill>
            <a:round/>
            <a:headEnd/>
            <a:tailEnd/>
          </a:ln>
          <a:effectLst/>
        </p:spPr>
        <p:txBody>
          <a:bodyPr lIns="99048" tIns="49524" rIns="99048" bIns="49524"/>
          <a:lstStyle/>
          <a:p>
            <a:endParaRPr lang="en-US"/>
          </a:p>
        </p:txBody>
      </p:sp>
      <p:sp>
        <p:nvSpPr>
          <p:cNvPr id="3086" name="Line 14"/>
          <p:cNvSpPr>
            <a:spLocks noChangeShapeType="1"/>
          </p:cNvSpPr>
          <p:nvPr/>
        </p:nvSpPr>
        <p:spPr bwMode="auto">
          <a:xfrm>
            <a:off x="195561" y="4593139"/>
            <a:ext cx="6706537" cy="0"/>
          </a:xfrm>
          <a:prstGeom prst="line">
            <a:avLst/>
          </a:prstGeom>
          <a:noFill/>
          <a:ln w="7620">
            <a:solidFill>
              <a:schemeClr val="tx1"/>
            </a:solidFill>
            <a:round/>
            <a:headEnd/>
            <a:tailEnd/>
          </a:ln>
          <a:effectLst/>
        </p:spPr>
        <p:txBody>
          <a:bodyPr lIns="99048" tIns="49524" rIns="99048" bIns="49524"/>
          <a:lstStyle/>
          <a:p>
            <a:endParaRPr lang="en-US"/>
          </a:p>
        </p:txBody>
      </p:sp>
    </p:spTree>
    <p:extLst>
      <p:ext uri="{BB962C8B-B14F-4D97-AF65-F5344CB8AC3E}">
        <p14:creationId xmlns:p14="http://schemas.microsoft.com/office/powerpoint/2010/main" val="2846005108"/>
      </p:ext>
    </p:extLst>
  </p:cSld>
  <p:clrMap bg1="lt1" tx1="dk1" bg2="lt2" tx2="dk2" accent1="accent1" accent2="accent2" accent3="accent3" accent4="accent4" accent5="accent5" accent6="accent6" hlink="hlink" folHlink="folHlink"/>
  <p:hf hdr="0"/>
  <p:notesStyle>
    <a:lvl1pPr algn="l" rtl="0" fontAlgn="base">
      <a:spcBef>
        <a:spcPct val="10000"/>
      </a:spcBef>
      <a:spcAft>
        <a:spcPct val="0"/>
      </a:spcAft>
      <a:defRPr sz="1200" kern="1200">
        <a:solidFill>
          <a:schemeClr val="tx1"/>
        </a:solidFill>
        <a:latin typeface="Bitstream Charter" charset="0"/>
        <a:ea typeface="+mn-ea"/>
        <a:cs typeface="+mn-cs"/>
      </a:defRPr>
    </a:lvl1pPr>
    <a:lvl2pPr marL="457200" algn="l" rtl="0" fontAlgn="base">
      <a:spcBef>
        <a:spcPct val="10000"/>
      </a:spcBef>
      <a:spcAft>
        <a:spcPct val="0"/>
      </a:spcAft>
      <a:defRPr sz="1200" kern="1200">
        <a:solidFill>
          <a:schemeClr val="tx1"/>
        </a:solidFill>
        <a:latin typeface="Bitstream Charter" charset="0"/>
        <a:ea typeface="+mn-ea"/>
        <a:cs typeface="+mn-cs"/>
      </a:defRPr>
    </a:lvl2pPr>
    <a:lvl3pPr marL="914400" algn="l" rtl="0" fontAlgn="base">
      <a:spcBef>
        <a:spcPct val="10000"/>
      </a:spcBef>
      <a:spcAft>
        <a:spcPct val="0"/>
      </a:spcAft>
      <a:defRPr sz="1200" kern="1200">
        <a:solidFill>
          <a:schemeClr val="tx1"/>
        </a:solidFill>
        <a:latin typeface="Bitstream Charter" charset="0"/>
        <a:ea typeface="+mn-ea"/>
        <a:cs typeface="+mn-cs"/>
      </a:defRPr>
    </a:lvl3pPr>
    <a:lvl4pPr marL="1371600" algn="l" rtl="0" fontAlgn="base">
      <a:spcBef>
        <a:spcPct val="10000"/>
      </a:spcBef>
      <a:spcAft>
        <a:spcPct val="0"/>
      </a:spcAft>
      <a:defRPr sz="1200" kern="1200">
        <a:solidFill>
          <a:schemeClr val="tx1"/>
        </a:solidFill>
        <a:latin typeface="Bitstream Charter" charset="0"/>
        <a:ea typeface="+mn-ea"/>
        <a:cs typeface="+mn-cs"/>
      </a:defRPr>
    </a:lvl4pPr>
    <a:lvl5pPr marL="1828800" algn="l" rtl="0" fontAlgn="base">
      <a:spcBef>
        <a:spcPct val="10000"/>
      </a:spcBef>
      <a:spcAft>
        <a:spcPct val="0"/>
      </a:spcAft>
      <a:defRPr sz="1200" kern="1200">
        <a:solidFill>
          <a:schemeClr val="tx1"/>
        </a:solidFill>
        <a:latin typeface="Bitstream Charter"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017341-4A8B-4571-92DA-46944FA11E58}" type="slidenum">
              <a:rPr lang="de-DE"/>
              <a:pPr/>
              <a:t>1</a:t>
            </a:fld>
            <a:endParaRPr lang="de-DE"/>
          </a:p>
        </p:txBody>
      </p:sp>
      <p:sp>
        <p:nvSpPr>
          <p:cNvPr id="301058" name="Rectangle 2"/>
          <p:cNvSpPr>
            <a:spLocks noGrp="1" noRot="1" noChangeAspect="1" noChangeArrowheads="1" noTextEdit="1"/>
          </p:cNvSpPr>
          <p:nvPr>
            <p:ph type="sldImg"/>
          </p:nvPr>
        </p:nvSpPr>
        <p:spPr>
          <a:xfrm>
            <a:off x="1247775" y="1033463"/>
            <a:ext cx="4583113" cy="3438525"/>
          </a:xfrm>
          <a:ln/>
        </p:spPr>
      </p:sp>
      <p:sp>
        <p:nvSpPr>
          <p:cNvPr id="30105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AB619B-13B7-444A-9027-AE8D4447329B}" type="slidenum">
              <a:rPr lang="de-DE"/>
              <a:pPr/>
              <a:t>10</a:t>
            </a:fld>
            <a:endParaRPr lang="de-DE"/>
          </a:p>
        </p:txBody>
      </p:sp>
      <p:sp>
        <p:nvSpPr>
          <p:cNvPr id="308226" name="Rectangle 2"/>
          <p:cNvSpPr>
            <a:spLocks noGrp="1" noRot="1" noChangeAspect="1" noChangeArrowheads="1" noTextEdit="1"/>
          </p:cNvSpPr>
          <p:nvPr>
            <p:ph type="sldImg"/>
          </p:nvPr>
        </p:nvSpPr>
        <p:spPr>
          <a:xfrm>
            <a:off x="1247775" y="1033463"/>
            <a:ext cx="4583113" cy="3438525"/>
          </a:xfrm>
          <a:ln/>
        </p:spPr>
      </p:sp>
      <p:sp>
        <p:nvSpPr>
          <p:cNvPr id="30822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2A7828-5F93-422A-A79B-247ED09CAFF3}" type="slidenum">
              <a:rPr lang="de-DE"/>
              <a:pPr/>
              <a:t>11</a:t>
            </a:fld>
            <a:endParaRPr lang="de-DE"/>
          </a:p>
        </p:txBody>
      </p:sp>
      <p:sp>
        <p:nvSpPr>
          <p:cNvPr id="208898" name="Rectangle 2"/>
          <p:cNvSpPr>
            <a:spLocks noGrp="1" noRot="1" noChangeAspect="1" noChangeArrowheads="1" noTextEdit="1"/>
          </p:cNvSpPr>
          <p:nvPr>
            <p:ph type="sldImg"/>
          </p:nvPr>
        </p:nvSpPr>
        <p:spPr>
          <a:xfrm>
            <a:off x="1247775" y="1033463"/>
            <a:ext cx="4583113" cy="3438525"/>
          </a:xfrm>
          <a:ln/>
        </p:spPr>
      </p:sp>
      <p:sp>
        <p:nvSpPr>
          <p:cNvPr id="2088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2A7828-5F93-422A-A79B-247ED09CAFF3}" type="slidenum">
              <a:rPr lang="de-DE"/>
              <a:pPr/>
              <a:t>18</a:t>
            </a:fld>
            <a:endParaRPr lang="de-DE"/>
          </a:p>
        </p:txBody>
      </p:sp>
      <p:sp>
        <p:nvSpPr>
          <p:cNvPr id="208898" name="Rectangle 2"/>
          <p:cNvSpPr>
            <a:spLocks noGrp="1" noRot="1" noChangeAspect="1" noChangeArrowheads="1" noTextEdit="1"/>
          </p:cNvSpPr>
          <p:nvPr>
            <p:ph type="sldImg"/>
          </p:nvPr>
        </p:nvSpPr>
        <p:spPr>
          <a:xfrm>
            <a:off x="1247775" y="1033463"/>
            <a:ext cx="4583113" cy="3438525"/>
          </a:xfrm>
          <a:ln/>
        </p:spPr>
      </p:sp>
      <p:sp>
        <p:nvSpPr>
          <p:cNvPr id="2088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0A8B54-704E-4047-B55E-088C824B1FD5}" type="slidenum">
              <a:rPr lang="de-DE"/>
              <a:pPr/>
              <a:t>19</a:t>
            </a:fld>
            <a:endParaRPr lang="de-DE"/>
          </a:p>
        </p:txBody>
      </p:sp>
      <p:sp>
        <p:nvSpPr>
          <p:cNvPr id="267266" name="Rectangle 2"/>
          <p:cNvSpPr>
            <a:spLocks noGrp="1" noRot="1" noChangeAspect="1" noChangeArrowheads="1" noTextEdit="1"/>
          </p:cNvSpPr>
          <p:nvPr>
            <p:ph type="sldImg"/>
          </p:nvPr>
        </p:nvSpPr>
        <p:spPr>
          <a:xfrm>
            <a:off x="1247775" y="1033463"/>
            <a:ext cx="4583113" cy="3438525"/>
          </a:xfrm>
          <a:ln/>
        </p:spPr>
      </p:sp>
      <p:sp>
        <p:nvSpPr>
          <p:cNvPr id="26726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3FB155-3CC7-44E9-A625-C51D1C49EC93}" type="slidenum">
              <a:rPr lang="de-DE"/>
              <a:pPr/>
              <a:t>20</a:t>
            </a:fld>
            <a:endParaRPr lang="de-DE"/>
          </a:p>
        </p:txBody>
      </p:sp>
      <p:sp>
        <p:nvSpPr>
          <p:cNvPr id="309250" name="Rectangle 2"/>
          <p:cNvSpPr>
            <a:spLocks noGrp="1" noRot="1" noChangeAspect="1" noChangeArrowheads="1" noTextEdit="1"/>
          </p:cNvSpPr>
          <p:nvPr>
            <p:ph type="sldImg"/>
          </p:nvPr>
        </p:nvSpPr>
        <p:spPr>
          <a:xfrm>
            <a:off x="1247775" y="1033463"/>
            <a:ext cx="4583113" cy="3438525"/>
          </a:xfrm>
          <a:ln/>
        </p:spPr>
      </p:sp>
      <p:sp>
        <p:nvSpPr>
          <p:cNvPr id="30925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F7F268-BD17-44E5-A0AA-B2F8F6A4B0CA}" type="slidenum">
              <a:rPr lang="de-DE"/>
              <a:pPr/>
              <a:t>21</a:t>
            </a:fld>
            <a:endParaRPr lang="de-DE"/>
          </a:p>
        </p:txBody>
      </p:sp>
      <p:sp>
        <p:nvSpPr>
          <p:cNvPr id="310274" name="Rectangle 2"/>
          <p:cNvSpPr>
            <a:spLocks noGrp="1" noRot="1" noChangeAspect="1" noChangeArrowheads="1" noTextEdit="1"/>
          </p:cNvSpPr>
          <p:nvPr>
            <p:ph type="sldImg"/>
          </p:nvPr>
        </p:nvSpPr>
        <p:spPr>
          <a:xfrm>
            <a:off x="1247775" y="1033463"/>
            <a:ext cx="4583113" cy="3438525"/>
          </a:xfrm>
          <a:ln/>
        </p:spPr>
      </p:sp>
      <p:sp>
        <p:nvSpPr>
          <p:cNvPr id="31027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AA88EB-BA58-4FD7-9471-470A0E3EC6B8}" type="slidenum">
              <a:rPr lang="de-DE"/>
              <a:pPr/>
              <a:t>23</a:t>
            </a:fld>
            <a:endParaRPr lang="de-DE"/>
          </a:p>
        </p:txBody>
      </p:sp>
      <p:sp>
        <p:nvSpPr>
          <p:cNvPr id="312322" name="Rectangle 2"/>
          <p:cNvSpPr>
            <a:spLocks noGrp="1" noRot="1" noChangeAspect="1" noChangeArrowheads="1" noTextEdit="1"/>
          </p:cNvSpPr>
          <p:nvPr>
            <p:ph type="sldImg"/>
          </p:nvPr>
        </p:nvSpPr>
        <p:spPr>
          <a:xfrm>
            <a:off x="1247775" y="1033463"/>
            <a:ext cx="4583113" cy="3438525"/>
          </a:xfrm>
          <a:ln/>
        </p:spPr>
      </p:sp>
      <p:sp>
        <p:nvSpPr>
          <p:cNvPr id="31232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6A71AC-F37A-4E7A-A4F9-810049D455CE}" type="slidenum">
              <a:rPr lang="de-DE"/>
              <a:pPr/>
              <a:t>24</a:t>
            </a:fld>
            <a:endParaRPr lang="de-DE"/>
          </a:p>
        </p:txBody>
      </p:sp>
      <p:sp>
        <p:nvSpPr>
          <p:cNvPr id="313346" name="Rectangle 2"/>
          <p:cNvSpPr>
            <a:spLocks noGrp="1" noRot="1" noChangeAspect="1" noChangeArrowheads="1" noTextEdit="1"/>
          </p:cNvSpPr>
          <p:nvPr>
            <p:ph type="sldImg"/>
          </p:nvPr>
        </p:nvSpPr>
        <p:spPr>
          <a:xfrm>
            <a:off x="1247775" y="1033463"/>
            <a:ext cx="4583113" cy="3438525"/>
          </a:xfrm>
          <a:ln/>
        </p:spPr>
      </p:sp>
      <p:sp>
        <p:nvSpPr>
          <p:cNvPr id="31334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D241C6-E0D3-4548-B2FE-150CDD7BF5EE}" type="slidenum">
              <a:rPr lang="de-DE"/>
              <a:pPr/>
              <a:t>26</a:t>
            </a:fld>
            <a:endParaRPr lang="de-DE"/>
          </a:p>
        </p:txBody>
      </p:sp>
      <p:sp>
        <p:nvSpPr>
          <p:cNvPr id="314370" name="Rectangle 2"/>
          <p:cNvSpPr>
            <a:spLocks noGrp="1" noRot="1" noChangeAspect="1" noChangeArrowheads="1" noTextEdit="1"/>
          </p:cNvSpPr>
          <p:nvPr>
            <p:ph type="sldImg"/>
          </p:nvPr>
        </p:nvSpPr>
        <p:spPr>
          <a:xfrm>
            <a:off x="1247775" y="1033463"/>
            <a:ext cx="4583113" cy="3438525"/>
          </a:xfrm>
          <a:ln/>
        </p:spPr>
      </p:sp>
      <p:sp>
        <p:nvSpPr>
          <p:cNvPr id="31437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B59854-B009-46C9-81D2-11E6EF2F6273}" type="slidenum">
              <a:rPr lang="de-DE"/>
              <a:pPr/>
              <a:t>27</a:t>
            </a:fld>
            <a:endParaRPr lang="de-DE"/>
          </a:p>
        </p:txBody>
      </p:sp>
      <p:sp>
        <p:nvSpPr>
          <p:cNvPr id="315394" name="Rectangle 2"/>
          <p:cNvSpPr>
            <a:spLocks noGrp="1" noRot="1" noChangeAspect="1" noChangeArrowheads="1" noTextEdit="1"/>
          </p:cNvSpPr>
          <p:nvPr>
            <p:ph type="sldImg"/>
          </p:nvPr>
        </p:nvSpPr>
        <p:spPr>
          <a:xfrm>
            <a:off x="1247775" y="1033463"/>
            <a:ext cx="4583113" cy="3438525"/>
          </a:xfrm>
          <a:ln/>
        </p:spPr>
      </p:sp>
      <p:sp>
        <p:nvSpPr>
          <p:cNvPr id="31539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2A7828-5F93-422A-A79B-247ED09CAFF3}" type="slidenum">
              <a:rPr lang="de-DE"/>
              <a:pPr/>
              <a:t>2</a:t>
            </a:fld>
            <a:endParaRPr lang="de-DE"/>
          </a:p>
        </p:txBody>
      </p:sp>
      <p:sp>
        <p:nvSpPr>
          <p:cNvPr id="208898" name="Rectangle 2"/>
          <p:cNvSpPr>
            <a:spLocks noGrp="1" noRot="1" noChangeAspect="1" noChangeArrowheads="1" noTextEdit="1"/>
          </p:cNvSpPr>
          <p:nvPr>
            <p:ph type="sldImg"/>
          </p:nvPr>
        </p:nvSpPr>
        <p:spPr>
          <a:xfrm>
            <a:off x="1247775" y="1033463"/>
            <a:ext cx="4583113" cy="3438525"/>
          </a:xfrm>
          <a:ln/>
        </p:spPr>
      </p:sp>
      <p:sp>
        <p:nvSpPr>
          <p:cNvPr id="2088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2A7828-5F93-422A-A79B-247ED09CAFF3}" type="slidenum">
              <a:rPr lang="de-DE"/>
              <a:pPr/>
              <a:t>28</a:t>
            </a:fld>
            <a:endParaRPr lang="de-DE"/>
          </a:p>
        </p:txBody>
      </p:sp>
      <p:sp>
        <p:nvSpPr>
          <p:cNvPr id="208898" name="Rectangle 2"/>
          <p:cNvSpPr>
            <a:spLocks noGrp="1" noRot="1" noChangeAspect="1" noChangeArrowheads="1" noTextEdit="1"/>
          </p:cNvSpPr>
          <p:nvPr>
            <p:ph type="sldImg"/>
          </p:nvPr>
        </p:nvSpPr>
        <p:spPr>
          <a:xfrm>
            <a:off x="1247775" y="1033463"/>
            <a:ext cx="4583113" cy="3438525"/>
          </a:xfrm>
          <a:ln/>
        </p:spPr>
      </p:sp>
      <p:sp>
        <p:nvSpPr>
          <p:cNvPr id="2088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011219-1A81-469E-AA3E-B23AA0A5DAE6}" type="slidenum">
              <a:rPr lang="de-DE"/>
              <a:pPr/>
              <a:t>29</a:t>
            </a:fld>
            <a:endParaRPr lang="de-DE"/>
          </a:p>
        </p:txBody>
      </p:sp>
      <p:sp>
        <p:nvSpPr>
          <p:cNvPr id="316418" name="Rectangle 2"/>
          <p:cNvSpPr>
            <a:spLocks noGrp="1" noRot="1" noChangeAspect="1" noChangeArrowheads="1" noTextEdit="1"/>
          </p:cNvSpPr>
          <p:nvPr>
            <p:ph type="sldImg"/>
          </p:nvPr>
        </p:nvSpPr>
        <p:spPr>
          <a:xfrm>
            <a:off x="1247775" y="1033463"/>
            <a:ext cx="4583113" cy="3438525"/>
          </a:xfrm>
          <a:ln/>
        </p:spPr>
      </p:sp>
      <p:sp>
        <p:nvSpPr>
          <p:cNvPr id="31641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2A7828-5F93-422A-A79B-247ED09CAFF3}" type="slidenum">
              <a:rPr lang="de-DE"/>
              <a:pPr/>
              <a:t>30</a:t>
            </a:fld>
            <a:endParaRPr lang="de-DE"/>
          </a:p>
        </p:txBody>
      </p:sp>
      <p:sp>
        <p:nvSpPr>
          <p:cNvPr id="208898" name="Rectangle 2"/>
          <p:cNvSpPr>
            <a:spLocks noGrp="1" noRot="1" noChangeAspect="1" noChangeArrowheads="1" noTextEdit="1"/>
          </p:cNvSpPr>
          <p:nvPr>
            <p:ph type="sldImg"/>
          </p:nvPr>
        </p:nvSpPr>
        <p:spPr>
          <a:xfrm>
            <a:off x="1247775" y="1033463"/>
            <a:ext cx="4583113" cy="3438525"/>
          </a:xfrm>
          <a:ln/>
        </p:spPr>
      </p:sp>
      <p:sp>
        <p:nvSpPr>
          <p:cNvPr id="2088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960B6E-1EBD-4656-8223-8978CB7AF0B9}" type="slidenum">
              <a:rPr lang="de-DE"/>
              <a:pPr/>
              <a:t>32</a:t>
            </a:fld>
            <a:endParaRPr lang="de-DE"/>
          </a:p>
        </p:txBody>
      </p:sp>
      <p:sp>
        <p:nvSpPr>
          <p:cNvPr id="319490" name="Rectangle 2"/>
          <p:cNvSpPr>
            <a:spLocks noGrp="1" noRot="1" noChangeAspect="1" noChangeArrowheads="1" noTextEdit="1"/>
          </p:cNvSpPr>
          <p:nvPr>
            <p:ph type="sldImg"/>
          </p:nvPr>
        </p:nvSpPr>
        <p:spPr>
          <a:xfrm>
            <a:off x="1247775" y="1033463"/>
            <a:ext cx="4583113" cy="3438525"/>
          </a:xfrm>
          <a:ln/>
        </p:spPr>
      </p:sp>
      <p:sp>
        <p:nvSpPr>
          <p:cNvPr id="31949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68B7B9-6F81-47FB-9530-2DB280FE168D}" type="slidenum">
              <a:rPr lang="de-DE"/>
              <a:pPr/>
              <a:t>34</a:t>
            </a:fld>
            <a:endParaRPr lang="de-DE"/>
          </a:p>
        </p:txBody>
      </p:sp>
      <p:sp>
        <p:nvSpPr>
          <p:cNvPr id="321538" name="Rectangle 2"/>
          <p:cNvSpPr>
            <a:spLocks noGrp="1" noRot="1" noChangeAspect="1" noChangeArrowheads="1" noTextEdit="1"/>
          </p:cNvSpPr>
          <p:nvPr>
            <p:ph type="sldImg"/>
          </p:nvPr>
        </p:nvSpPr>
        <p:spPr>
          <a:xfrm>
            <a:off x="1247775" y="1033463"/>
            <a:ext cx="4583113" cy="3438525"/>
          </a:xfrm>
          <a:ln/>
        </p:spPr>
      </p:sp>
      <p:sp>
        <p:nvSpPr>
          <p:cNvPr id="32153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5CDCCF-7A99-41A3-8484-3DE5A69D0C51}" type="slidenum">
              <a:rPr lang="de-DE"/>
              <a:pPr/>
              <a:t>35</a:t>
            </a:fld>
            <a:endParaRPr lang="de-DE"/>
          </a:p>
        </p:txBody>
      </p:sp>
      <p:sp>
        <p:nvSpPr>
          <p:cNvPr id="325634" name="Rectangle 2"/>
          <p:cNvSpPr>
            <a:spLocks noGrp="1" noRot="1" noChangeAspect="1" noChangeArrowheads="1" noTextEdit="1"/>
          </p:cNvSpPr>
          <p:nvPr>
            <p:ph type="sldImg"/>
          </p:nvPr>
        </p:nvSpPr>
        <p:spPr>
          <a:xfrm>
            <a:off x="1247775" y="1033463"/>
            <a:ext cx="4583113" cy="3438525"/>
          </a:xfrm>
          <a:ln/>
        </p:spPr>
      </p:sp>
      <p:sp>
        <p:nvSpPr>
          <p:cNvPr id="32563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C32B31-5F83-43C8-897B-C829F20D658E}" type="slidenum">
              <a:rPr lang="de-DE"/>
              <a:pPr/>
              <a:t>36</a:t>
            </a:fld>
            <a:endParaRPr lang="de-DE"/>
          </a:p>
        </p:txBody>
      </p:sp>
      <p:sp>
        <p:nvSpPr>
          <p:cNvPr id="326658" name="Rectangle 2"/>
          <p:cNvSpPr>
            <a:spLocks noGrp="1" noRot="1" noChangeAspect="1" noChangeArrowheads="1" noTextEdit="1"/>
          </p:cNvSpPr>
          <p:nvPr>
            <p:ph type="sldImg"/>
          </p:nvPr>
        </p:nvSpPr>
        <p:spPr>
          <a:xfrm>
            <a:off x="1247775" y="1033463"/>
            <a:ext cx="4583113" cy="3438525"/>
          </a:xfrm>
          <a:ln/>
        </p:spPr>
      </p:sp>
      <p:sp>
        <p:nvSpPr>
          <p:cNvPr id="32665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6EDDD0-F0D8-41A2-8CAE-A44CAE84E7C3}" type="slidenum">
              <a:rPr lang="de-DE"/>
              <a:pPr/>
              <a:t>37</a:t>
            </a:fld>
            <a:endParaRPr lang="de-DE"/>
          </a:p>
        </p:txBody>
      </p:sp>
      <p:sp>
        <p:nvSpPr>
          <p:cNvPr id="327682" name="Rectangle 2"/>
          <p:cNvSpPr>
            <a:spLocks noGrp="1" noRot="1" noChangeAspect="1" noChangeArrowheads="1" noTextEdit="1"/>
          </p:cNvSpPr>
          <p:nvPr>
            <p:ph type="sldImg"/>
          </p:nvPr>
        </p:nvSpPr>
        <p:spPr>
          <a:xfrm>
            <a:off x="1247775" y="1033463"/>
            <a:ext cx="4583113" cy="3438525"/>
          </a:xfrm>
          <a:ln/>
        </p:spPr>
      </p:sp>
      <p:sp>
        <p:nvSpPr>
          <p:cNvPr id="32768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F95E61-3925-4FD5-81F2-5DC9587E62C5}" type="slidenum">
              <a:rPr lang="de-DE"/>
              <a:pPr/>
              <a:t>38</a:t>
            </a:fld>
            <a:endParaRPr lang="de-DE"/>
          </a:p>
        </p:txBody>
      </p:sp>
      <p:sp>
        <p:nvSpPr>
          <p:cNvPr id="328706" name="Rectangle 2"/>
          <p:cNvSpPr>
            <a:spLocks noGrp="1" noRot="1" noChangeAspect="1" noChangeArrowheads="1" noTextEdit="1"/>
          </p:cNvSpPr>
          <p:nvPr>
            <p:ph type="sldImg"/>
          </p:nvPr>
        </p:nvSpPr>
        <p:spPr>
          <a:xfrm>
            <a:off x="1247775" y="1033463"/>
            <a:ext cx="4583113" cy="3438525"/>
          </a:xfrm>
          <a:ln/>
        </p:spPr>
      </p:sp>
      <p:sp>
        <p:nvSpPr>
          <p:cNvPr id="32870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C178FC-EC11-4F10-ADD0-0CDEC1B1A8DB}" type="slidenum">
              <a:rPr lang="de-DE"/>
              <a:pPr/>
              <a:t>39</a:t>
            </a:fld>
            <a:endParaRPr lang="de-DE"/>
          </a:p>
        </p:txBody>
      </p:sp>
      <p:sp>
        <p:nvSpPr>
          <p:cNvPr id="329730" name="Rectangle 2"/>
          <p:cNvSpPr>
            <a:spLocks noGrp="1" noRot="1" noChangeAspect="1" noChangeArrowheads="1" noTextEdit="1"/>
          </p:cNvSpPr>
          <p:nvPr>
            <p:ph type="sldImg"/>
          </p:nvPr>
        </p:nvSpPr>
        <p:spPr>
          <a:xfrm>
            <a:off x="1247775" y="1033463"/>
            <a:ext cx="4583113" cy="3438525"/>
          </a:xfrm>
          <a:ln/>
        </p:spPr>
      </p:sp>
      <p:sp>
        <p:nvSpPr>
          <p:cNvPr id="32973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FF3E12-7244-435F-8A80-BC3139AD2BB2}" type="slidenum">
              <a:rPr lang="de-DE"/>
              <a:pPr/>
              <a:t>3</a:t>
            </a:fld>
            <a:endParaRPr lang="de-DE"/>
          </a:p>
        </p:txBody>
      </p:sp>
      <p:sp>
        <p:nvSpPr>
          <p:cNvPr id="302082" name="Rectangle 2"/>
          <p:cNvSpPr>
            <a:spLocks noGrp="1" noRot="1" noChangeAspect="1" noChangeArrowheads="1" noTextEdit="1"/>
          </p:cNvSpPr>
          <p:nvPr>
            <p:ph type="sldImg"/>
          </p:nvPr>
        </p:nvSpPr>
        <p:spPr>
          <a:xfrm>
            <a:off x="1247775" y="1033463"/>
            <a:ext cx="4583113" cy="3438525"/>
          </a:xfrm>
          <a:ln/>
        </p:spPr>
      </p:sp>
      <p:sp>
        <p:nvSpPr>
          <p:cNvPr id="30208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28E0A6-2B3A-436B-A7C4-BB2B22A9DA93}" type="slidenum">
              <a:rPr lang="de-DE"/>
              <a:pPr/>
              <a:t>40</a:t>
            </a:fld>
            <a:endParaRPr lang="de-DE"/>
          </a:p>
        </p:txBody>
      </p:sp>
      <p:sp>
        <p:nvSpPr>
          <p:cNvPr id="330754" name="Rectangle 2"/>
          <p:cNvSpPr>
            <a:spLocks noGrp="1" noRot="1" noChangeAspect="1" noChangeArrowheads="1" noTextEdit="1"/>
          </p:cNvSpPr>
          <p:nvPr>
            <p:ph type="sldImg"/>
          </p:nvPr>
        </p:nvSpPr>
        <p:spPr>
          <a:xfrm>
            <a:off x="1247775" y="1033463"/>
            <a:ext cx="4583113" cy="3438525"/>
          </a:xfrm>
          <a:ln/>
        </p:spPr>
      </p:sp>
      <p:sp>
        <p:nvSpPr>
          <p:cNvPr id="33075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1355D0-1190-4820-A694-E265A28015CB}" type="slidenum">
              <a:rPr lang="de-DE"/>
              <a:pPr/>
              <a:t>43</a:t>
            </a:fld>
            <a:endParaRPr lang="de-DE"/>
          </a:p>
        </p:txBody>
      </p:sp>
      <p:sp>
        <p:nvSpPr>
          <p:cNvPr id="331778" name="Rectangle 2"/>
          <p:cNvSpPr>
            <a:spLocks noGrp="1" noRot="1" noChangeAspect="1" noChangeArrowheads="1" noTextEdit="1"/>
          </p:cNvSpPr>
          <p:nvPr>
            <p:ph type="sldImg"/>
          </p:nvPr>
        </p:nvSpPr>
        <p:spPr>
          <a:xfrm>
            <a:off x="1247775" y="1033463"/>
            <a:ext cx="4583113" cy="3438525"/>
          </a:xfrm>
          <a:ln/>
        </p:spPr>
      </p:sp>
      <p:sp>
        <p:nvSpPr>
          <p:cNvPr id="3317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2A7828-5F93-422A-A79B-247ED09CAFF3}" type="slidenum">
              <a:rPr lang="de-DE"/>
              <a:pPr/>
              <a:t>44</a:t>
            </a:fld>
            <a:endParaRPr lang="de-DE"/>
          </a:p>
        </p:txBody>
      </p:sp>
      <p:sp>
        <p:nvSpPr>
          <p:cNvPr id="208898" name="Rectangle 2"/>
          <p:cNvSpPr>
            <a:spLocks noGrp="1" noRot="1" noChangeAspect="1" noChangeArrowheads="1" noTextEdit="1"/>
          </p:cNvSpPr>
          <p:nvPr>
            <p:ph type="sldImg"/>
          </p:nvPr>
        </p:nvSpPr>
        <p:spPr>
          <a:xfrm>
            <a:off x="1247775" y="1033463"/>
            <a:ext cx="4583113" cy="3438525"/>
          </a:xfrm>
          <a:ln/>
        </p:spPr>
      </p:sp>
      <p:sp>
        <p:nvSpPr>
          <p:cNvPr id="2088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E97EE2-EC27-4391-8F7D-ECE26C88AD6E}" type="slidenum">
              <a:rPr lang="de-DE"/>
              <a:pPr/>
              <a:t>45</a:t>
            </a:fld>
            <a:endParaRPr lang="de-DE"/>
          </a:p>
        </p:txBody>
      </p:sp>
      <p:sp>
        <p:nvSpPr>
          <p:cNvPr id="332802" name="Rectangle 2"/>
          <p:cNvSpPr>
            <a:spLocks noGrp="1" noRot="1" noChangeAspect="1" noChangeArrowheads="1" noTextEdit="1"/>
          </p:cNvSpPr>
          <p:nvPr>
            <p:ph type="sldImg"/>
          </p:nvPr>
        </p:nvSpPr>
        <p:spPr>
          <a:xfrm>
            <a:off x="1247775" y="1033463"/>
            <a:ext cx="4583113" cy="3438525"/>
          </a:xfrm>
          <a:ln/>
        </p:spPr>
      </p:sp>
      <p:sp>
        <p:nvSpPr>
          <p:cNvPr id="33280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25D3F5-F76B-4016-8AF2-0590A238FF3D}" type="slidenum">
              <a:rPr lang="de-DE"/>
              <a:pPr/>
              <a:t>46</a:t>
            </a:fld>
            <a:endParaRPr lang="de-DE"/>
          </a:p>
        </p:txBody>
      </p:sp>
      <p:sp>
        <p:nvSpPr>
          <p:cNvPr id="333826" name="Rectangle 2"/>
          <p:cNvSpPr>
            <a:spLocks noGrp="1" noRot="1" noChangeAspect="1" noChangeArrowheads="1" noTextEdit="1"/>
          </p:cNvSpPr>
          <p:nvPr>
            <p:ph type="sldImg"/>
          </p:nvPr>
        </p:nvSpPr>
        <p:spPr>
          <a:xfrm>
            <a:off x="1247775" y="1033463"/>
            <a:ext cx="4583113" cy="3438525"/>
          </a:xfrm>
          <a:ln/>
        </p:spPr>
      </p:sp>
      <p:sp>
        <p:nvSpPr>
          <p:cNvPr id="33382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8F4C87-2AB9-4BA7-9FF7-CB5EC0C740D5}" type="slidenum">
              <a:rPr lang="de-DE"/>
              <a:pPr/>
              <a:t>47</a:t>
            </a:fld>
            <a:endParaRPr lang="de-DE"/>
          </a:p>
        </p:txBody>
      </p:sp>
      <p:sp>
        <p:nvSpPr>
          <p:cNvPr id="344066" name="Rectangle 2"/>
          <p:cNvSpPr>
            <a:spLocks noGrp="1" noRot="1" noChangeAspect="1" noChangeArrowheads="1" noTextEdit="1"/>
          </p:cNvSpPr>
          <p:nvPr>
            <p:ph type="sldImg"/>
          </p:nvPr>
        </p:nvSpPr>
        <p:spPr>
          <a:xfrm>
            <a:off x="1247775" y="1033463"/>
            <a:ext cx="4583113" cy="3438525"/>
          </a:xfrm>
          <a:ln/>
        </p:spPr>
      </p:sp>
      <p:sp>
        <p:nvSpPr>
          <p:cNvPr id="344067" name="Rectangle 3"/>
          <p:cNvSpPr>
            <a:spLocks noGrp="1" noChangeArrowheads="1"/>
          </p:cNvSpPr>
          <p:nvPr>
            <p:ph type="body" idx="1"/>
          </p:nvPr>
        </p:nvSpPr>
        <p:spPr/>
        <p:txBody>
          <a:bodyPr/>
          <a:lstStyle/>
          <a:p>
            <a:endParaRPr lang="de-DE"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2A7828-5F93-422A-A79B-247ED09CAFF3}" type="slidenum">
              <a:rPr lang="de-DE"/>
              <a:pPr/>
              <a:t>49</a:t>
            </a:fld>
            <a:endParaRPr lang="de-DE"/>
          </a:p>
        </p:txBody>
      </p:sp>
      <p:sp>
        <p:nvSpPr>
          <p:cNvPr id="208898" name="Rectangle 2"/>
          <p:cNvSpPr>
            <a:spLocks noGrp="1" noRot="1" noChangeAspect="1" noChangeArrowheads="1" noTextEdit="1"/>
          </p:cNvSpPr>
          <p:nvPr>
            <p:ph type="sldImg"/>
          </p:nvPr>
        </p:nvSpPr>
        <p:spPr>
          <a:xfrm>
            <a:off x="1247775" y="1033463"/>
            <a:ext cx="4583113" cy="3438525"/>
          </a:xfrm>
          <a:ln/>
        </p:spPr>
      </p:sp>
      <p:sp>
        <p:nvSpPr>
          <p:cNvPr id="2088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120672-3F43-477E-B734-E561D5B92F60}" type="slidenum">
              <a:rPr lang="de-DE"/>
              <a:pPr/>
              <a:t>50</a:t>
            </a:fld>
            <a:endParaRPr lang="de-DE"/>
          </a:p>
        </p:txBody>
      </p:sp>
      <p:sp>
        <p:nvSpPr>
          <p:cNvPr id="346114" name="Rectangle 2"/>
          <p:cNvSpPr>
            <a:spLocks noGrp="1" noRot="1" noChangeAspect="1" noChangeArrowheads="1" noTextEdit="1"/>
          </p:cNvSpPr>
          <p:nvPr>
            <p:ph type="sldImg"/>
          </p:nvPr>
        </p:nvSpPr>
        <p:spPr>
          <a:xfrm>
            <a:off x="1247775" y="1033463"/>
            <a:ext cx="4583113" cy="3438525"/>
          </a:xfrm>
          <a:ln/>
        </p:spPr>
      </p:sp>
      <p:sp>
        <p:nvSpPr>
          <p:cNvPr id="34611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2A7828-5F93-422A-A79B-247ED09CAFF3}" type="slidenum">
              <a:rPr lang="de-DE"/>
              <a:pPr/>
              <a:t>4</a:t>
            </a:fld>
            <a:endParaRPr lang="de-DE"/>
          </a:p>
        </p:txBody>
      </p:sp>
      <p:sp>
        <p:nvSpPr>
          <p:cNvPr id="208898" name="Rectangle 2"/>
          <p:cNvSpPr>
            <a:spLocks noGrp="1" noRot="1" noChangeAspect="1" noChangeArrowheads="1" noTextEdit="1"/>
          </p:cNvSpPr>
          <p:nvPr>
            <p:ph type="sldImg"/>
          </p:nvPr>
        </p:nvSpPr>
        <p:spPr>
          <a:xfrm>
            <a:off x="1247775" y="1033463"/>
            <a:ext cx="4583113" cy="3438525"/>
          </a:xfrm>
          <a:ln/>
        </p:spPr>
      </p:sp>
      <p:sp>
        <p:nvSpPr>
          <p:cNvPr id="2088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F8D2A7-505E-4860-80F5-88538B8F1C18}" type="slidenum">
              <a:rPr lang="de-DE"/>
              <a:pPr/>
              <a:t>5</a:t>
            </a:fld>
            <a:endParaRPr lang="de-DE"/>
          </a:p>
        </p:txBody>
      </p:sp>
      <p:sp>
        <p:nvSpPr>
          <p:cNvPr id="304130" name="Rectangle 2"/>
          <p:cNvSpPr>
            <a:spLocks noGrp="1" noRot="1" noChangeAspect="1" noChangeArrowheads="1" noTextEdit="1"/>
          </p:cNvSpPr>
          <p:nvPr>
            <p:ph type="sldImg"/>
          </p:nvPr>
        </p:nvSpPr>
        <p:spPr>
          <a:xfrm>
            <a:off x="1247775" y="1033463"/>
            <a:ext cx="4583113" cy="3438525"/>
          </a:xfrm>
          <a:ln/>
        </p:spPr>
      </p:sp>
      <p:sp>
        <p:nvSpPr>
          <p:cNvPr id="30413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835B3C-FD64-45E1-B80A-CFEF99AA1F00}" type="slidenum">
              <a:rPr lang="de-DE"/>
              <a:pPr/>
              <a:t>6</a:t>
            </a:fld>
            <a:endParaRPr lang="de-DE"/>
          </a:p>
        </p:txBody>
      </p:sp>
      <p:sp>
        <p:nvSpPr>
          <p:cNvPr id="305154" name="Rectangle 2"/>
          <p:cNvSpPr>
            <a:spLocks noGrp="1" noRot="1" noChangeAspect="1" noChangeArrowheads="1" noTextEdit="1"/>
          </p:cNvSpPr>
          <p:nvPr>
            <p:ph type="sldImg"/>
          </p:nvPr>
        </p:nvSpPr>
        <p:spPr>
          <a:xfrm>
            <a:off x="1247775" y="1033463"/>
            <a:ext cx="4583113" cy="3438525"/>
          </a:xfrm>
          <a:ln/>
        </p:spPr>
      </p:sp>
      <p:sp>
        <p:nvSpPr>
          <p:cNvPr id="30515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362D75-719D-4164-A6D0-D8B13285A7E0}" type="slidenum">
              <a:rPr lang="de-DE"/>
              <a:pPr/>
              <a:t>7</a:t>
            </a:fld>
            <a:endParaRPr lang="de-DE"/>
          </a:p>
        </p:txBody>
      </p:sp>
      <p:sp>
        <p:nvSpPr>
          <p:cNvPr id="306178" name="Rectangle 2"/>
          <p:cNvSpPr>
            <a:spLocks noGrp="1" noRot="1" noChangeAspect="1" noChangeArrowheads="1" noTextEdit="1"/>
          </p:cNvSpPr>
          <p:nvPr>
            <p:ph type="sldImg"/>
          </p:nvPr>
        </p:nvSpPr>
        <p:spPr>
          <a:xfrm>
            <a:off x="1247775" y="1033463"/>
            <a:ext cx="4583113" cy="3438525"/>
          </a:xfrm>
          <a:ln/>
        </p:spPr>
      </p:sp>
      <p:sp>
        <p:nvSpPr>
          <p:cNvPr id="3061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362D75-719D-4164-A6D0-D8B13285A7E0}" type="slidenum">
              <a:rPr lang="de-DE"/>
              <a:pPr/>
              <a:t>8</a:t>
            </a:fld>
            <a:endParaRPr lang="de-DE"/>
          </a:p>
        </p:txBody>
      </p:sp>
      <p:sp>
        <p:nvSpPr>
          <p:cNvPr id="306178" name="Rectangle 2"/>
          <p:cNvSpPr>
            <a:spLocks noGrp="1" noRot="1" noChangeAspect="1" noChangeArrowheads="1" noTextEdit="1"/>
          </p:cNvSpPr>
          <p:nvPr>
            <p:ph type="sldImg"/>
          </p:nvPr>
        </p:nvSpPr>
        <p:spPr>
          <a:xfrm>
            <a:off x="1247775" y="1033463"/>
            <a:ext cx="4583113" cy="3438525"/>
          </a:xfrm>
          <a:ln/>
        </p:spPr>
      </p:sp>
      <p:sp>
        <p:nvSpPr>
          <p:cNvPr id="3061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F800F5-ACA2-4674-8A0E-60887AC2235E}" type="slidenum">
              <a:rPr lang="de-DE"/>
              <a:pPr/>
              <a:t>9</a:t>
            </a:fld>
            <a:endParaRPr lang="de-DE"/>
          </a:p>
        </p:txBody>
      </p:sp>
      <p:sp>
        <p:nvSpPr>
          <p:cNvPr id="307202" name="Rectangle 2"/>
          <p:cNvSpPr>
            <a:spLocks noGrp="1" noRot="1" noChangeAspect="1" noChangeArrowheads="1" noTextEdit="1"/>
          </p:cNvSpPr>
          <p:nvPr>
            <p:ph type="sldImg"/>
          </p:nvPr>
        </p:nvSpPr>
        <p:spPr>
          <a:xfrm>
            <a:off x="1247775" y="1033463"/>
            <a:ext cx="4583113" cy="3438525"/>
          </a:xfrm>
          <a:ln/>
        </p:spPr>
      </p:sp>
      <p:sp>
        <p:nvSpPr>
          <p:cNvPr id="307203"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250825" y="368300"/>
            <a:ext cx="8642350" cy="2089150"/>
          </a:xfrm>
          <a:prstGeom prst="rect">
            <a:avLst/>
          </a:prstGeom>
          <a:solidFill>
            <a:srgbClr val="00715E"/>
          </a:solidFill>
          <a:ln w="9525">
            <a:noFill/>
            <a:miter lim="800000"/>
            <a:headEnd/>
            <a:tailEnd/>
          </a:ln>
          <a:effectLst/>
        </p:spPr>
        <p:txBody>
          <a:bodyPr wrap="none" anchor="ctr"/>
          <a:lstStyle/>
          <a:p>
            <a:pPr algn="ctr"/>
            <a:endParaRPr lang="en-US"/>
          </a:p>
        </p:txBody>
      </p:sp>
      <p:sp>
        <p:nvSpPr>
          <p:cNvPr id="87043" name="Rectangle 3"/>
          <p:cNvSpPr>
            <a:spLocks noGrp="1" noChangeArrowheads="1"/>
          </p:cNvSpPr>
          <p:nvPr>
            <p:ph type="ctrTitle"/>
          </p:nvPr>
        </p:nvSpPr>
        <p:spPr>
          <a:xfrm>
            <a:off x="358775" y="692150"/>
            <a:ext cx="6734175" cy="577850"/>
          </a:xfrm>
        </p:spPr>
        <p:txBody>
          <a:bodyPr anchor="t"/>
          <a:lstStyle>
            <a:lvl1pPr>
              <a:defRPr sz="3600">
                <a:solidFill>
                  <a:schemeClr val="bg1"/>
                </a:solidFill>
              </a:defRPr>
            </a:lvl1pPr>
          </a:lstStyle>
          <a:p>
            <a:r>
              <a:rPr lang="de-DE" smtClean="0"/>
              <a:t>Titelmasterformat durch Klicken bearbeiten</a:t>
            </a:r>
            <a:endParaRPr lang="de-DE"/>
          </a:p>
        </p:txBody>
      </p:sp>
      <p:sp>
        <p:nvSpPr>
          <p:cNvPr id="87044" name="Rectangle 4"/>
          <p:cNvSpPr>
            <a:spLocks noGrp="1" noChangeArrowheads="1"/>
          </p:cNvSpPr>
          <p:nvPr>
            <p:ph type="subTitle" idx="1"/>
          </p:nvPr>
        </p:nvSpPr>
        <p:spPr>
          <a:xfrm>
            <a:off x="358775" y="1449388"/>
            <a:ext cx="6734175" cy="944562"/>
          </a:xfrm>
        </p:spPr>
        <p:txBody>
          <a:bodyPr lIns="0" tIns="0" rIns="0" bIns="0"/>
          <a:lstStyle>
            <a:lvl1pPr marL="0" indent="0">
              <a:spcBef>
                <a:spcPct val="0"/>
              </a:spcBef>
              <a:buFont typeface="Wingdings" pitchFamily="2" charset="2"/>
              <a:buNone/>
              <a:defRPr b="1">
                <a:solidFill>
                  <a:schemeClr val="bg1"/>
                </a:solidFill>
              </a:defRPr>
            </a:lvl1pPr>
          </a:lstStyle>
          <a:p>
            <a:r>
              <a:rPr lang="de-DE" smtClean="0"/>
              <a:t>Formatvorlage des Untertitelmasters durch Klicken bearbeiten</a:t>
            </a:r>
            <a:endParaRPr lang="de-DE"/>
          </a:p>
        </p:txBody>
      </p:sp>
      <p:sp>
        <p:nvSpPr>
          <p:cNvPr id="87048" name="Rectangle 8"/>
          <p:cNvSpPr>
            <a:spLocks noChangeArrowheads="1"/>
          </p:cNvSpPr>
          <p:nvPr/>
        </p:nvSpPr>
        <p:spPr bwMode="auto">
          <a:xfrm>
            <a:off x="250825" y="196850"/>
            <a:ext cx="8642350" cy="144463"/>
          </a:xfrm>
          <a:prstGeom prst="rect">
            <a:avLst/>
          </a:prstGeom>
          <a:solidFill>
            <a:srgbClr val="00715E"/>
          </a:solidFill>
          <a:ln w="3175">
            <a:noFill/>
            <a:miter lim="800000"/>
            <a:headEnd/>
            <a:tailEnd/>
          </a:ln>
        </p:spPr>
        <p:txBody>
          <a:bodyPr/>
          <a:lstStyle/>
          <a:p>
            <a:endParaRPr lang="en-US"/>
          </a:p>
        </p:txBody>
      </p:sp>
      <p:pic>
        <p:nvPicPr>
          <p:cNvPr id="87049" name="Picture 9" descr="tud_logo"/>
          <p:cNvPicPr>
            <a:picLocks noChangeAspect="1" noChangeArrowheads="1"/>
          </p:cNvPicPr>
          <p:nvPr/>
        </p:nvPicPr>
        <p:blipFill>
          <a:blip r:embed="rId2" cstate="print"/>
          <a:srcRect r="5453"/>
          <a:stretch>
            <a:fillRect/>
          </a:stretch>
        </p:blipFill>
        <p:spPr bwMode="auto">
          <a:xfrm>
            <a:off x="7172325" y="657225"/>
            <a:ext cx="1873250" cy="792163"/>
          </a:xfrm>
          <a:prstGeom prst="rect">
            <a:avLst/>
          </a:prstGeom>
          <a:noFill/>
          <a:ln w="9525">
            <a:noFill/>
            <a:miter lim="800000"/>
            <a:headEnd/>
            <a:tailEnd/>
          </a:ln>
        </p:spPr>
      </p:pic>
      <p:sp>
        <p:nvSpPr>
          <p:cNvPr id="87055" name="Line 15"/>
          <p:cNvSpPr>
            <a:spLocks noChangeShapeType="1"/>
          </p:cNvSpPr>
          <p:nvPr/>
        </p:nvSpPr>
        <p:spPr bwMode="auto">
          <a:xfrm>
            <a:off x="252413" y="6237288"/>
            <a:ext cx="8640762" cy="0"/>
          </a:xfrm>
          <a:prstGeom prst="line">
            <a:avLst/>
          </a:prstGeom>
          <a:noFill/>
          <a:ln w="7620">
            <a:solidFill>
              <a:srgbClr val="000000"/>
            </a:solidFill>
            <a:round/>
            <a:headEnd/>
            <a:tailEnd/>
          </a:ln>
        </p:spPr>
        <p:txBody>
          <a:bodyPr/>
          <a:lstStyle/>
          <a:p>
            <a:endParaRPr lang="en-US"/>
          </a:p>
        </p:txBody>
      </p:sp>
      <p:sp>
        <p:nvSpPr>
          <p:cNvPr id="87058" name="Rectangle 18"/>
          <p:cNvSpPr>
            <a:spLocks noChangeArrowheads="1"/>
          </p:cNvSpPr>
          <p:nvPr/>
        </p:nvSpPr>
        <p:spPr bwMode="auto">
          <a:xfrm>
            <a:off x="250825" y="360363"/>
            <a:ext cx="8640763" cy="14287"/>
          </a:xfrm>
          <a:prstGeom prst="rect">
            <a:avLst/>
          </a:prstGeom>
          <a:solidFill>
            <a:srgbClr val="000000"/>
          </a:solidFill>
          <a:ln w="9525">
            <a:noFill/>
            <a:miter lim="800000"/>
            <a:headEnd/>
            <a:tailEnd/>
          </a:ln>
          <a:effectLst/>
        </p:spPr>
        <p:txBody>
          <a:bodyPr wrap="none" anchor="ctr"/>
          <a:lstStyle/>
          <a:p>
            <a:endParaRPr lang="en-US"/>
          </a:p>
        </p:txBody>
      </p:sp>
      <p:sp>
        <p:nvSpPr>
          <p:cNvPr id="87059" name="Rectangle 19"/>
          <p:cNvSpPr>
            <a:spLocks noChangeArrowheads="1"/>
          </p:cNvSpPr>
          <p:nvPr/>
        </p:nvSpPr>
        <p:spPr bwMode="auto">
          <a:xfrm>
            <a:off x="250825" y="2457450"/>
            <a:ext cx="8640763" cy="7938"/>
          </a:xfrm>
          <a:prstGeom prst="rect">
            <a:avLst/>
          </a:prstGeom>
          <a:solidFill>
            <a:srgbClr val="000000"/>
          </a:solidFill>
          <a:ln w="9525">
            <a:noFill/>
            <a:miter lim="800000"/>
            <a:headEnd/>
            <a:tailEnd/>
          </a:ln>
          <a:effectLst/>
        </p:spPr>
        <p:txBody>
          <a:bodyPr wrap="none" anchor="ctr"/>
          <a:lstStyle/>
          <a:p>
            <a:endParaRPr lang="en-US"/>
          </a:p>
        </p:txBody>
      </p:sp>
      <p:sp>
        <p:nvSpPr>
          <p:cNvPr id="87060" name="Line 20"/>
          <p:cNvSpPr>
            <a:spLocks noChangeShapeType="1"/>
          </p:cNvSpPr>
          <p:nvPr/>
        </p:nvSpPr>
        <p:spPr bwMode="auto">
          <a:xfrm>
            <a:off x="252413" y="2457450"/>
            <a:ext cx="8640762" cy="0"/>
          </a:xfrm>
          <a:prstGeom prst="line">
            <a:avLst/>
          </a:prstGeom>
          <a:noFill/>
          <a:ln w="7620">
            <a:solidFill>
              <a:srgbClr val="000000"/>
            </a:solidFill>
            <a:round/>
            <a:headEnd/>
            <a:tailEnd/>
          </a:ln>
        </p:spPr>
        <p:txBody>
          <a:bodyPr/>
          <a:lstStyle/>
          <a:p>
            <a:endParaRPr lang="en-US"/>
          </a:p>
        </p:txBody>
      </p:sp>
      <p:pic>
        <p:nvPicPr>
          <p:cNvPr id="87066" name="Picture 26" descr="LOGO_CSI_CMYK"/>
          <p:cNvPicPr>
            <a:picLocks noChangeAspect="1" noChangeArrowheads="1"/>
          </p:cNvPicPr>
          <p:nvPr/>
        </p:nvPicPr>
        <p:blipFill>
          <a:blip r:embed="rId3" cstate="print"/>
          <a:srcRect/>
          <a:stretch>
            <a:fillRect/>
          </a:stretch>
        </p:blipFill>
        <p:spPr bwMode="auto">
          <a:xfrm>
            <a:off x="6948488" y="6251575"/>
            <a:ext cx="2087562" cy="417513"/>
          </a:xfrm>
          <a:prstGeom prst="rect">
            <a:avLst/>
          </a:prstGeom>
          <a:noFill/>
        </p:spPr>
      </p:pic>
      <p:sp>
        <p:nvSpPr>
          <p:cNvPr id="13" name="Fußzeilenplatzhalter 3"/>
          <p:cNvSpPr>
            <a:spLocks noGrp="1"/>
          </p:cNvSpPr>
          <p:nvPr>
            <p:ph type="ftr" sz="quarter" idx="3"/>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Fußzeilenplatzhalter 3"/>
          <p:cNvSpPr>
            <a:spLocks noGrp="1"/>
          </p:cNvSpPr>
          <p:nvPr>
            <p:ph type="ftr" sz="quarter" idx="3"/>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32588" y="488950"/>
            <a:ext cx="2159000" cy="5603875"/>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250825" y="488950"/>
            <a:ext cx="6329363" cy="560387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Fußzeilenplatzhalter 3"/>
          <p:cNvSpPr>
            <a:spLocks noGrp="1"/>
          </p:cNvSpPr>
          <p:nvPr>
            <p:ph type="ftr" sz="quarter" idx="3"/>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358775" y="488950"/>
            <a:ext cx="6877050" cy="838200"/>
          </a:xfrm>
        </p:spPr>
        <p:txBody>
          <a:bodyPr/>
          <a:lstStyle/>
          <a:p>
            <a:r>
              <a:rPr lang="de-DE" smtClean="0"/>
              <a:t>Titelmasterformat durch Klicken bearbeiten</a:t>
            </a:r>
            <a:endParaRPr lang="en-US"/>
          </a:p>
        </p:txBody>
      </p:sp>
      <p:sp>
        <p:nvSpPr>
          <p:cNvPr id="3" name="Textplatzhalter 2"/>
          <p:cNvSpPr>
            <a:spLocks noGrp="1"/>
          </p:cNvSpPr>
          <p:nvPr>
            <p:ph type="body" sz="half" idx="1"/>
          </p:nvPr>
        </p:nvSpPr>
        <p:spPr>
          <a:xfrm>
            <a:off x="250825" y="1592263"/>
            <a:ext cx="4243388" cy="4500562"/>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quarter" idx="2"/>
          </p:nvPr>
        </p:nvSpPr>
        <p:spPr>
          <a:xfrm>
            <a:off x="4646613" y="1592263"/>
            <a:ext cx="4244975" cy="2173287"/>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Inhaltsplatzhalter 4"/>
          <p:cNvSpPr>
            <a:spLocks noGrp="1"/>
          </p:cNvSpPr>
          <p:nvPr>
            <p:ph sz="quarter" idx="3"/>
          </p:nvPr>
        </p:nvSpPr>
        <p:spPr>
          <a:xfrm>
            <a:off x="4646613" y="3917950"/>
            <a:ext cx="4244975" cy="2174875"/>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Fußzeilenplatzhalter 3"/>
          <p:cNvSpPr>
            <a:spLocks noGrp="1"/>
          </p:cNvSpPr>
          <p:nvPr>
            <p:ph type="ftr" sz="quarter" idx="10"/>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33400" y="304800"/>
            <a:ext cx="4953000" cy="288925"/>
          </a:xfrm>
        </p:spPr>
        <p:txBody>
          <a:bodyPr/>
          <a:lstStyle/>
          <a:p>
            <a:r>
              <a:rPr lang="de-DE" smtClean="0"/>
              <a:t>Titelmasterformat durch Klicken bearbeiten</a:t>
            </a:r>
            <a:endParaRPr lang="en-US"/>
          </a:p>
        </p:txBody>
      </p:sp>
      <p:sp>
        <p:nvSpPr>
          <p:cNvPr id="3" name="Textplatzhalter 2"/>
          <p:cNvSpPr>
            <a:spLocks noGrp="1"/>
          </p:cNvSpPr>
          <p:nvPr>
            <p:ph type="body" sz="half" idx="1"/>
          </p:nvPr>
        </p:nvSpPr>
        <p:spPr>
          <a:xfrm>
            <a:off x="609600" y="1679575"/>
            <a:ext cx="4076700" cy="2071688"/>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838700" y="1679575"/>
            <a:ext cx="4076700" cy="2071688"/>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Fußzeilenplatzhalter 3"/>
          <p:cNvSpPr>
            <a:spLocks noGrp="1"/>
          </p:cNvSpPr>
          <p:nvPr>
            <p:ph type="ftr" sz="quarter" idx="3"/>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Ovr>
    <a:masterClrMapping/>
  </p:clrMapOvr>
  <p:transition spd="slow"/>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lvl1pPr>
              <a:defRPr sz="1800"/>
            </a:lvl1pPr>
            <a:lvl2pPr>
              <a:defRPr sz="1600"/>
            </a:lvl2pPr>
            <a:lvl3pPr>
              <a:defRPr sz="1600"/>
            </a:lvl3pPr>
            <a:lvl4pPr>
              <a:defRPr sz="1400"/>
            </a:lvl4pPr>
            <a:lvl5pPr>
              <a:defRPr sz="1400"/>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5" name="Fußzeilenplatzhalter 3"/>
          <p:cNvSpPr>
            <a:spLocks noGrp="1"/>
          </p:cNvSpPr>
          <p:nvPr>
            <p:ph type="ftr" sz="quarter" idx="3"/>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5" name="Fußzeilenplatzhalter 3"/>
          <p:cNvSpPr>
            <a:spLocks noGrp="1"/>
          </p:cNvSpPr>
          <p:nvPr>
            <p:ph type="ftr" sz="quarter" idx="3"/>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250825" y="1592263"/>
            <a:ext cx="4243388" cy="4500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6613" y="1592263"/>
            <a:ext cx="4244975" cy="4500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Fußzeilenplatzhalter 3"/>
          <p:cNvSpPr>
            <a:spLocks noGrp="1"/>
          </p:cNvSpPr>
          <p:nvPr>
            <p:ph type="ftr" sz="quarter" idx="3"/>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8" name="Fußzeilenplatzhalter 3"/>
          <p:cNvSpPr>
            <a:spLocks noGrp="1"/>
          </p:cNvSpPr>
          <p:nvPr>
            <p:ph type="ftr" sz="quarter" idx="10"/>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4" name="Fußzeilenplatzhalter 3"/>
          <p:cNvSpPr>
            <a:spLocks noGrp="1"/>
          </p:cNvSpPr>
          <p:nvPr>
            <p:ph type="ftr" sz="quarter" idx="3"/>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3"/>
          <p:cNvSpPr>
            <a:spLocks noGrp="1"/>
          </p:cNvSpPr>
          <p:nvPr>
            <p:ph type="ftr" sz="quarter" idx="3"/>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6" name="Fußzeilenplatzhalter 3"/>
          <p:cNvSpPr>
            <a:spLocks noGrp="1"/>
          </p:cNvSpPr>
          <p:nvPr>
            <p:ph type="ftr" sz="quarter" idx="3"/>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6" name="Fußzeilenplatzhalter 3"/>
          <p:cNvSpPr>
            <a:spLocks noGrp="1"/>
          </p:cNvSpPr>
          <p:nvPr>
            <p:ph type="ftr" sz="quarter" idx="3"/>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7" name="Rectangle 13"/>
          <p:cNvSpPr>
            <a:spLocks noChangeArrowheads="1"/>
          </p:cNvSpPr>
          <p:nvPr/>
        </p:nvSpPr>
        <p:spPr bwMode="auto">
          <a:xfrm>
            <a:off x="250825" y="368300"/>
            <a:ext cx="8642350" cy="1081088"/>
          </a:xfrm>
          <a:prstGeom prst="rect">
            <a:avLst/>
          </a:prstGeom>
          <a:noFill/>
          <a:ln w="9525">
            <a:noFill/>
            <a:miter lim="800000"/>
            <a:headEnd/>
            <a:tailEnd/>
          </a:ln>
          <a:effectLst/>
        </p:spPr>
        <p:txBody>
          <a:bodyPr wrap="none" anchor="ctr"/>
          <a:lstStyle/>
          <a:p>
            <a:endParaRPr lang="en-US"/>
          </a:p>
        </p:txBody>
      </p:sp>
      <p:sp>
        <p:nvSpPr>
          <p:cNvPr id="1026" name="Rectangle 2"/>
          <p:cNvSpPr>
            <a:spLocks noGrp="1" noChangeArrowheads="1"/>
          </p:cNvSpPr>
          <p:nvPr>
            <p:ph type="title"/>
          </p:nvPr>
        </p:nvSpPr>
        <p:spPr bwMode="auto">
          <a:xfrm>
            <a:off x="358775" y="488950"/>
            <a:ext cx="6877050" cy="8382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auto">
          <a:xfrm>
            <a:off x="250825" y="1592263"/>
            <a:ext cx="8640763" cy="45005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1032" name="Rectangle 8"/>
          <p:cNvSpPr>
            <a:spLocks noChangeArrowheads="1"/>
          </p:cNvSpPr>
          <p:nvPr/>
        </p:nvSpPr>
        <p:spPr bwMode="auto">
          <a:xfrm>
            <a:off x="250825" y="196850"/>
            <a:ext cx="8642350" cy="144463"/>
          </a:xfrm>
          <a:prstGeom prst="rect">
            <a:avLst/>
          </a:prstGeom>
          <a:solidFill>
            <a:srgbClr val="00715E"/>
          </a:solidFill>
          <a:ln w="3175">
            <a:noFill/>
            <a:miter lim="800000"/>
            <a:headEnd/>
            <a:tailEnd/>
          </a:ln>
        </p:spPr>
        <p:txBody>
          <a:bodyPr/>
          <a:lstStyle/>
          <a:p>
            <a:endParaRPr lang="en-US"/>
          </a:p>
        </p:txBody>
      </p:sp>
      <p:pic>
        <p:nvPicPr>
          <p:cNvPr id="1033" name="Picture 9" descr="tud_logo"/>
          <p:cNvPicPr>
            <a:picLocks noChangeAspect="1" noChangeArrowheads="1"/>
          </p:cNvPicPr>
          <p:nvPr/>
        </p:nvPicPr>
        <p:blipFill>
          <a:blip r:embed="rId15" cstate="print"/>
          <a:srcRect r="5453"/>
          <a:stretch>
            <a:fillRect/>
          </a:stretch>
        </p:blipFill>
        <p:spPr bwMode="auto">
          <a:xfrm>
            <a:off x="7167563" y="512763"/>
            <a:ext cx="1873250" cy="792162"/>
          </a:xfrm>
          <a:prstGeom prst="rect">
            <a:avLst/>
          </a:prstGeom>
          <a:noFill/>
          <a:ln w="9525">
            <a:noFill/>
            <a:miter lim="800000"/>
            <a:headEnd/>
            <a:tailEnd/>
          </a:ln>
        </p:spPr>
      </p:pic>
      <p:sp>
        <p:nvSpPr>
          <p:cNvPr id="1038" name="Line 14"/>
          <p:cNvSpPr>
            <a:spLocks noChangeShapeType="1"/>
          </p:cNvSpPr>
          <p:nvPr/>
        </p:nvSpPr>
        <p:spPr bwMode="auto">
          <a:xfrm>
            <a:off x="250825" y="1449388"/>
            <a:ext cx="8640763" cy="0"/>
          </a:xfrm>
          <a:prstGeom prst="line">
            <a:avLst/>
          </a:prstGeom>
          <a:noFill/>
          <a:ln w="7620">
            <a:solidFill>
              <a:srgbClr val="000000"/>
            </a:solidFill>
            <a:round/>
            <a:headEnd/>
            <a:tailEnd/>
          </a:ln>
        </p:spPr>
        <p:txBody>
          <a:bodyPr/>
          <a:lstStyle/>
          <a:p>
            <a:endParaRPr lang="en-US"/>
          </a:p>
        </p:txBody>
      </p:sp>
      <p:sp>
        <p:nvSpPr>
          <p:cNvPr id="1039" name="Line 15"/>
          <p:cNvSpPr>
            <a:spLocks noChangeShapeType="1"/>
          </p:cNvSpPr>
          <p:nvPr/>
        </p:nvSpPr>
        <p:spPr bwMode="auto">
          <a:xfrm>
            <a:off x="252413" y="6237288"/>
            <a:ext cx="8640762" cy="0"/>
          </a:xfrm>
          <a:prstGeom prst="line">
            <a:avLst/>
          </a:prstGeom>
          <a:noFill/>
          <a:ln w="7620">
            <a:solidFill>
              <a:srgbClr val="000000"/>
            </a:solidFill>
            <a:round/>
            <a:headEnd/>
            <a:tailEnd/>
          </a:ln>
        </p:spPr>
        <p:txBody>
          <a:bodyPr/>
          <a:lstStyle/>
          <a:p>
            <a:endParaRPr lang="en-US"/>
          </a:p>
        </p:txBody>
      </p:sp>
      <p:sp>
        <p:nvSpPr>
          <p:cNvPr id="1040" name="Rectangle 16"/>
          <p:cNvSpPr>
            <a:spLocks noChangeArrowheads="1"/>
          </p:cNvSpPr>
          <p:nvPr/>
        </p:nvSpPr>
        <p:spPr bwMode="auto">
          <a:xfrm>
            <a:off x="250825" y="366713"/>
            <a:ext cx="8640763" cy="14287"/>
          </a:xfrm>
          <a:prstGeom prst="rect">
            <a:avLst/>
          </a:prstGeom>
          <a:solidFill>
            <a:srgbClr val="000000"/>
          </a:solidFill>
          <a:ln w="9525">
            <a:noFill/>
            <a:miter lim="800000"/>
            <a:headEnd/>
            <a:tailEnd/>
          </a:ln>
          <a:effectLst/>
        </p:spPr>
        <p:txBody>
          <a:bodyPr wrap="none" anchor="ctr"/>
          <a:lstStyle/>
          <a:p>
            <a:endParaRPr lang="en-US"/>
          </a:p>
        </p:txBody>
      </p:sp>
      <p:pic>
        <p:nvPicPr>
          <p:cNvPr id="1047" name="Picture 23" descr="LOGO_CSI_CMYK"/>
          <p:cNvPicPr>
            <a:picLocks noChangeAspect="1" noChangeArrowheads="1"/>
          </p:cNvPicPr>
          <p:nvPr/>
        </p:nvPicPr>
        <p:blipFill>
          <a:blip r:embed="rId16" cstate="print"/>
          <a:srcRect/>
          <a:stretch>
            <a:fillRect/>
          </a:stretch>
        </p:blipFill>
        <p:spPr bwMode="auto">
          <a:xfrm>
            <a:off x="6948488" y="6251575"/>
            <a:ext cx="2087562" cy="417513"/>
          </a:xfrm>
          <a:prstGeom prst="rect">
            <a:avLst/>
          </a:prstGeom>
          <a:noFill/>
        </p:spPr>
      </p:pic>
      <p:sp>
        <p:nvSpPr>
          <p:cNvPr id="12" name="Fußzeilenplatzhalter 3"/>
          <p:cNvSpPr>
            <a:spLocks noGrp="1"/>
          </p:cNvSpPr>
          <p:nvPr>
            <p:ph type="ftr" sz="quarter" idx="3"/>
          </p:nvPr>
        </p:nvSpPr>
        <p:spPr>
          <a:xfrm>
            <a:off x="250825" y="6437313"/>
            <a:ext cx="7200900" cy="231775"/>
          </a:xfrm>
          <a:prstGeom prst="rect">
            <a:avLst/>
          </a:prstGeom>
        </p:spPr>
        <p:txBody>
          <a:bodyPr/>
          <a:lstStyle>
            <a:lvl1pPr>
              <a:defRPr sz="1100"/>
            </a:lvl1pPr>
          </a:lstStyle>
          <a:p>
            <a:r>
              <a:rPr lang="de-DE" smtClean="0"/>
              <a:t>10.06.2015 |  MCAA Darmstadt |  Prof. Dr.-Ing. Cameron Tropea  |  </a:t>
            </a:r>
            <a:fld id="{6A02FC44-962C-4BB7-9BEA-3860143BCE1C}" type="slidenum">
              <a:rPr lang="de-DE" smtClean="0"/>
              <a:pPr/>
              <a:t>‹Nr.›</a:t>
            </a:fld>
            <a:endParaRPr lang="de-DE" smtClean="0"/>
          </a:p>
          <a:p>
            <a:endParaRPr lang="de-DE" sz="12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iming>
    <p:tnLst>
      <p:par>
        <p:cTn id="1" dur="indefinite" restart="never" nodeType="tmRoot"/>
      </p:par>
    </p:tnLst>
  </p:timing>
  <p:hf sldNum="0" hdr="0" dt="0"/>
  <p:txStyles>
    <p:titleStyle>
      <a:lvl1pPr algn="l" rtl="0" eaLnBrk="1" fontAlgn="base" hangingPunct="1">
        <a:spcBef>
          <a:spcPct val="0"/>
        </a:spcBef>
        <a:spcAft>
          <a:spcPct val="0"/>
        </a:spcAft>
        <a:defRPr sz="2800" b="1">
          <a:solidFill>
            <a:schemeClr val="tx1"/>
          </a:solidFill>
          <a:latin typeface="+mj-lt"/>
          <a:ea typeface="+mj-ea"/>
          <a:cs typeface="+mj-cs"/>
        </a:defRPr>
      </a:lvl1pPr>
      <a:lvl2pPr algn="l" rtl="0" eaLnBrk="1" fontAlgn="base" hangingPunct="1">
        <a:spcBef>
          <a:spcPct val="0"/>
        </a:spcBef>
        <a:spcAft>
          <a:spcPct val="0"/>
        </a:spcAft>
        <a:defRPr sz="2800" b="1">
          <a:solidFill>
            <a:schemeClr val="tx1"/>
          </a:solidFill>
          <a:latin typeface="Verdana" pitchFamily="34" charset="0"/>
        </a:defRPr>
      </a:lvl2pPr>
      <a:lvl3pPr algn="l" rtl="0" eaLnBrk="1" fontAlgn="base" hangingPunct="1">
        <a:spcBef>
          <a:spcPct val="0"/>
        </a:spcBef>
        <a:spcAft>
          <a:spcPct val="0"/>
        </a:spcAft>
        <a:defRPr sz="2800" b="1">
          <a:solidFill>
            <a:schemeClr val="tx1"/>
          </a:solidFill>
          <a:latin typeface="Verdana" pitchFamily="34" charset="0"/>
        </a:defRPr>
      </a:lvl3pPr>
      <a:lvl4pPr algn="l" rtl="0" eaLnBrk="1" fontAlgn="base" hangingPunct="1">
        <a:spcBef>
          <a:spcPct val="0"/>
        </a:spcBef>
        <a:spcAft>
          <a:spcPct val="0"/>
        </a:spcAft>
        <a:defRPr sz="2800" b="1">
          <a:solidFill>
            <a:schemeClr val="tx1"/>
          </a:solidFill>
          <a:latin typeface="Verdana" pitchFamily="34" charset="0"/>
        </a:defRPr>
      </a:lvl4pPr>
      <a:lvl5pPr algn="l" rtl="0" eaLnBrk="1" fontAlgn="base" hangingPunct="1">
        <a:spcBef>
          <a:spcPct val="0"/>
        </a:spcBef>
        <a:spcAft>
          <a:spcPct val="0"/>
        </a:spcAft>
        <a:defRPr sz="2800" b="1">
          <a:solidFill>
            <a:schemeClr val="tx1"/>
          </a:solidFill>
          <a:latin typeface="Verdana" pitchFamily="34" charset="0"/>
        </a:defRPr>
      </a:lvl5pPr>
      <a:lvl6pPr marL="457200" algn="l" rtl="0" eaLnBrk="1" fontAlgn="base" hangingPunct="1">
        <a:spcBef>
          <a:spcPct val="0"/>
        </a:spcBef>
        <a:spcAft>
          <a:spcPct val="0"/>
        </a:spcAft>
        <a:defRPr sz="2800" b="1">
          <a:solidFill>
            <a:schemeClr val="tx1"/>
          </a:solidFill>
          <a:latin typeface="Verdana" pitchFamily="34" charset="0"/>
        </a:defRPr>
      </a:lvl6pPr>
      <a:lvl7pPr marL="914400" algn="l" rtl="0" eaLnBrk="1" fontAlgn="base" hangingPunct="1">
        <a:spcBef>
          <a:spcPct val="0"/>
        </a:spcBef>
        <a:spcAft>
          <a:spcPct val="0"/>
        </a:spcAft>
        <a:defRPr sz="2800" b="1">
          <a:solidFill>
            <a:schemeClr val="tx1"/>
          </a:solidFill>
          <a:latin typeface="Verdana" pitchFamily="34" charset="0"/>
        </a:defRPr>
      </a:lvl7pPr>
      <a:lvl8pPr marL="1371600" algn="l" rtl="0" eaLnBrk="1" fontAlgn="base" hangingPunct="1">
        <a:spcBef>
          <a:spcPct val="0"/>
        </a:spcBef>
        <a:spcAft>
          <a:spcPct val="0"/>
        </a:spcAft>
        <a:defRPr sz="2800" b="1">
          <a:solidFill>
            <a:schemeClr val="tx1"/>
          </a:solidFill>
          <a:latin typeface="Verdana" pitchFamily="34" charset="0"/>
        </a:defRPr>
      </a:lvl8pPr>
      <a:lvl9pPr marL="1828800" algn="l" rtl="0" eaLnBrk="1" fontAlgn="base" hangingPunct="1">
        <a:spcBef>
          <a:spcPct val="0"/>
        </a:spcBef>
        <a:spcAft>
          <a:spcPct val="0"/>
        </a:spcAft>
        <a:defRPr sz="2800" b="1">
          <a:solidFill>
            <a:schemeClr val="tx1"/>
          </a:solidFill>
          <a:latin typeface="Verdana" pitchFamily="34" charset="0"/>
        </a:defRPr>
      </a:lvl9pPr>
    </p:titleStyle>
    <p:bodyStyle>
      <a:lvl1pPr marL="179388" indent="-179388" algn="l" rtl="0" eaLnBrk="1" fontAlgn="base" hangingPunct="1">
        <a:spcBef>
          <a:spcPct val="20000"/>
        </a:spcBef>
        <a:spcAft>
          <a:spcPct val="0"/>
        </a:spcAft>
        <a:buFont typeface="Wingdings" pitchFamily="2" charset="2"/>
        <a:buChar char="§"/>
        <a:defRPr sz="2000">
          <a:solidFill>
            <a:schemeClr val="tx1"/>
          </a:solidFill>
          <a:latin typeface="+mn-lt"/>
          <a:ea typeface="+mn-ea"/>
          <a:cs typeface="+mn-cs"/>
        </a:defRPr>
      </a:lvl1pPr>
      <a:lvl2pPr marL="349250" indent="-168275" algn="l" rtl="0" eaLnBrk="1" fontAlgn="base" hangingPunct="1">
        <a:spcBef>
          <a:spcPct val="20000"/>
        </a:spcBef>
        <a:spcAft>
          <a:spcPct val="0"/>
        </a:spcAft>
        <a:buFont typeface="Wingdings" pitchFamily="2" charset="2"/>
        <a:buChar char="§"/>
        <a:defRPr>
          <a:solidFill>
            <a:schemeClr val="tx1"/>
          </a:solidFill>
          <a:latin typeface="+mn-lt"/>
        </a:defRPr>
      </a:lvl2pPr>
      <a:lvl3pPr marL="538163" indent="-187325" algn="l" rtl="0" eaLnBrk="1" fontAlgn="base" hangingPunct="1">
        <a:spcBef>
          <a:spcPct val="20000"/>
        </a:spcBef>
        <a:spcAft>
          <a:spcPct val="0"/>
        </a:spcAft>
        <a:buFont typeface="Wingdings" pitchFamily="2" charset="2"/>
        <a:buChar char="§"/>
        <a:defRPr>
          <a:solidFill>
            <a:schemeClr val="tx1"/>
          </a:solidFill>
          <a:latin typeface="+mn-lt"/>
        </a:defRPr>
      </a:lvl3pPr>
      <a:lvl4pPr marL="717550" indent="-173038" algn="l" rtl="0" eaLnBrk="1" fontAlgn="base" hangingPunct="1">
        <a:spcBef>
          <a:spcPct val="20000"/>
        </a:spcBef>
        <a:spcAft>
          <a:spcPct val="0"/>
        </a:spcAft>
        <a:buFont typeface="Wingdings" pitchFamily="2" charset="2"/>
        <a:buChar char="§"/>
        <a:defRPr sz="1600">
          <a:solidFill>
            <a:schemeClr val="tx1"/>
          </a:solidFill>
          <a:latin typeface="+mn-lt"/>
        </a:defRPr>
      </a:lvl4pPr>
      <a:lvl5pPr marL="908050" indent="-188913" algn="l" rtl="0" eaLnBrk="1" fontAlgn="base" hangingPunct="1">
        <a:spcBef>
          <a:spcPct val="20000"/>
        </a:spcBef>
        <a:spcAft>
          <a:spcPct val="0"/>
        </a:spcAft>
        <a:buFont typeface="Wingdings" pitchFamily="2" charset="2"/>
        <a:buChar char="§"/>
        <a:defRPr sz="1600">
          <a:solidFill>
            <a:schemeClr val="tx1"/>
          </a:solidFill>
          <a:latin typeface="+mn-lt"/>
        </a:defRPr>
      </a:lvl5pPr>
      <a:lvl6pPr marL="1365250" indent="-188913" algn="l" rtl="0" eaLnBrk="1" fontAlgn="base" hangingPunct="1">
        <a:spcBef>
          <a:spcPct val="20000"/>
        </a:spcBef>
        <a:spcAft>
          <a:spcPct val="0"/>
        </a:spcAft>
        <a:buFont typeface="Wingdings" pitchFamily="2" charset="2"/>
        <a:buChar char="§"/>
        <a:defRPr sz="1600">
          <a:solidFill>
            <a:schemeClr val="tx1"/>
          </a:solidFill>
          <a:latin typeface="+mn-lt"/>
        </a:defRPr>
      </a:lvl6pPr>
      <a:lvl7pPr marL="1822450" indent="-188913" algn="l" rtl="0" eaLnBrk="1" fontAlgn="base" hangingPunct="1">
        <a:spcBef>
          <a:spcPct val="20000"/>
        </a:spcBef>
        <a:spcAft>
          <a:spcPct val="0"/>
        </a:spcAft>
        <a:buFont typeface="Wingdings" pitchFamily="2" charset="2"/>
        <a:buChar char="§"/>
        <a:defRPr sz="1600">
          <a:solidFill>
            <a:schemeClr val="tx1"/>
          </a:solidFill>
          <a:latin typeface="+mn-lt"/>
        </a:defRPr>
      </a:lvl7pPr>
      <a:lvl8pPr marL="2279650" indent="-188913" algn="l" rtl="0" eaLnBrk="1" fontAlgn="base" hangingPunct="1">
        <a:spcBef>
          <a:spcPct val="20000"/>
        </a:spcBef>
        <a:spcAft>
          <a:spcPct val="0"/>
        </a:spcAft>
        <a:buFont typeface="Wingdings" pitchFamily="2" charset="2"/>
        <a:buChar char="§"/>
        <a:defRPr sz="1600">
          <a:solidFill>
            <a:schemeClr val="tx1"/>
          </a:solidFill>
          <a:latin typeface="+mn-lt"/>
        </a:defRPr>
      </a:lvl8pPr>
      <a:lvl9pPr marL="2736850" indent="-188913" algn="l" rtl="0" eaLnBrk="1" fontAlgn="base" hangingPunct="1">
        <a:spcBef>
          <a:spcPct val="20000"/>
        </a:spcBef>
        <a:spcAft>
          <a:spcPct val="0"/>
        </a:spcAft>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6.wmf"/><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wmf"/><Relationship Id="rId4" Type="http://schemas.openxmlformats.org/officeDocument/2006/relationships/oleObject" Target="../embeddings/oleObject1.bin"/></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0.wmf"/></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4.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tu-darmstadt.de/kontakt.de.tud"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539552" y="764704"/>
            <a:ext cx="7772400" cy="858697"/>
          </a:xfrm>
        </p:spPr>
        <p:txBody>
          <a:bodyPr/>
          <a:lstStyle/>
          <a:p>
            <a:r>
              <a:rPr lang="de-DE" dirty="0" smtClean="0">
                <a:solidFill>
                  <a:schemeClr val="accent3"/>
                </a:solidFill>
              </a:rPr>
              <a:t>Publishing: </a:t>
            </a:r>
            <a:br>
              <a:rPr lang="de-DE" dirty="0" smtClean="0">
                <a:solidFill>
                  <a:schemeClr val="accent3"/>
                </a:solidFill>
              </a:rPr>
            </a:br>
            <a:r>
              <a:rPr lang="de-DE" dirty="0" smtClean="0">
                <a:solidFill>
                  <a:schemeClr val="accent3"/>
                </a:solidFill>
              </a:rPr>
              <a:t>an </a:t>
            </a:r>
            <a:r>
              <a:rPr lang="de-DE" dirty="0" err="1" smtClean="0">
                <a:solidFill>
                  <a:schemeClr val="accent3"/>
                </a:solidFill>
              </a:rPr>
              <a:t>Editor‘s</a:t>
            </a:r>
            <a:r>
              <a:rPr lang="de-DE" dirty="0" smtClean="0">
                <a:solidFill>
                  <a:schemeClr val="accent3"/>
                </a:solidFill>
              </a:rPr>
              <a:t> </a:t>
            </a:r>
            <a:r>
              <a:rPr lang="de-DE" dirty="0" err="1" smtClean="0">
                <a:solidFill>
                  <a:schemeClr val="accent3"/>
                </a:solidFill>
              </a:rPr>
              <a:t>Perspective</a:t>
            </a:r>
            <a:r>
              <a:rPr lang="de-DE" dirty="0">
                <a:solidFill>
                  <a:schemeClr val="tx2"/>
                </a:solidFill>
              </a:rPr>
              <a:t/>
            </a:r>
            <a:br>
              <a:rPr lang="de-DE" dirty="0">
                <a:solidFill>
                  <a:schemeClr val="tx2"/>
                </a:solidFill>
              </a:rPr>
            </a:br>
            <a:r>
              <a:rPr lang="de-DE" sz="1200" dirty="0">
                <a:solidFill>
                  <a:schemeClr val="tx2"/>
                </a:solidFill>
              </a:rPr>
              <a:t/>
            </a:r>
            <a:br>
              <a:rPr lang="de-DE" sz="1200" dirty="0">
                <a:solidFill>
                  <a:schemeClr val="tx2"/>
                </a:solidFill>
              </a:rPr>
            </a:br>
            <a:endParaRPr lang="de-DE" sz="1600" dirty="0">
              <a:solidFill>
                <a:schemeClr val="tx2"/>
              </a:solidFill>
            </a:endParaRPr>
          </a:p>
        </p:txBody>
      </p:sp>
      <p:sp>
        <p:nvSpPr>
          <p:cNvPr id="193539" name="Rectangle 3"/>
          <p:cNvSpPr>
            <a:spLocks noGrp="1" noChangeArrowheads="1"/>
          </p:cNvSpPr>
          <p:nvPr>
            <p:ph type="subTitle" idx="1"/>
          </p:nvPr>
        </p:nvSpPr>
        <p:spPr>
          <a:xfrm>
            <a:off x="827584" y="3103804"/>
            <a:ext cx="7772400" cy="2326791"/>
          </a:xfrm>
        </p:spPr>
        <p:txBody>
          <a:bodyPr/>
          <a:lstStyle/>
          <a:p>
            <a:pPr algn="ctr">
              <a:lnSpc>
                <a:spcPct val="90000"/>
              </a:lnSpc>
              <a:buFontTx/>
              <a:buNone/>
            </a:pPr>
            <a:r>
              <a:rPr lang="de-DE" dirty="0">
                <a:solidFill>
                  <a:schemeClr val="tx2"/>
                </a:solidFill>
              </a:rPr>
              <a:t>Cameron Tropea</a:t>
            </a:r>
          </a:p>
          <a:p>
            <a:pPr algn="ctr">
              <a:lnSpc>
                <a:spcPct val="90000"/>
              </a:lnSpc>
              <a:buFontTx/>
              <a:buNone/>
            </a:pPr>
            <a:r>
              <a:rPr lang="de-DE" b="0" dirty="0" smtClean="0">
                <a:solidFill>
                  <a:schemeClr val="tx2"/>
                </a:solidFill>
              </a:rPr>
              <a:t>Institute </a:t>
            </a:r>
            <a:r>
              <a:rPr lang="de-DE" b="0" dirty="0" err="1" smtClean="0">
                <a:solidFill>
                  <a:schemeClr val="tx2"/>
                </a:solidFill>
              </a:rPr>
              <a:t>for</a:t>
            </a:r>
            <a:r>
              <a:rPr lang="de-DE" b="0" dirty="0" smtClean="0">
                <a:solidFill>
                  <a:schemeClr val="tx2"/>
                </a:solidFill>
              </a:rPr>
              <a:t> Fluid </a:t>
            </a:r>
            <a:r>
              <a:rPr lang="de-DE" b="0" dirty="0" err="1" smtClean="0">
                <a:solidFill>
                  <a:schemeClr val="tx2"/>
                </a:solidFill>
              </a:rPr>
              <a:t>Mechanics</a:t>
            </a:r>
            <a:r>
              <a:rPr lang="de-DE" b="0" dirty="0" smtClean="0">
                <a:solidFill>
                  <a:schemeClr val="tx2"/>
                </a:solidFill>
              </a:rPr>
              <a:t> and Aerodynamics</a:t>
            </a:r>
          </a:p>
          <a:p>
            <a:pPr algn="ctr">
              <a:lnSpc>
                <a:spcPct val="90000"/>
              </a:lnSpc>
              <a:buFontTx/>
              <a:buNone/>
            </a:pPr>
            <a:r>
              <a:rPr lang="de-DE" b="0" dirty="0" smtClean="0">
                <a:solidFill>
                  <a:schemeClr val="tx2"/>
                </a:solidFill>
              </a:rPr>
              <a:t>Center of Smart Interfaces, </a:t>
            </a:r>
            <a:r>
              <a:rPr lang="de-DE" b="0" dirty="0">
                <a:solidFill>
                  <a:schemeClr val="tx2"/>
                </a:solidFill>
              </a:rPr>
              <a:t>TU Darmstadt, Germany</a:t>
            </a:r>
          </a:p>
          <a:p>
            <a:pPr>
              <a:lnSpc>
                <a:spcPct val="90000"/>
              </a:lnSpc>
              <a:buFontTx/>
              <a:buNone/>
            </a:pPr>
            <a:endParaRPr lang="de-DE" dirty="0">
              <a:solidFill>
                <a:schemeClr val="tx2"/>
              </a:solidFill>
            </a:endParaRPr>
          </a:p>
          <a:p>
            <a:pPr>
              <a:lnSpc>
                <a:spcPct val="100000"/>
              </a:lnSpc>
              <a:buFontTx/>
              <a:buNone/>
            </a:pPr>
            <a:endParaRPr lang="de-DE" dirty="0">
              <a:solidFill>
                <a:schemeClr val="tx2"/>
              </a:solidFill>
            </a:endParaRPr>
          </a:p>
          <a:p>
            <a:pPr algn="ctr">
              <a:lnSpc>
                <a:spcPct val="100000"/>
              </a:lnSpc>
              <a:buFontTx/>
              <a:buNone/>
            </a:pPr>
            <a:r>
              <a:rPr lang="de-DE" altLang="zh-CN" b="0" dirty="0" smtClean="0">
                <a:solidFill>
                  <a:schemeClr val="tx2"/>
                </a:solidFill>
                <a:ea typeface="宋体" pitchFamily="2" charset="-122"/>
              </a:rPr>
              <a:t>Maria </a:t>
            </a:r>
            <a:r>
              <a:rPr lang="de-DE" altLang="zh-CN" b="0" smtClean="0">
                <a:solidFill>
                  <a:schemeClr val="tx2"/>
                </a:solidFill>
                <a:ea typeface="宋体" pitchFamily="2" charset="-122"/>
              </a:rPr>
              <a:t>Curie Alumni </a:t>
            </a:r>
            <a:r>
              <a:rPr lang="de-DE" altLang="zh-CN" b="0" dirty="0" err="1" smtClean="0">
                <a:solidFill>
                  <a:schemeClr val="tx2"/>
                </a:solidFill>
                <a:ea typeface="宋体" pitchFamily="2" charset="-122"/>
              </a:rPr>
              <a:t>Association</a:t>
            </a:r>
            <a:r>
              <a:rPr lang="de-DE" altLang="zh-CN" b="0" dirty="0" smtClean="0">
                <a:solidFill>
                  <a:schemeClr val="tx2"/>
                </a:solidFill>
                <a:ea typeface="宋体" pitchFamily="2" charset="-122"/>
              </a:rPr>
              <a:t> (MCAA)</a:t>
            </a:r>
          </a:p>
          <a:p>
            <a:pPr algn="ctr">
              <a:lnSpc>
                <a:spcPct val="100000"/>
              </a:lnSpc>
              <a:buFontTx/>
              <a:buNone/>
            </a:pPr>
            <a:r>
              <a:rPr lang="de-DE" b="0" dirty="0" smtClean="0">
                <a:solidFill>
                  <a:schemeClr val="tx2"/>
                </a:solidFill>
                <a:ea typeface="宋体" pitchFamily="2" charset="-122"/>
              </a:rPr>
              <a:t>Center </a:t>
            </a:r>
            <a:r>
              <a:rPr lang="de-DE" b="0" dirty="0" err="1" smtClean="0">
                <a:solidFill>
                  <a:schemeClr val="tx2"/>
                </a:solidFill>
                <a:ea typeface="宋体" pitchFamily="2" charset="-122"/>
              </a:rPr>
              <a:t>of</a:t>
            </a:r>
            <a:r>
              <a:rPr lang="de-DE" b="0" dirty="0" smtClean="0">
                <a:solidFill>
                  <a:schemeClr val="tx2"/>
                </a:solidFill>
                <a:ea typeface="宋体" pitchFamily="2" charset="-122"/>
              </a:rPr>
              <a:t> Smart Interfaces</a:t>
            </a:r>
            <a:endParaRPr lang="de-DE" b="0" dirty="0" smtClean="0">
              <a:solidFill>
                <a:schemeClr val="tx2"/>
              </a:solidFill>
              <a:ea typeface="宋体" pitchFamily="2" charset="-122"/>
            </a:endParaRPr>
          </a:p>
          <a:p>
            <a:pPr algn="ctr">
              <a:lnSpc>
                <a:spcPct val="100000"/>
              </a:lnSpc>
              <a:buFontTx/>
              <a:buNone/>
            </a:pPr>
            <a:r>
              <a:rPr lang="de-DE" b="0" dirty="0" smtClean="0">
                <a:solidFill>
                  <a:schemeClr val="tx2"/>
                </a:solidFill>
                <a:ea typeface="宋体" pitchFamily="2" charset="-122"/>
              </a:rPr>
              <a:t>June 10th, 2015</a:t>
            </a:r>
            <a:endParaRPr lang="de-DE" b="0" dirty="0">
              <a:solidFill>
                <a:schemeClr val="tx2"/>
              </a:solidFill>
            </a:endParaRPr>
          </a:p>
          <a:p>
            <a:pPr>
              <a:lnSpc>
                <a:spcPct val="100000"/>
              </a:lnSpc>
              <a:buFontTx/>
              <a:buNone/>
            </a:pPr>
            <a:endParaRPr lang="de-DE" dirty="0">
              <a:solidFill>
                <a:schemeClr val="tx2"/>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xfrm>
            <a:off x="381000" y="764704"/>
            <a:ext cx="5562600" cy="288925"/>
          </a:xfrm>
        </p:spPr>
        <p:txBody>
          <a:bodyPr/>
          <a:lstStyle/>
          <a:p>
            <a:r>
              <a:rPr lang="de-DE" dirty="0" err="1" smtClean="0"/>
              <a:t>Types</a:t>
            </a:r>
            <a:r>
              <a:rPr lang="de-DE" dirty="0" smtClean="0"/>
              <a:t> </a:t>
            </a:r>
            <a:r>
              <a:rPr lang="de-DE" dirty="0" err="1" smtClean="0"/>
              <a:t>of</a:t>
            </a:r>
            <a:r>
              <a:rPr lang="de-DE" dirty="0" smtClean="0"/>
              <a:t> </a:t>
            </a:r>
            <a:r>
              <a:rPr lang="de-DE" dirty="0" err="1" smtClean="0"/>
              <a:t>Articles</a:t>
            </a:r>
            <a:r>
              <a:rPr lang="de-DE" dirty="0" smtClean="0"/>
              <a:t>: MS&amp;T</a:t>
            </a:r>
            <a:endParaRPr lang="de-DE" dirty="0"/>
          </a:p>
        </p:txBody>
      </p:sp>
      <p:sp>
        <p:nvSpPr>
          <p:cNvPr id="230403" name="Rectangle 3"/>
          <p:cNvSpPr>
            <a:spLocks noGrp="1" noChangeArrowheads="1"/>
          </p:cNvSpPr>
          <p:nvPr>
            <p:ph type="body" idx="1"/>
          </p:nvPr>
        </p:nvSpPr>
        <p:spPr>
          <a:xfrm>
            <a:off x="410530" y="1556792"/>
            <a:ext cx="8481949" cy="4608512"/>
          </a:xfrm>
        </p:spPr>
        <p:txBody>
          <a:bodyPr/>
          <a:lstStyle/>
          <a:p>
            <a:pPr>
              <a:buFont typeface="Times" pitchFamily="18" charset="0"/>
              <a:buNone/>
            </a:pPr>
            <a:r>
              <a:rPr lang="de-DE" sz="1400" b="1" dirty="0" smtClean="0"/>
              <a:t>Papers</a:t>
            </a:r>
            <a:r>
              <a:rPr lang="de-DE" sz="1400" b="1" dirty="0"/>
              <a:t>.</a:t>
            </a:r>
            <a:r>
              <a:rPr lang="de-DE" sz="1400" dirty="0"/>
              <a:t> Reports of original </a:t>
            </a:r>
            <a:r>
              <a:rPr lang="de-DE" sz="1400" dirty="0" err="1"/>
              <a:t>research</a:t>
            </a:r>
            <a:r>
              <a:rPr lang="de-DE" sz="1400" dirty="0"/>
              <a:t> </a:t>
            </a:r>
            <a:r>
              <a:rPr lang="de-DE" sz="1400" dirty="0" err="1"/>
              <a:t>work</a:t>
            </a:r>
            <a:r>
              <a:rPr lang="de-DE" sz="1400" dirty="0"/>
              <a:t>; not </a:t>
            </a:r>
            <a:r>
              <a:rPr lang="de-DE" sz="1400" dirty="0" err="1"/>
              <a:t>normally</a:t>
            </a:r>
            <a:r>
              <a:rPr lang="de-DE" sz="1400" dirty="0"/>
              <a:t> </a:t>
            </a:r>
            <a:r>
              <a:rPr lang="de-DE" sz="1400" dirty="0" err="1"/>
              <a:t>more</a:t>
            </a:r>
            <a:r>
              <a:rPr lang="de-DE" sz="1400" dirty="0"/>
              <a:t> </a:t>
            </a:r>
            <a:r>
              <a:rPr lang="de-DE" sz="1400" dirty="0" err="1"/>
              <a:t>than</a:t>
            </a:r>
            <a:r>
              <a:rPr lang="de-DE" sz="1400" dirty="0"/>
              <a:t> 8500 </a:t>
            </a:r>
            <a:r>
              <a:rPr lang="de-DE" sz="1400" dirty="0" err="1"/>
              <a:t>words</a:t>
            </a:r>
            <a:r>
              <a:rPr lang="de-DE" sz="1400" dirty="0"/>
              <a:t> (10 </a:t>
            </a:r>
            <a:r>
              <a:rPr lang="de-DE" sz="1400" dirty="0" err="1"/>
              <a:t>journal</a:t>
            </a:r>
            <a:r>
              <a:rPr lang="de-DE" sz="1400" dirty="0"/>
              <a:t> </a:t>
            </a:r>
            <a:r>
              <a:rPr lang="de-DE" sz="1400" dirty="0" err="1"/>
              <a:t>pages</a:t>
            </a:r>
            <a:r>
              <a:rPr lang="de-DE" sz="1400" dirty="0"/>
              <a:t>). Papers on </a:t>
            </a:r>
            <a:r>
              <a:rPr lang="de-DE" sz="1400" dirty="0" err="1"/>
              <a:t>new</a:t>
            </a:r>
            <a:r>
              <a:rPr lang="de-DE" sz="1400" dirty="0"/>
              <a:t> </a:t>
            </a:r>
            <a:r>
              <a:rPr lang="de-DE" sz="1400" dirty="0" err="1"/>
              <a:t>instruments</a:t>
            </a:r>
            <a:r>
              <a:rPr lang="de-DE" sz="1400" dirty="0"/>
              <a:t> </a:t>
            </a:r>
            <a:r>
              <a:rPr lang="de-DE" sz="1400" dirty="0" err="1"/>
              <a:t>should</a:t>
            </a:r>
            <a:r>
              <a:rPr lang="de-DE" sz="1400" dirty="0"/>
              <a:t> </a:t>
            </a:r>
            <a:r>
              <a:rPr lang="de-DE" sz="1400" dirty="0" err="1"/>
              <a:t>include</a:t>
            </a:r>
            <a:r>
              <a:rPr lang="de-DE" sz="1400" dirty="0"/>
              <a:t> </a:t>
            </a:r>
            <a:r>
              <a:rPr lang="de-DE" sz="1400" dirty="0" err="1"/>
              <a:t>some</a:t>
            </a:r>
            <a:r>
              <a:rPr lang="de-DE" sz="1400" dirty="0"/>
              <a:t> </a:t>
            </a:r>
            <a:r>
              <a:rPr lang="de-DE" sz="1400" dirty="0" err="1"/>
              <a:t>representative</a:t>
            </a:r>
            <a:r>
              <a:rPr lang="de-DE" sz="1400" dirty="0"/>
              <a:t> </a:t>
            </a:r>
            <a:r>
              <a:rPr lang="de-DE" sz="1400" dirty="0" err="1"/>
              <a:t>results</a:t>
            </a:r>
            <a:r>
              <a:rPr lang="de-DE" sz="1400" dirty="0"/>
              <a:t>. Claims </a:t>
            </a:r>
            <a:r>
              <a:rPr lang="de-DE" sz="1400" dirty="0" err="1"/>
              <a:t>for</a:t>
            </a:r>
            <a:r>
              <a:rPr lang="de-DE" sz="1400" dirty="0"/>
              <a:t> </a:t>
            </a:r>
            <a:r>
              <a:rPr lang="de-DE" sz="1400" dirty="0" err="1"/>
              <a:t>originality</a:t>
            </a:r>
            <a:r>
              <a:rPr lang="de-DE" sz="1400" dirty="0"/>
              <a:t> of </a:t>
            </a:r>
            <a:r>
              <a:rPr lang="de-DE" sz="1400" dirty="0" err="1"/>
              <a:t>instrument</a:t>
            </a:r>
            <a:r>
              <a:rPr lang="de-DE" sz="1400" dirty="0"/>
              <a:t> design </a:t>
            </a:r>
            <a:r>
              <a:rPr lang="de-DE" sz="1400" dirty="0" err="1"/>
              <a:t>or</a:t>
            </a:r>
            <a:r>
              <a:rPr lang="de-DE" sz="1400" dirty="0"/>
              <a:t> </a:t>
            </a:r>
            <a:r>
              <a:rPr lang="de-DE" sz="1400" dirty="0" err="1"/>
              <a:t>novelty</a:t>
            </a:r>
            <a:r>
              <a:rPr lang="de-DE" sz="1400" dirty="0"/>
              <a:t> of </a:t>
            </a:r>
            <a:r>
              <a:rPr lang="de-DE" sz="1400" dirty="0" err="1"/>
              <a:t>measurement</a:t>
            </a:r>
            <a:r>
              <a:rPr lang="de-DE" sz="1400" dirty="0"/>
              <a:t> </a:t>
            </a:r>
            <a:r>
              <a:rPr lang="de-DE" sz="1400" dirty="0" err="1"/>
              <a:t>technique</a:t>
            </a:r>
            <a:r>
              <a:rPr lang="de-DE" sz="1400" dirty="0"/>
              <a:t> </a:t>
            </a:r>
            <a:r>
              <a:rPr lang="de-DE" sz="1400" dirty="0" err="1"/>
              <a:t>should</a:t>
            </a:r>
            <a:r>
              <a:rPr lang="de-DE" sz="1400" dirty="0"/>
              <a:t> </a:t>
            </a:r>
            <a:r>
              <a:rPr lang="de-DE" sz="1400" dirty="0" err="1"/>
              <a:t>be</a:t>
            </a:r>
            <a:r>
              <a:rPr lang="de-DE" sz="1400" dirty="0"/>
              <a:t> </a:t>
            </a:r>
            <a:r>
              <a:rPr lang="de-DE" sz="1400" dirty="0" err="1"/>
              <a:t>clearly</a:t>
            </a:r>
            <a:r>
              <a:rPr lang="de-DE" sz="1400" dirty="0"/>
              <a:t> </a:t>
            </a:r>
            <a:r>
              <a:rPr lang="de-DE" sz="1400" dirty="0" err="1"/>
              <a:t>stated</a:t>
            </a:r>
            <a:r>
              <a:rPr lang="de-DE" sz="1400" dirty="0"/>
              <a:t> in </a:t>
            </a:r>
            <a:r>
              <a:rPr lang="de-DE" sz="1400" dirty="0" err="1"/>
              <a:t>the</a:t>
            </a:r>
            <a:r>
              <a:rPr lang="de-DE" sz="1400" dirty="0"/>
              <a:t> </a:t>
            </a:r>
            <a:r>
              <a:rPr lang="de-DE" sz="1400" dirty="0" err="1"/>
              <a:t>abstract</a:t>
            </a:r>
            <a:r>
              <a:rPr lang="de-DE" sz="1400" dirty="0"/>
              <a:t>. </a:t>
            </a:r>
            <a:endParaRPr lang="de-DE" sz="1400" dirty="0" smtClean="0"/>
          </a:p>
          <a:p>
            <a:pPr>
              <a:buFont typeface="Times" pitchFamily="18" charset="0"/>
              <a:buNone/>
            </a:pPr>
            <a:endParaRPr lang="de-DE" sz="1400" b="1" dirty="0"/>
          </a:p>
          <a:p>
            <a:pPr>
              <a:buFont typeface="Times" pitchFamily="18" charset="0"/>
              <a:buNone/>
            </a:pPr>
            <a:r>
              <a:rPr lang="de-DE" sz="1400" b="1" dirty="0"/>
              <a:t>Design </a:t>
            </a:r>
            <a:r>
              <a:rPr lang="de-DE" sz="1400" b="1" dirty="0" err="1"/>
              <a:t>notes</a:t>
            </a:r>
            <a:r>
              <a:rPr lang="de-DE" sz="1400" b="1" dirty="0"/>
              <a:t>.</a:t>
            </a:r>
            <a:r>
              <a:rPr lang="de-DE" sz="1400" dirty="0"/>
              <a:t> Brief </a:t>
            </a:r>
            <a:r>
              <a:rPr lang="de-DE" sz="1400" dirty="0" err="1"/>
              <a:t>contributions</a:t>
            </a:r>
            <a:r>
              <a:rPr lang="de-DE" sz="1400" dirty="0"/>
              <a:t> on </a:t>
            </a:r>
            <a:r>
              <a:rPr lang="de-DE" sz="1400" dirty="0" err="1"/>
              <a:t>current</a:t>
            </a:r>
            <a:r>
              <a:rPr lang="de-DE" sz="1400" dirty="0"/>
              <a:t> design, </a:t>
            </a:r>
            <a:r>
              <a:rPr lang="de-DE" sz="1400" dirty="0" err="1"/>
              <a:t>development</a:t>
            </a:r>
            <a:r>
              <a:rPr lang="de-DE" sz="1400" dirty="0"/>
              <a:t> and </a:t>
            </a:r>
            <a:r>
              <a:rPr lang="de-DE" sz="1400" dirty="0" err="1"/>
              <a:t>application</a:t>
            </a:r>
            <a:r>
              <a:rPr lang="de-DE" sz="1400" dirty="0"/>
              <a:t> </a:t>
            </a:r>
            <a:r>
              <a:rPr lang="de-DE" sz="1400" dirty="0" err="1"/>
              <a:t>work</a:t>
            </a:r>
            <a:r>
              <a:rPr lang="de-DE" sz="1400" dirty="0"/>
              <a:t>; not </a:t>
            </a:r>
            <a:r>
              <a:rPr lang="de-DE" sz="1400" dirty="0" err="1"/>
              <a:t>normally</a:t>
            </a:r>
            <a:r>
              <a:rPr lang="de-DE" sz="1400" dirty="0"/>
              <a:t> </a:t>
            </a:r>
            <a:r>
              <a:rPr lang="de-DE" sz="1400" dirty="0" err="1"/>
              <a:t>more</a:t>
            </a:r>
            <a:r>
              <a:rPr lang="de-DE" sz="1400" dirty="0"/>
              <a:t> </a:t>
            </a:r>
            <a:r>
              <a:rPr lang="de-DE" sz="1400" dirty="0" err="1"/>
              <a:t>than</a:t>
            </a:r>
            <a:r>
              <a:rPr lang="de-DE" sz="1400" dirty="0"/>
              <a:t> 2500 </a:t>
            </a:r>
            <a:r>
              <a:rPr lang="de-DE" sz="1400" dirty="0" err="1"/>
              <a:t>words</a:t>
            </a:r>
            <a:r>
              <a:rPr lang="de-DE" sz="1400" dirty="0"/>
              <a:t> (3 </a:t>
            </a:r>
            <a:r>
              <a:rPr lang="de-DE" sz="1400" dirty="0" err="1"/>
              <a:t>journal</a:t>
            </a:r>
            <a:r>
              <a:rPr lang="de-DE" sz="1400" dirty="0"/>
              <a:t> </a:t>
            </a:r>
            <a:r>
              <a:rPr lang="de-DE" sz="1400" dirty="0" err="1"/>
              <a:t>pages</a:t>
            </a:r>
            <a:r>
              <a:rPr lang="de-DE" sz="1400" dirty="0"/>
              <a:t>), </a:t>
            </a:r>
            <a:r>
              <a:rPr lang="de-DE" sz="1400" dirty="0" err="1"/>
              <a:t>including</a:t>
            </a:r>
            <a:r>
              <a:rPr lang="de-DE" sz="1400" dirty="0"/>
              <a:t> </a:t>
            </a:r>
            <a:r>
              <a:rPr lang="de-DE" sz="1400" dirty="0" err="1"/>
              <a:t>descriptions</a:t>
            </a:r>
            <a:r>
              <a:rPr lang="de-DE" sz="1400" dirty="0"/>
              <a:t> of </a:t>
            </a:r>
            <a:r>
              <a:rPr lang="de-DE" sz="1400" dirty="0" err="1"/>
              <a:t>apparatus</a:t>
            </a:r>
            <a:r>
              <a:rPr lang="de-DE" sz="1400" dirty="0"/>
              <a:t> </a:t>
            </a:r>
            <a:r>
              <a:rPr lang="de-DE" sz="1400" dirty="0" err="1"/>
              <a:t>or</a:t>
            </a:r>
            <a:r>
              <a:rPr lang="de-DE" sz="1400" dirty="0"/>
              <a:t> </a:t>
            </a:r>
            <a:r>
              <a:rPr lang="de-DE" sz="1400" dirty="0" err="1"/>
              <a:t>techniques</a:t>
            </a:r>
            <a:r>
              <a:rPr lang="de-DE" sz="1400" dirty="0"/>
              <a:t> </a:t>
            </a:r>
            <a:r>
              <a:rPr lang="de-DE" sz="1400" dirty="0" err="1"/>
              <a:t>developed</a:t>
            </a:r>
            <a:r>
              <a:rPr lang="de-DE" sz="1400" dirty="0"/>
              <a:t> </a:t>
            </a:r>
            <a:r>
              <a:rPr lang="de-DE" sz="1400" dirty="0" err="1"/>
              <a:t>for</a:t>
            </a:r>
            <a:r>
              <a:rPr lang="de-DE" sz="1400" dirty="0"/>
              <a:t> a </a:t>
            </a:r>
            <a:r>
              <a:rPr lang="de-DE" sz="1400" dirty="0" err="1"/>
              <a:t>specific</a:t>
            </a:r>
            <a:r>
              <a:rPr lang="de-DE" sz="1400" dirty="0"/>
              <a:t> </a:t>
            </a:r>
            <a:r>
              <a:rPr lang="de-DE" sz="1400" dirty="0" err="1"/>
              <a:t>purpose</a:t>
            </a:r>
            <a:r>
              <a:rPr lang="de-DE" sz="1400" dirty="0"/>
              <a:t>, </a:t>
            </a:r>
            <a:r>
              <a:rPr lang="de-DE" sz="1400" dirty="0" err="1"/>
              <a:t>important</a:t>
            </a:r>
            <a:r>
              <a:rPr lang="de-DE" sz="1400" dirty="0"/>
              <a:t> experimental </a:t>
            </a:r>
            <a:r>
              <a:rPr lang="de-DE" sz="1400" dirty="0" err="1"/>
              <a:t>or</a:t>
            </a:r>
            <a:r>
              <a:rPr lang="de-DE" sz="1400" dirty="0"/>
              <a:t> </a:t>
            </a:r>
            <a:r>
              <a:rPr lang="de-DE" sz="1400" dirty="0" err="1"/>
              <a:t>theoretical</a:t>
            </a:r>
            <a:r>
              <a:rPr lang="de-DE" sz="1400" dirty="0"/>
              <a:t> </a:t>
            </a:r>
            <a:r>
              <a:rPr lang="de-DE" sz="1400" dirty="0" err="1"/>
              <a:t>points</a:t>
            </a:r>
            <a:r>
              <a:rPr lang="de-DE" sz="1400" dirty="0"/>
              <a:t> and </a:t>
            </a:r>
            <a:r>
              <a:rPr lang="de-DE" sz="1400" dirty="0" err="1"/>
              <a:t>novel</a:t>
            </a:r>
            <a:r>
              <a:rPr lang="de-DE" sz="1400" dirty="0"/>
              <a:t> </a:t>
            </a:r>
            <a:r>
              <a:rPr lang="de-DE" sz="1400" dirty="0" err="1"/>
              <a:t>technical</a:t>
            </a:r>
            <a:r>
              <a:rPr lang="de-DE" sz="1400" dirty="0"/>
              <a:t> </a:t>
            </a:r>
            <a:r>
              <a:rPr lang="de-DE" sz="1400" dirty="0" err="1"/>
              <a:t>solutions</a:t>
            </a:r>
            <a:r>
              <a:rPr lang="de-DE" sz="1400" dirty="0"/>
              <a:t> </a:t>
            </a:r>
            <a:r>
              <a:rPr lang="de-DE" sz="1400" dirty="0" err="1"/>
              <a:t>to</a:t>
            </a:r>
            <a:r>
              <a:rPr lang="de-DE" sz="1400" dirty="0"/>
              <a:t> </a:t>
            </a:r>
            <a:r>
              <a:rPr lang="de-DE" sz="1400" dirty="0" err="1"/>
              <a:t>commonly</a:t>
            </a:r>
            <a:r>
              <a:rPr lang="de-DE" sz="1400" dirty="0"/>
              <a:t> </a:t>
            </a:r>
            <a:r>
              <a:rPr lang="de-DE" sz="1400" dirty="0" err="1"/>
              <a:t>encountered</a:t>
            </a:r>
            <a:r>
              <a:rPr lang="de-DE" sz="1400" dirty="0"/>
              <a:t> </a:t>
            </a:r>
            <a:r>
              <a:rPr lang="de-DE" sz="1400" dirty="0" err="1"/>
              <a:t>problems</a:t>
            </a:r>
            <a:r>
              <a:rPr lang="de-DE" sz="1400" dirty="0"/>
              <a:t>. </a:t>
            </a:r>
            <a:endParaRPr lang="de-DE" sz="1400" dirty="0" smtClean="0"/>
          </a:p>
          <a:p>
            <a:pPr>
              <a:buFont typeface="Times" pitchFamily="18" charset="0"/>
              <a:buNone/>
            </a:pPr>
            <a:endParaRPr lang="de-DE" sz="1400" b="1" dirty="0"/>
          </a:p>
          <a:p>
            <a:pPr>
              <a:buFont typeface="Times" pitchFamily="18" charset="0"/>
              <a:buNone/>
            </a:pPr>
            <a:r>
              <a:rPr lang="de-DE" sz="1400" b="1" dirty="0"/>
              <a:t>Rapid </a:t>
            </a:r>
            <a:r>
              <a:rPr lang="de-DE" sz="1400" b="1" dirty="0" err="1"/>
              <a:t>communications</a:t>
            </a:r>
            <a:r>
              <a:rPr lang="de-DE" sz="1400" b="1" dirty="0"/>
              <a:t>.</a:t>
            </a:r>
            <a:r>
              <a:rPr lang="de-DE" sz="1400" dirty="0"/>
              <a:t> Brief, urgent </a:t>
            </a:r>
            <a:r>
              <a:rPr lang="de-DE" sz="1400" dirty="0" err="1"/>
              <a:t>announcements</a:t>
            </a:r>
            <a:r>
              <a:rPr lang="de-DE" sz="1400" dirty="0"/>
              <a:t> of </a:t>
            </a:r>
            <a:r>
              <a:rPr lang="de-DE" sz="1400" dirty="0" err="1"/>
              <a:t>significant</a:t>
            </a:r>
            <a:r>
              <a:rPr lang="de-DE" sz="1400" dirty="0"/>
              <a:t> </a:t>
            </a:r>
            <a:r>
              <a:rPr lang="de-DE" sz="1400" dirty="0" err="1"/>
              <a:t>advances</a:t>
            </a:r>
            <a:r>
              <a:rPr lang="de-DE" sz="1400" dirty="0"/>
              <a:t> </a:t>
            </a:r>
            <a:r>
              <a:rPr lang="de-DE" sz="1400" dirty="0" err="1"/>
              <a:t>or</a:t>
            </a:r>
            <a:r>
              <a:rPr lang="de-DE" sz="1400" dirty="0"/>
              <a:t> </a:t>
            </a:r>
            <a:r>
              <a:rPr lang="de-DE" sz="1400" dirty="0" err="1"/>
              <a:t>preliminary</a:t>
            </a:r>
            <a:r>
              <a:rPr lang="de-DE" sz="1400" dirty="0"/>
              <a:t> </a:t>
            </a:r>
            <a:r>
              <a:rPr lang="de-DE" sz="1400" dirty="0" err="1"/>
              <a:t>accounts</a:t>
            </a:r>
            <a:r>
              <a:rPr lang="de-DE" sz="1400" dirty="0"/>
              <a:t> of </a:t>
            </a:r>
            <a:r>
              <a:rPr lang="de-DE" sz="1400" dirty="0" err="1"/>
              <a:t>new</a:t>
            </a:r>
            <a:r>
              <a:rPr lang="de-DE" sz="1400" dirty="0"/>
              <a:t> </a:t>
            </a:r>
            <a:r>
              <a:rPr lang="de-DE" sz="1400" dirty="0" err="1"/>
              <a:t>work</a:t>
            </a:r>
            <a:r>
              <a:rPr lang="de-DE" sz="1400" dirty="0"/>
              <a:t>, not </a:t>
            </a:r>
            <a:r>
              <a:rPr lang="de-DE" sz="1400" dirty="0" err="1"/>
              <a:t>more</a:t>
            </a:r>
            <a:r>
              <a:rPr lang="de-DE" sz="1400" dirty="0"/>
              <a:t> </a:t>
            </a:r>
            <a:r>
              <a:rPr lang="de-DE" sz="1400" dirty="0" err="1"/>
              <a:t>than</a:t>
            </a:r>
            <a:r>
              <a:rPr lang="de-DE" sz="1400" dirty="0"/>
              <a:t> 3500 </a:t>
            </a:r>
            <a:r>
              <a:rPr lang="de-DE" sz="1400" dirty="0" err="1"/>
              <a:t>words</a:t>
            </a:r>
            <a:r>
              <a:rPr lang="de-DE" sz="1400" dirty="0"/>
              <a:t> (4 </a:t>
            </a:r>
            <a:r>
              <a:rPr lang="de-DE" sz="1400" dirty="0" err="1"/>
              <a:t>journal</a:t>
            </a:r>
            <a:r>
              <a:rPr lang="de-DE" sz="1400" dirty="0"/>
              <a:t> </a:t>
            </a:r>
            <a:r>
              <a:rPr lang="de-DE" sz="1400" dirty="0" err="1"/>
              <a:t>pages</a:t>
            </a:r>
            <a:r>
              <a:rPr lang="de-DE" sz="1400" dirty="0"/>
              <a:t>). The </a:t>
            </a:r>
            <a:r>
              <a:rPr lang="de-DE" sz="1400" dirty="0" err="1"/>
              <a:t>most</a:t>
            </a:r>
            <a:r>
              <a:rPr lang="de-DE" sz="1400" dirty="0"/>
              <a:t> </a:t>
            </a:r>
            <a:r>
              <a:rPr lang="de-DE" sz="1400" dirty="0" err="1"/>
              <a:t>important</a:t>
            </a:r>
            <a:r>
              <a:rPr lang="de-DE" sz="1400" dirty="0"/>
              <a:t> </a:t>
            </a:r>
            <a:r>
              <a:rPr lang="de-DE" sz="1400" dirty="0" err="1"/>
              <a:t>criteria</a:t>
            </a:r>
            <a:r>
              <a:rPr lang="de-DE" sz="1400" dirty="0"/>
              <a:t> </a:t>
            </a:r>
            <a:r>
              <a:rPr lang="de-DE" sz="1400" dirty="0" err="1"/>
              <a:t>for</a:t>
            </a:r>
            <a:r>
              <a:rPr lang="de-DE" sz="1400" dirty="0"/>
              <a:t> </a:t>
            </a:r>
            <a:r>
              <a:rPr lang="de-DE" sz="1400" dirty="0" err="1"/>
              <a:t>acceptance</a:t>
            </a:r>
            <a:r>
              <a:rPr lang="de-DE" sz="1400" dirty="0"/>
              <a:t> of a Rapid </a:t>
            </a:r>
            <a:r>
              <a:rPr lang="de-DE" sz="1400" dirty="0" err="1"/>
              <a:t>communication</a:t>
            </a:r>
            <a:r>
              <a:rPr lang="de-DE" sz="1400" dirty="0"/>
              <a:t> </a:t>
            </a:r>
            <a:r>
              <a:rPr lang="de-DE" sz="1400" dirty="0" err="1"/>
              <a:t>are</a:t>
            </a:r>
            <a:r>
              <a:rPr lang="de-DE" sz="1400" dirty="0"/>
              <a:t> </a:t>
            </a:r>
            <a:r>
              <a:rPr lang="de-DE" sz="1400" dirty="0" err="1"/>
              <a:t>novelty</a:t>
            </a:r>
            <a:r>
              <a:rPr lang="de-DE" sz="1400" dirty="0"/>
              <a:t> and </a:t>
            </a:r>
            <a:r>
              <a:rPr lang="de-DE" sz="1400" dirty="0" err="1"/>
              <a:t>significance</a:t>
            </a:r>
            <a:r>
              <a:rPr lang="de-DE" sz="1400" dirty="0"/>
              <a:t>. </a:t>
            </a:r>
            <a:r>
              <a:rPr lang="de-DE" sz="1400" b="1" dirty="0" err="1"/>
              <a:t>For</a:t>
            </a:r>
            <a:r>
              <a:rPr lang="de-DE" sz="1400" b="1" dirty="0"/>
              <a:t> </a:t>
            </a:r>
            <a:r>
              <a:rPr lang="de-DE" sz="1400" b="1" dirty="0" err="1"/>
              <a:t>these</a:t>
            </a:r>
            <a:r>
              <a:rPr lang="de-DE" sz="1400" b="1" dirty="0"/>
              <a:t> </a:t>
            </a:r>
            <a:r>
              <a:rPr lang="de-DE" sz="1400" b="1" dirty="0" err="1"/>
              <a:t>articles</a:t>
            </a:r>
            <a:r>
              <a:rPr lang="de-DE" sz="1400" b="1" dirty="0"/>
              <a:t> </a:t>
            </a:r>
            <a:r>
              <a:rPr lang="de-DE" sz="1400" b="1" dirty="0" err="1"/>
              <a:t>authors</a:t>
            </a:r>
            <a:r>
              <a:rPr lang="de-DE" sz="1400" b="1" dirty="0"/>
              <a:t> must </a:t>
            </a:r>
            <a:r>
              <a:rPr lang="de-DE" sz="1400" b="1" dirty="0" err="1"/>
              <a:t>state</a:t>
            </a:r>
            <a:r>
              <a:rPr lang="de-DE" sz="1400" b="1" dirty="0"/>
              <a:t> </a:t>
            </a:r>
            <a:r>
              <a:rPr lang="de-DE" sz="1400" b="1" dirty="0" err="1"/>
              <a:t>briefly</a:t>
            </a:r>
            <a:r>
              <a:rPr lang="de-DE" sz="1400" b="1" dirty="0"/>
              <a:t>, in a </a:t>
            </a:r>
            <a:r>
              <a:rPr lang="de-DE" sz="1400" b="1" dirty="0" err="1"/>
              <a:t>covering</a:t>
            </a:r>
            <a:r>
              <a:rPr lang="de-DE" sz="1400" b="1" dirty="0"/>
              <a:t> </a:t>
            </a:r>
            <a:r>
              <a:rPr lang="de-DE" sz="1400" b="1" dirty="0" err="1"/>
              <a:t>letter</a:t>
            </a:r>
            <a:r>
              <a:rPr lang="de-DE" sz="1400" b="1" dirty="0"/>
              <a:t>, </a:t>
            </a:r>
            <a:r>
              <a:rPr lang="de-DE" sz="1400" b="1" dirty="0" err="1"/>
              <a:t>exactly</a:t>
            </a:r>
            <a:r>
              <a:rPr lang="de-DE" sz="1400" b="1" dirty="0"/>
              <a:t> </a:t>
            </a:r>
            <a:r>
              <a:rPr lang="de-DE" sz="1400" b="1" dirty="0" err="1"/>
              <a:t>why</a:t>
            </a:r>
            <a:r>
              <a:rPr lang="de-DE" sz="1400" b="1" dirty="0"/>
              <a:t> </a:t>
            </a:r>
            <a:r>
              <a:rPr lang="de-DE" sz="1400" b="1" dirty="0" err="1"/>
              <a:t>their</a:t>
            </a:r>
            <a:r>
              <a:rPr lang="de-DE" sz="1400" b="1" dirty="0"/>
              <a:t> </a:t>
            </a:r>
            <a:r>
              <a:rPr lang="de-DE" sz="1400" b="1" dirty="0" err="1"/>
              <a:t>work</a:t>
            </a:r>
            <a:r>
              <a:rPr lang="de-DE" sz="1400" b="1" dirty="0"/>
              <a:t> </a:t>
            </a:r>
            <a:r>
              <a:rPr lang="de-DE" sz="1400" b="1" dirty="0" err="1"/>
              <a:t>merits</a:t>
            </a:r>
            <a:r>
              <a:rPr lang="de-DE" sz="1400" b="1" dirty="0"/>
              <a:t> rapid </a:t>
            </a:r>
            <a:r>
              <a:rPr lang="de-DE" sz="1400" b="1" dirty="0" err="1"/>
              <a:t>publication</a:t>
            </a:r>
            <a:r>
              <a:rPr lang="de-DE" sz="1400" b="1" dirty="0"/>
              <a:t>.</a:t>
            </a:r>
            <a:r>
              <a:rPr lang="de-DE" sz="1400" dirty="0"/>
              <a:t> </a:t>
            </a:r>
            <a:endParaRPr lang="de-DE" sz="1400" dirty="0" smtClean="0"/>
          </a:p>
          <a:p>
            <a:pPr>
              <a:buFont typeface="Times" pitchFamily="18" charset="0"/>
              <a:buNone/>
            </a:pPr>
            <a:endParaRPr lang="de-DE" sz="1400" b="1" dirty="0"/>
          </a:p>
          <a:p>
            <a:pPr>
              <a:buFont typeface="Times" pitchFamily="18" charset="0"/>
              <a:buNone/>
            </a:pPr>
            <a:r>
              <a:rPr lang="de-DE" sz="1400" b="1" dirty="0"/>
              <a:t>Review </a:t>
            </a:r>
            <a:r>
              <a:rPr lang="de-DE" sz="1400" b="1" dirty="0" err="1"/>
              <a:t>articles</a:t>
            </a:r>
            <a:r>
              <a:rPr lang="de-DE" sz="1400" b="1" dirty="0"/>
              <a:t>.</a:t>
            </a:r>
            <a:r>
              <a:rPr lang="de-DE" sz="1400" dirty="0"/>
              <a:t> These </a:t>
            </a:r>
            <a:r>
              <a:rPr lang="de-DE" sz="1400" dirty="0" err="1"/>
              <a:t>are</a:t>
            </a:r>
            <a:r>
              <a:rPr lang="de-DE" sz="1400" dirty="0"/>
              <a:t> </a:t>
            </a:r>
            <a:r>
              <a:rPr lang="de-DE" sz="1400" dirty="0" err="1"/>
              <a:t>intended</a:t>
            </a:r>
            <a:r>
              <a:rPr lang="de-DE" sz="1400" dirty="0"/>
              <a:t> </a:t>
            </a:r>
            <a:r>
              <a:rPr lang="de-DE" sz="1400" dirty="0" err="1"/>
              <a:t>to</a:t>
            </a:r>
            <a:r>
              <a:rPr lang="de-DE" sz="1400" dirty="0"/>
              <a:t> </a:t>
            </a:r>
            <a:r>
              <a:rPr lang="de-DE" sz="1400" dirty="0" err="1"/>
              <a:t>summarize</a:t>
            </a:r>
            <a:r>
              <a:rPr lang="de-DE" sz="1400" dirty="0"/>
              <a:t> </a:t>
            </a:r>
            <a:r>
              <a:rPr lang="de-DE" sz="1400" dirty="0" err="1"/>
              <a:t>accepted</a:t>
            </a:r>
            <a:r>
              <a:rPr lang="de-DE" sz="1400" dirty="0"/>
              <a:t> </a:t>
            </a:r>
            <a:r>
              <a:rPr lang="de-DE" sz="1400" dirty="0" err="1"/>
              <a:t>practice</a:t>
            </a:r>
            <a:r>
              <a:rPr lang="de-DE" sz="1400" dirty="0"/>
              <a:t> and </a:t>
            </a:r>
            <a:r>
              <a:rPr lang="de-DE" sz="1400" dirty="0" err="1"/>
              <a:t>report</a:t>
            </a:r>
            <a:r>
              <a:rPr lang="de-DE" sz="1400" dirty="0"/>
              <a:t> on </a:t>
            </a:r>
            <a:r>
              <a:rPr lang="de-DE" sz="1400" dirty="0" err="1"/>
              <a:t>recent</a:t>
            </a:r>
            <a:r>
              <a:rPr lang="de-DE" sz="1400" dirty="0"/>
              <a:t> </a:t>
            </a:r>
            <a:r>
              <a:rPr lang="de-DE" sz="1400" dirty="0" err="1"/>
              <a:t>progress</a:t>
            </a:r>
            <a:r>
              <a:rPr lang="de-DE" sz="1400" dirty="0"/>
              <a:t> in </a:t>
            </a:r>
            <a:r>
              <a:rPr lang="de-DE" sz="1400" dirty="0" err="1"/>
              <a:t>selected</a:t>
            </a:r>
            <a:r>
              <a:rPr lang="de-DE" sz="1400" dirty="0"/>
              <a:t> </a:t>
            </a:r>
            <a:r>
              <a:rPr lang="de-DE" sz="1400" dirty="0" err="1"/>
              <a:t>areas</a:t>
            </a:r>
            <a:r>
              <a:rPr lang="de-DE" sz="1400" dirty="0"/>
              <a:t>. Such </a:t>
            </a:r>
            <a:r>
              <a:rPr lang="de-DE" sz="1400" dirty="0" err="1"/>
              <a:t>articles</a:t>
            </a:r>
            <a:r>
              <a:rPr lang="de-DE" sz="1400" dirty="0"/>
              <a:t> </a:t>
            </a:r>
            <a:r>
              <a:rPr lang="de-DE" sz="1400" dirty="0" err="1"/>
              <a:t>are</a:t>
            </a:r>
            <a:r>
              <a:rPr lang="de-DE" sz="1400" dirty="0"/>
              <a:t> </a:t>
            </a:r>
            <a:r>
              <a:rPr lang="de-DE" sz="1400" dirty="0" err="1"/>
              <a:t>generally</a:t>
            </a:r>
            <a:r>
              <a:rPr lang="de-DE" sz="1400" dirty="0"/>
              <a:t> </a:t>
            </a:r>
            <a:r>
              <a:rPr lang="de-DE" sz="1400" dirty="0" err="1"/>
              <a:t>commissioned</a:t>
            </a:r>
            <a:r>
              <a:rPr lang="de-DE" sz="1400" dirty="0"/>
              <a:t> </a:t>
            </a:r>
            <a:r>
              <a:rPr lang="de-DE" sz="1400" dirty="0" err="1"/>
              <a:t>from</a:t>
            </a:r>
            <a:r>
              <a:rPr lang="de-DE" sz="1400" dirty="0"/>
              <a:t> </a:t>
            </a:r>
            <a:r>
              <a:rPr lang="de-DE" sz="1400" dirty="0" err="1"/>
              <a:t>experts</a:t>
            </a:r>
            <a:r>
              <a:rPr lang="de-DE" sz="1400" dirty="0"/>
              <a:t> in </a:t>
            </a:r>
            <a:r>
              <a:rPr lang="de-DE" sz="1400" dirty="0" err="1"/>
              <a:t>various</a:t>
            </a:r>
            <a:r>
              <a:rPr lang="de-DE" sz="1400" dirty="0"/>
              <a:t> </a:t>
            </a:r>
            <a:r>
              <a:rPr lang="de-DE" sz="1400" dirty="0" err="1"/>
              <a:t>fields</a:t>
            </a:r>
            <a:r>
              <a:rPr lang="de-DE" sz="1400" dirty="0"/>
              <a:t> </a:t>
            </a:r>
            <a:r>
              <a:rPr lang="de-DE" sz="1400" dirty="0" err="1"/>
              <a:t>by</a:t>
            </a:r>
            <a:r>
              <a:rPr lang="de-DE" sz="1400" dirty="0"/>
              <a:t> </a:t>
            </a:r>
            <a:r>
              <a:rPr lang="de-DE" sz="1400" dirty="0" err="1"/>
              <a:t>the</a:t>
            </a:r>
            <a:r>
              <a:rPr lang="de-DE" sz="1400" dirty="0"/>
              <a:t> Editorial Board, but </a:t>
            </a:r>
            <a:r>
              <a:rPr lang="de-DE" sz="1400" dirty="0" err="1"/>
              <a:t>others</a:t>
            </a:r>
            <a:r>
              <a:rPr lang="de-DE" sz="1400" dirty="0"/>
              <a:t> </a:t>
            </a:r>
            <a:r>
              <a:rPr lang="de-DE" sz="1400" dirty="0" err="1"/>
              <a:t>wishing</a:t>
            </a:r>
            <a:r>
              <a:rPr lang="de-DE" sz="1400" dirty="0"/>
              <a:t> </a:t>
            </a:r>
            <a:r>
              <a:rPr lang="de-DE" sz="1400" dirty="0" err="1"/>
              <a:t>to</a:t>
            </a:r>
            <a:r>
              <a:rPr lang="de-DE" sz="1400" dirty="0"/>
              <a:t> </a:t>
            </a:r>
            <a:r>
              <a:rPr lang="de-DE" sz="1400" dirty="0" err="1"/>
              <a:t>write</a:t>
            </a:r>
            <a:r>
              <a:rPr lang="de-DE" sz="1400" dirty="0"/>
              <a:t> a Review </a:t>
            </a:r>
            <a:r>
              <a:rPr lang="de-DE" sz="1400" dirty="0" err="1"/>
              <a:t>article</a:t>
            </a:r>
            <a:r>
              <a:rPr lang="de-DE" sz="1400" dirty="0"/>
              <a:t> </a:t>
            </a:r>
            <a:r>
              <a:rPr lang="de-DE" sz="1400" dirty="0" err="1"/>
              <a:t>may</a:t>
            </a:r>
            <a:r>
              <a:rPr lang="de-DE" sz="1400" dirty="0"/>
              <a:t> </a:t>
            </a:r>
            <a:r>
              <a:rPr lang="de-DE" sz="1400" dirty="0" err="1"/>
              <a:t>submit</a:t>
            </a:r>
            <a:r>
              <a:rPr lang="de-DE" sz="1400" dirty="0"/>
              <a:t> an </a:t>
            </a:r>
            <a:r>
              <a:rPr lang="de-DE" sz="1400" dirty="0" err="1"/>
              <a:t>outline</a:t>
            </a:r>
            <a:r>
              <a:rPr lang="de-DE" sz="1400" dirty="0"/>
              <a:t> </a:t>
            </a:r>
            <a:r>
              <a:rPr lang="de-DE" sz="1400" dirty="0" err="1"/>
              <a:t>for</a:t>
            </a:r>
            <a:r>
              <a:rPr lang="de-DE" sz="1400" dirty="0"/>
              <a:t> </a:t>
            </a:r>
            <a:r>
              <a:rPr lang="de-DE" sz="1400" dirty="0" err="1"/>
              <a:t>preliminary</a:t>
            </a:r>
            <a:r>
              <a:rPr lang="de-DE" sz="1400" dirty="0"/>
              <a:t> </a:t>
            </a:r>
            <a:r>
              <a:rPr lang="de-DE" sz="1400" dirty="0" err="1"/>
              <a:t>consideration</a:t>
            </a:r>
            <a:r>
              <a:rPr lang="de-DE" sz="1400" dirty="0"/>
              <a:t>.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de-DE"/>
              <a:t>Contents</a:t>
            </a:r>
          </a:p>
        </p:txBody>
      </p:sp>
      <p:sp>
        <p:nvSpPr>
          <p:cNvPr id="207875" name="Rectangle 3"/>
          <p:cNvSpPr>
            <a:spLocks noGrp="1" noChangeArrowheads="1"/>
          </p:cNvSpPr>
          <p:nvPr>
            <p:ph idx="1"/>
          </p:nvPr>
        </p:nvSpPr>
        <p:spPr>
          <a:xfrm>
            <a:off x="827584" y="1592263"/>
            <a:ext cx="6121375" cy="4500562"/>
          </a:xfrm>
          <a:noFill/>
        </p:spPr>
        <p:txBody>
          <a:bodyPr/>
          <a:lstStyle/>
          <a:p>
            <a:pPr>
              <a:spcBef>
                <a:spcPts val="600"/>
              </a:spcBef>
              <a:buFont typeface="Wingdings" pitchFamily="2" charset="2"/>
              <a:buChar char="Ø"/>
            </a:pPr>
            <a:r>
              <a:rPr lang="en-US" sz="1600" dirty="0">
                <a:solidFill>
                  <a:schemeClr val="accent4"/>
                </a:solidFill>
              </a:rPr>
              <a:t>Self-Introduction</a:t>
            </a:r>
            <a:endParaRPr lang="de-DE" sz="1600" dirty="0">
              <a:solidFill>
                <a:schemeClr val="accent4"/>
              </a:solidFill>
            </a:endParaRPr>
          </a:p>
          <a:p>
            <a:pPr>
              <a:spcBef>
                <a:spcPts val="600"/>
              </a:spcBef>
              <a:buFont typeface="Wingdings" pitchFamily="2" charset="2"/>
              <a:buChar char="Ø"/>
            </a:pPr>
            <a:r>
              <a:rPr lang="de-DE" sz="1600" dirty="0" err="1"/>
              <a:t>Aims</a:t>
            </a:r>
            <a:r>
              <a:rPr lang="de-DE" sz="1600" dirty="0"/>
              <a:t> of </a:t>
            </a:r>
            <a:r>
              <a:rPr lang="de-DE" sz="1600" dirty="0" err="1"/>
              <a:t>the</a:t>
            </a:r>
            <a:r>
              <a:rPr lang="de-DE" sz="1600" dirty="0"/>
              <a:t> Editorial </a:t>
            </a:r>
            <a:r>
              <a:rPr lang="de-DE" sz="1600" dirty="0" err="1"/>
              <a:t>Staff</a:t>
            </a:r>
            <a:r>
              <a:rPr lang="de-DE" sz="1600" dirty="0"/>
              <a:t>, </a:t>
            </a:r>
            <a:r>
              <a:rPr lang="de-DE" sz="1600" dirty="0" err="1"/>
              <a:t>Scope</a:t>
            </a:r>
            <a:r>
              <a:rPr lang="de-DE" sz="1600" dirty="0"/>
              <a:t> </a:t>
            </a:r>
            <a:r>
              <a:rPr lang="de-DE" sz="1600" dirty="0" err="1"/>
              <a:t>statement</a:t>
            </a:r>
            <a:endParaRPr lang="de-DE" sz="1600" dirty="0"/>
          </a:p>
          <a:p>
            <a:pPr>
              <a:spcBef>
                <a:spcPts val="600"/>
              </a:spcBef>
              <a:buFont typeface="Wingdings" pitchFamily="2" charset="2"/>
              <a:buChar char="Ø"/>
            </a:pPr>
            <a:r>
              <a:rPr lang="de-DE" sz="1600" b="1" dirty="0" smtClean="0">
                <a:solidFill>
                  <a:srgbClr val="00715E"/>
                </a:solidFill>
              </a:rPr>
              <a:t>Submission </a:t>
            </a:r>
            <a:r>
              <a:rPr lang="de-DE" sz="1600" b="1" dirty="0" err="1" smtClean="0">
                <a:solidFill>
                  <a:srgbClr val="00715E"/>
                </a:solidFill>
              </a:rPr>
              <a:t>Step</a:t>
            </a:r>
            <a:endParaRPr lang="de-DE" sz="1600" b="1" dirty="0" smtClean="0">
              <a:solidFill>
                <a:srgbClr val="00715E"/>
              </a:solidFill>
            </a:endParaRPr>
          </a:p>
          <a:p>
            <a:pPr lvl="1">
              <a:spcBef>
                <a:spcPts val="600"/>
              </a:spcBef>
              <a:buFont typeface="Wingdings" pitchFamily="2" charset="2"/>
              <a:buChar char="ü"/>
            </a:pPr>
            <a:r>
              <a:rPr lang="de-DE" sz="1400" b="1" dirty="0" err="1" smtClean="0">
                <a:solidFill>
                  <a:srgbClr val="00715E"/>
                </a:solidFill>
              </a:rPr>
              <a:t>Ethical</a:t>
            </a:r>
            <a:r>
              <a:rPr lang="de-DE" sz="1400" b="1" dirty="0" smtClean="0">
                <a:solidFill>
                  <a:srgbClr val="00715E"/>
                </a:solidFill>
              </a:rPr>
              <a:t> Standards</a:t>
            </a:r>
            <a:endParaRPr lang="de-DE" sz="1400" b="1" dirty="0" smtClean="0">
              <a:solidFill>
                <a:srgbClr val="00715E"/>
              </a:solidFill>
            </a:endParaRPr>
          </a:p>
          <a:p>
            <a:pPr lvl="1">
              <a:spcBef>
                <a:spcPts val="600"/>
              </a:spcBef>
              <a:buFont typeface="Wingdings" pitchFamily="2" charset="2"/>
              <a:buChar char="ü"/>
            </a:pPr>
            <a:r>
              <a:rPr lang="de-DE" sz="1400" b="1" dirty="0" err="1" smtClean="0">
                <a:solidFill>
                  <a:srgbClr val="00715E"/>
                </a:solidFill>
              </a:rPr>
              <a:t>Suggested</a:t>
            </a:r>
            <a:r>
              <a:rPr lang="de-DE" sz="1400" b="1" dirty="0" smtClean="0">
                <a:solidFill>
                  <a:srgbClr val="00715E"/>
                </a:solidFill>
              </a:rPr>
              <a:t> </a:t>
            </a:r>
            <a:r>
              <a:rPr lang="de-DE" sz="1400" b="1" dirty="0" err="1" smtClean="0">
                <a:solidFill>
                  <a:srgbClr val="00715E"/>
                </a:solidFill>
              </a:rPr>
              <a:t>referees</a:t>
            </a:r>
            <a:endParaRPr lang="de-DE" sz="1400" b="1" dirty="0" smtClean="0">
              <a:solidFill>
                <a:srgbClr val="00715E"/>
              </a:solidFill>
            </a:endParaRPr>
          </a:p>
          <a:p>
            <a:pPr>
              <a:spcBef>
                <a:spcPts val="600"/>
              </a:spcBef>
              <a:buFont typeface="Wingdings" pitchFamily="2" charset="2"/>
              <a:buChar char="Ø"/>
            </a:pPr>
            <a:r>
              <a:rPr lang="de-DE" sz="1600" dirty="0" smtClean="0"/>
              <a:t>Peer-Review </a:t>
            </a:r>
            <a:r>
              <a:rPr lang="de-DE" sz="1600" dirty="0" err="1"/>
              <a:t>Process</a:t>
            </a:r>
            <a:endParaRPr lang="de-DE" sz="1600" dirty="0"/>
          </a:p>
          <a:p>
            <a:pPr marL="361950" lvl="1" indent="-169863">
              <a:spcBef>
                <a:spcPts val="600"/>
              </a:spcBef>
              <a:buFont typeface="Wingdings" pitchFamily="2" charset="2"/>
              <a:buChar char="ü"/>
            </a:pPr>
            <a:r>
              <a:rPr lang="de-DE" sz="1400" dirty="0"/>
              <a:t>General </a:t>
            </a:r>
            <a:r>
              <a:rPr lang="de-DE" sz="1400" dirty="0" err="1"/>
              <a:t>description</a:t>
            </a:r>
            <a:endParaRPr lang="de-DE" sz="1400" dirty="0"/>
          </a:p>
          <a:p>
            <a:pPr marL="361950" lvl="1" indent="-169863">
              <a:spcBef>
                <a:spcPts val="600"/>
              </a:spcBef>
              <a:buFont typeface="Wingdings" pitchFamily="2" charset="2"/>
              <a:buChar char="ü"/>
            </a:pPr>
            <a:r>
              <a:rPr lang="de-DE" sz="1400" dirty="0" err="1"/>
              <a:t>Selection</a:t>
            </a:r>
            <a:r>
              <a:rPr lang="de-DE" sz="1400" dirty="0"/>
              <a:t> of </a:t>
            </a:r>
            <a:r>
              <a:rPr lang="de-DE" sz="1400" dirty="0" err="1"/>
              <a:t>reviewers</a:t>
            </a:r>
            <a:endParaRPr lang="de-DE" sz="1400" dirty="0"/>
          </a:p>
          <a:p>
            <a:pPr marL="361950" lvl="1" indent="-169863">
              <a:spcBef>
                <a:spcPts val="600"/>
              </a:spcBef>
              <a:buFont typeface="Wingdings" pitchFamily="2" charset="2"/>
              <a:buChar char="ü"/>
            </a:pPr>
            <a:r>
              <a:rPr lang="de-DE" sz="1400" dirty="0" err="1"/>
              <a:t>Difficult</a:t>
            </a:r>
            <a:r>
              <a:rPr lang="de-DE" sz="1400" dirty="0"/>
              <a:t> </a:t>
            </a:r>
            <a:r>
              <a:rPr lang="de-DE" sz="1400" dirty="0" err="1"/>
              <a:t>judgements</a:t>
            </a:r>
            <a:r>
              <a:rPr lang="de-DE" sz="1400" dirty="0"/>
              <a:t>, </a:t>
            </a:r>
            <a:r>
              <a:rPr lang="de-DE" sz="1400" dirty="0" err="1"/>
              <a:t>adjudication</a:t>
            </a:r>
            <a:endParaRPr lang="de-DE" sz="1400" dirty="0"/>
          </a:p>
          <a:p>
            <a:pPr>
              <a:spcBef>
                <a:spcPts val="600"/>
              </a:spcBef>
              <a:buFont typeface="Wingdings" pitchFamily="2" charset="2"/>
              <a:buChar char="Ø"/>
            </a:pPr>
            <a:r>
              <a:rPr lang="de-DE" sz="1600" dirty="0"/>
              <a:t>Editorial </a:t>
            </a:r>
            <a:r>
              <a:rPr lang="de-DE" sz="1600" dirty="0" err="1"/>
              <a:t>staff</a:t>
            </a:r>
            <a:r>
              <a:rPr lang="de-DE" sz="1600" dirty="0"/>
              <a:t> - </a:t>
            </a:r>
            <a:r>
              <a:rPr lang="de-DE" sz="1600" dirty="0" err="1"/>
              <a:t>composition</a:t>
            </a:r>
            <a:endParaRPr lang="de-DE" sz="1600" dirty="0"/>
          </a:p>
          <a:p>
            <a:pPr>
              <a:spcBef>
                <a:spcPts val="600"/>
              </a:spcBef>
              <a:buFont typeface="Wingdings" pitchFamily="2" charset="2"/>
              <a:buChar char="Ø"/>
            </a:pPr>
            <a:r>
              <a:rPr lang="en-US" sz="1600" dirty="0"/>
              <a:t>Measures of evaluation</a:t>
            </a:r>
          </a:p>
          <a:p>
            <a:pPr>
              <a:spcBef>
                <a:spcPts val="600"/>
              </a:spcBef>
              <a:buFont typeface="Wingdings" pitchFamily="2" charset="2"/>
              <a:buChar char="Ø"/>
            </a:pPr>
            <a:r>
              <a:rPr lang="en-US" sz="1600" dirty="0"/>
              <a:t>Editor / publisher</a:t>
            </a:r>
          </a:p>
          <a:p>
            <a:pPr marL="361950" lvl="1" indent="-169863">
              <a:spcBef>
                <a:spcPts val="600"/>
              </a:spcBef>
              <a:buFont typeface="Wingdings" pitchFamily="2" charset="2"/>
              <a:buChar char="ü"/>
            </a:pPr>
            <a:r>
              <a:rPr lang="en-US" sz="1400" dirty="0"/>
              <a:t>Statistics, production</a:t>
            </a:r>
          </a:p>
          <a:p>
            <a:pPr marL="361950" lvl="1" indent="-169863">
              <a:spcBef>
                <a:spcPts val="600"/>
              </a:spcBef>
              <a:buFont typeface="Wingdings" pitchFamily="2" charset="2"/>
              <a:buChar char="ü"/>
            </a:pPr>
            <a:r>
              <a:rPr lang="en-US" sz="1400" dirty="0"/>
              <a:t>Marketing</a:t>
            </a:r>
          </a:p>
          <a:p>
            <a:pPr>
              <a:spcBef>
                <a:spcPts val="600"/>
              </a:spcBef>
              <a:buFont typeface="Wingdings" pitchFamily="2" charset="2"/>
              <a:buChar char="Ø"/>
            </a:pPr>
            <a:r>
              <a:rPr lang="de-DE" sz="1600" dirty="0" err="1"/>
              <a:t>Discussion</a:t>
            </a:r>
            <a:r>
              <a:rPr lang="de-DE" sz="1600" dirty="0"/>
              <a:t>, </a:t>
            </a:r>
            <a:r>
              <a:rPr lang="de-DE" sz="1600" dirty="0" err="1"/>
              <a:t>Questions</a:t>
            </a:r>
            <a:r>
              <a:rPr lang="de-DE" sz="1600" dirty="0"/>
              <a:t> and </a:t>
            </a:r>
            <a:r>
              <a:rPr lang="de-DE" sz="1600" dirty="0" err="1"/>
              <a:t>Answers</a:t>
            </a:r>
            <a:endParaRPr lang="de-DE" sz="16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Ethical</a:t>
            </a:r>
            <a:r>
              <a:rPr lang="de-DE" dirty="0" smtClean="0"/>
              <a:t> Standards</a:t>
            </a:r>
            <a:endParaRPr lang="de-DE" dirty="0"/>
          </a:p>
        </p:txBody>
      </p:sp>
      <p:sp>
        <p:nvSpPr>
          <p:cNvPr id="3" name="Inhaltsplatzhalter 2"/>
          <p:cNvSpPr>
            <a:spLocks noGrp="1"/>
          </p:cNvSpPr>
          <p:nvPr>
            <p:ph idx="1"/>
          </p:nvPr>
        </p:nvSpPr>
        <p:spPr/>
        <p:txBody>
          <a:bodyPr/>
          <a:lstStyle/>
          <a:p>
            <a:pPr marL="0" indent="0">
              <a:buNone/>
            </a:pPr>
            <a:r>
              <a:rPr lang="en-US" dirty="0" smtClean="0"/>
              <a:t>Editors attempt </a:t>
            </a:r>
            <a:r>
              <a:rPr lang="en-US" dirty="0"/>
              <a:t>to maintain certain publication ethical standards in the submission and review procedure of manuscripts. This involves primarily three issues</a:t>
            </a:r>
            <a:r>
              <a:rPr lang="en-US" dirty="0" smtClean="0"/>
              <a:t>:</a:t>
            </a:r>
          </a:p>
          <a:p>
            <a:pPr lvl="2">
              <a:buFont typeface="Wingdings" panose="05000000000000000000" pitchFamily="2" charset="2"/>
              <a:buChar char="Ø"/>
            </a:pPr>
            <a:r>
              <a:rPr lang="en-US" dirty="0"/>
              <a:t> </a:t>
            </a:r>
            <a:r>
              <a:rPr lang="en-US" sz="1800" dirty="0" smtClean="0"/>
              <a:t>Plagiarism and Copyright</a:t>
            </a:r>
          </a:p>
          <a:p>
            <a:pPr lvl="2">
              <a:buFont typeface="Wingdings" panose="05000000000000000000" pitchFamily="2" charset="2"/>
              <a:buChar char="Ø"/>
            </a:pPr>
            <a:r>
              <a:rPr lang="en-US" sz="1800" dirty="0"/>
              <a:t> </a:t>
            </a:r>
            <a:r>
              <a:rPr lang="en-US" sz="1800" dirty="0" smtClean="0"/>
              <a:t>Correct declaration of authorship</a:t>
            </a:r>
          </a:p>
          <a:p>
            <a:pPr lvl="2">
              <a:buFont typeface="Wingdings" panose="05000000000000000000" pitchFamily="2" charset="2"/>
              <a:buChar char="Ø"/>
            </a:pPr>
            <a:r>
              <a:rPr lang="en-US" sz="1800" dirty="0"/>
              <a:t> </a:t>
            </a:r>
            <a:r>
              <a:rPr lang="en-US" sz="1800" dirty="0" smtClean="0"/>
              <a:t>Full disclosure</a:t>
            </a:r>
          </a:p>
          <a:p>
            <a:pPr lvl="2">
              <a:buFont typeface="Wingdings" panose="05000000000000000000" pitchFamily="2" charset="2"/>
              <a:buChar char="Ø"/>
            </a:pPr>
            <a:endParaRPr lang="en-US" sz="1000" dirty="0"/>
          </a:p>
          <a:p>
            <a:pPr marL="0" indent="-7937">
              <a:buNone/>
            </a:pPr>
            <a:r>
              <a:rPr lang="en-US" b="1" dirty="0"/>
              <a:t>Plagiarism</a:t>
            </a:r>
            <a:r>
              <a:rPr lang="en-US" dirty="0"/>
              <a:t> refers to authors, who use ideas or text from another author or previous publications. This is considered a serious violation of ethical standards and will result in immediate withdrawal of a manuscript from the review </a:t>
            </a:r>
            <a:r>
              <a:rPr lang="en-US" dirty="0" smtClean="0"/>
              <a:t>procedure.</a:t>
            </a:r>
          </a:p>
          <a:p>
            <a:pPr marL="277813" indent="-285750"/>
            <a:r>
              <a:rPr lang="en-US" dirty="0"/>
              <a:t> </a:t>
            </a:r>
            <a:r>
              <a:rPr lang="en-US" b="1" dirty="0" err="1" smtClean="0">
                <a:solidFill>
                  <a:srgbClr val="00715E"/>
                </a:solidFill>
              </a:rPr>
              <a:t>ithenticate</a:t>
            </a:r>
            <a:r>
              <a:rPr lang="en-US" dirty="0" smtClean="0">
                <a:solidFill>
                  <a:srgbClr val="00715E"/>
                </a:solidFill>
              </a:rPr>
              <a:t> </a:t>
            </a:r>
            <a:r>
              <a:rPr lang="en-US" dirty="0" smtClean="0"/>
              <a:t>!</a:t>
            </a:r>
          </a:p>
          <a:p>
            <a:pPr marL="277813" indent="-285750"/>
            <a:endParaRPr lang="en-US" sz="1000" dirty="0"/>
          </a:p>
          <a:p>
            <a:pPr marL="0" indent="0">
              <a:buNone/>
            </a:pPr>
            <a:r>
              <a:rPr lang="en-US" dirty="0"/>
              <a:t>All authors listed on a manuscript should have contributed significantly to the content of the manuscript. </a:t>
            </a:r>
            <a:r>
              <a:rPr lang="en-US" b="1" dirty="0"/>
              <a:t>Omission</a:t>
            </a:r>
            <a:r>
              <a:rPr lang="en-US" dirty="0"/>
              <a:t> of a contributing author is equally considered to be an </a:t>
            </a:r>
            <a:r>
              <a:rPr lang="en-US" b="1" dirty="0"/>
              <a:t>ethical violation</a:t>
            </a:r>
            <a:r>
              <a:rPr lang="en-US" dirty="0"/>
              <a:t>.</a:t>
            </a:r>
            <a:endParaRPr lang="de-DE" dirty="0"/>
          </a:p>
        </p:txBody>
      </p:sp>
    </p:spTree>
    <p:extLst>
      <p:ext uri="{BB962C8B-B14F-4D97-AF65-F5344CB8AC3E}">
        <p14:creationId xmlns:p14="http://schemas.microsoft.com/office/powerpoint/2010/main" val="2122400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Full</a:t>
            </a:r>
            <a:r>
              <a:rPr lang="de-DE" dirty="0" smtClean="0"/>
              <a:t> Disclosure</a:t>
            </a:r>
            <a:endParaRPr lang="en-US" dirty="0"/>
          </a:p>
        </p:txBody>
      </p:sp>
      <p:sp>
        <p:nvSpPr>
          <p:cNvPr id="3" name="Inhaltsplatzhalter 2"/>
          <p:cNvSpPr>
            <a:spLocks noGrp="1"/>
          </p:cNvSpPr>
          <p:nvPr>
            <p:ph idx="1"/>
          </p:nvPr>
        </p:nvSpPr>
        <p:spPr>
          <a:xfrm>
            <a:off x="250825" y="1484784"/>
            <a:ext cx="8640763" cy="4500562"/>
          </a:xfrm>
        </p:spPr>
        <p:txBody>
          <a:bodyPr/>
          <a:lstStyle/>
          <a:p>
            <a:pPr>
              <a:buNone/>
            </a:pPr>
            <a:r>
              <a:rPr lang="en-US" sz="1600" b="1" dirty="0" smtClean="0">
                <a:solidFill>
                  <a:srgbClr val="00715E"/>
                </a:solidFill>
              </a:rPr>
              <a:t>Entering a Comment is Required for Submission. </a:t>
            </a:r>
            <a:r>
              <a:rPr lang="en-US" sz="1600" dirty="0" smtClean="0"/>
              <a:t/>
            </a:r>
            <a:br>
              <a:rPr lang="en-US" sz="1600" dirty="0" smtClean="0"/>
            </a:br>
            <a:r>
              <a:rPr lang="en-US" sz="1600" dirty="0" smtClean="0"/>
              <a:t/>
            </a:r>
            <a:br>
              <a:rPr lang="en-US" sz="1600" dirty="0" smtClean="0"/>
            </a:br>
            <a:r>
              <a:rPr lang="en-US" sz="1600" dirty="0" smtClean="0"/>
              <a:t>The Editors of Experiments in Fluids request all authors to practice full disclosure about the previous history of any submitted manuscript or parts of a manuscript. This comprises a statement about previous submissions to any journal and copies of the reviews and editorial correspondence. If a manuscript has been considered by another journal for publication, the authors should also include a clear statement about any revisions made to the manuscript since the last submission. Failure to provide this information, will disqualify the manuscript for further consideration at Experiments in Fluids.</a:t>
            </a:r>
            <a:br>
              <a:rPr lang="en-US" sz="1600" dirty="0" smtClean="0"/>
            </a:br>
            <a:endParaRPr lang="en-US" sz="1600" dirty="0" smtClean="0"/>
          </a:p>
          <a:p>
            <a:pPr>
              <a:buNone/>
            </a:pPr>
            <a:r>
              <a:rPr lang="en-US" sz="1600" dirty="0" smtClean="0"/>
              <a:t>	If a substantial fraction of the submitted manuscript has been published in the proceedings of a conference, please disclose this and give the name and date of the conference</a:t>
            </a:r>
            <a:r>
              <a:rPr lang="en-US" sz="1600" dirty="0" smtClean="0"/>
              <a:t>.</a:t>
            </a:r>
            <a:r>
              <a:rPr lang="en-US" sz="1600" dirty="0"/>
              <a:t> This does not preclude publication in Experiments in Fluids, it depends to what degree the conference proceedings have been reviewed and whether or not you have signed the copyright over to the conference organizer.</a:t>
            </a:r>
            <a:r>
              <a:rPr lang="en-US" sz="1600" dirty="0" smtClean="0"/>
              <a:t/>
            </a:r>
            <a:br>
              <a:rPr lang="en-US" sz="1600" dirty="0" smtClean="0"/>
            </a:br>
            <a:r>
              <a:rPr lang="en-US" sz="1600" dirty="0" smtClean="0"/>
              <a:t>If the manuscript is not currently, and has never been, under consideration for publication by another journal, then please state this.</a:t>
            </a:r>
            <a:endParaRPr lang="en-US"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Full</a:t>
            </a:r>
            <a:r>
              <a:rPr lang="de-DE" dirty="0" smtClean="0"/>
              <a:t> Disclosure: </a:t>
            </a:r>
            <a:r>
              <a:rPr lang="de-DE" dirty="0" err="1" smtClean="0"/>
              <a:t>What</a:t>
            </a:r>
            <a:r>
              <a:rPr lang="de-DE" dirty="0" smtClean="0"/>
              <a:t> </a:t>
            </a:r>
            <a:r>
              <a:rPr lang="de-DE" dirty="0" err="1" smtClean="0"/>
              <a:t>is</a:t>
            </a:r>
            <a:r>
              <a:rPr lang="de-DE" dirty="0" smtClean="0"/>
              <a:t> </a:t>
            </a:r>
            <a:r>
              <a:rPr lang="de-DE" dirty="0" err="1" smtClean="0"/>
              <a:t>it</a:t>
            </a:r>
            <a:r>
              <a:rPr lang="de-DE" dirty="0" smtClean="0"/>
              <a:t>?</a:t>
            </a:r>
            <a:endParaRPr lang="en-US" dirty="0"/>
          </a:p>
        </p:txBody>
      </p:sp>
      <p:sp>
        <p:nvSpPr>
          <p:cNvPr id="3" name="Inhaltsplatzhalter 2"/>
          <p:cNvSpPr>
            <a:spLocks noGrp="1"/>
          </p:cNvSpPr>
          <p:nvPr>
            <p:ph idx="1"/>
          </p:nvPr>
        </p:nvSpPr>
        <p:spPr/>
        <p:txBody>
          <a:bodyPr/>
          <a:lstStyle/>
          <a:p>
            <a:pPr indent="0">
              <a:buNone/>
            </a:pPr>
            <a:r>
              <a:rPr lang="en-US" sz="1600" dirty="0" smtClean="0"/>
              <a:t>Upon sending your manuscript to three referees, I immediately received a response from one referee that he had reviewed basically the same article for journal ****, recommending rejection. This referee supplied me with his review of a manuscript with exactly the same title.</a:t>
            </a:r>
          </a:p>
          <a:p>
            <a:pPr indent="0">
              <a:buNone/>
            </a:pPr>
            <a:endParaRPr lang="de-DE" sz="1600" dirty="0" smtClean="0"/>
          </a:p>
          <a:p>
            <a:pPr indent="0">
              <a:buNone/>
            </a:pPr>
            <a:r>
              <a:rPr lang="en-US" sz="1600" dirty="0" smtClean="0"/>
              <a:t>Full disclosure means stating the pre-history of the manuscript and supplying the editor with copies of the previous manuscript and previous reviews. Also, changes made since last submission should be clearly stated.</a:t>
            </a:r>
          </a:p>
          <a:p>
            <a:pPr indent="0">
              <a:buNone/>
            </a:pPr>
            <a:endParaRPr lang="en-US" sz="1600" dirty="0" smtClean="0"/>
          </a:p>
          <a:p>
            <a:pPr indent="0">
              <a:buNone/>
            </a:pPr>
            <a:r>
              <a:rPr lang="en-US" sz="1600" dirty="0" smtClean="0"/>
              <a:t>Our feeling is that this request is very clearly stated and should be known anyway within the community. Our reaction for not adhering to this practice would normally be to terminate the review process - also on principle.</a:t>
            </a:r>
            <a:endParaRPr lang="en-US"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58775" y="1592263"/>
            <a:ext cx="7381577" cy="4500562"/>
          </a:xfrm>
        </p:spPr>
        <p:txBody>
          <a:bodyPr/>
          <a:lstStyle/>
          <a:p>
            <a:pPr marL="363538" indent="-363538">
              <a:spcAft>
                <a:spcPts val="1200"/>
              </a:spcAft>
              <a:buClr>
                <a:srgbClr val="00715E"/>
              </a:buClr>
              <a:buFont typeface="Wingdings" pitchFamily="2" charset="2"/>
              <a:buChar char="Ø"/>
            </a:pPr>
            <a:r>
              <a:rPr lang="de-DE" sz="1600" dirty="0" smtClean="0"/>
              <a:t>Referee will </a:t>
            </a:r>
            <a:r>
              <a:rPr lang="de-DE" sz="1600" dirty="0" err="1" smtClean="0"/>
              <a:t>gain</a:t>
            </a:r>
            <a:r>
              <a:rPr lang="de-DE" sz="1600" dirty="0" smtClean="0"/>
              <a:t> a </a:t>
            </a:r>
            <a:r>
              <a:rPr lang="de-DE" sz="1600" dirty="0" err="1" smtClean="0"/>
              <a:t>poor</a:t>
            </a:r>
            <a:r>
              <a:rPr lang="de-DE" sz="1600" dirty="0" smtClean="0"/>
              <a:t> </a:t>
            </a:r>
            <a:r>
              <a:rPr lang="de-DE" sz="1600" dirty="0" err="1" smtClean="0"/>
              <a:t>opinion</a:t>
            </a:r>
            <a:r>
              <a:rPr lang="de-DE" sz="1600" dirty="0" smtClean="0"/>
              <a:t> of </a:t>
            </a:r>
            <a:r>
              <a:rPr lang="de-DE" sz="1600" dirty="0" err="1" smtClean="0"/>
              <a:t>authors</a:t>
            </a:r>
            <a:r>
              <a:rPr lang="de-DE" sz="1600" dirty="0" smtClean="0"/>
              <a:t> not </a:t>
            </a:r>
            <a:r>
              <a:rPr lang="de-DE" sz="1600" dirty="0" err="1" smtClean="0"/>
              <a:t>practicing</a:t>
            </a:r>
            <a:r>
              <a:rPr lang="de-DE" sz="1600" dirty="0" smtClean="0"/>
              <a:t> </a:t>
            </a:r>
            <a:r>
              <a:rPr lang="de-DE" sz="1600" dirty="0" err="1" smtClean="0"/>
              <a:t>full</a:t>
            </a:r>
            <a:r>
              <a:rPr lang="de-DE" sz="1600" dirty="0" smtClean="0"/>
              <a:t> disclosure (</a:t>
            </a:r>
            <a:r>
              <a:rPr lang="de-DE" sz="1600" dirty="0" err="1" smtClean="0"/>
              <a:t>generally</a:t>
            </a:r>
            <a:r>
              <a:rPr lang="de-DE" sz="1600" dirty="0" smtClean="0"/>
              <a:t> </a:t>
            </a:r>
            <a:r>
              <a:rPr lang="de-DE" sz="1600" dirty="0" err="1" smtClean="0"/>
              <a:t>accepted</a:t>
            </a:r>
            <a:r>
              <a:rPr lang="de-DE" sz="1600" dirty="0" smtClean="0"/>
              <a:t> </a:t>
            </a:r>
            <a:r>
              <a:rPr lang="de-DE" sz="1600" dirty="0" err="1" smtClean="0"/>
              <a:t>ethics</a:t>
            </a:r>
            <a:r>
              <a:rPr lang="de-DE" sz="1600" dirty="0" smtClean="0"/>
              <a:t> of </a:t>
            </a:r>
            <a:r>
              <a:rPr lang="de-DE" sz="1600" dirty="0" err="1" smtClean="0"/>
              <a:t>scientific</a:t>
            </a:r>
            <a:r>
              <a:rPr lang="de-DE" sz="1600" dirty="0" smtClean="0"/>
              <a:t> </a:t>
            </a:r>
            <a:r>
              <a:rPr lang="de-DE" sz="1600" dirty="0" err="1" smtClean="0"/>
              <a:t>publication</a:t>
            </a:r>
            <a:r>
              <a:rPr lang="de-DE" sz="1600" dirty="0" smtClean="0"/>
              <a:t> not </a:t>
            </a:r>
            <a:r>
              <a:rPr lang="de-DE" sz="1600" dirty="0" err="1" smtClean="0"/>
              <a:t>recognized</a:t>
            </a:r>
            <a:r>
              <a:rPr lang="de-DE" sz="1600" dirty="0" smtClean="0"/>
              <a:t>)</a:t>
            </a:r>
          </a:p>
          <a:p>
            <a:pPr marL="363538" indent="-363538">
              <a:spcAft>
                <a:spcPts val="1200"/>
              </a:spcAft>
              <a:buClr>
                <a:srgbClr val="00715E"/>
              </a:buClr>
              <a:buFont typeface="Wingdings" pitchFamily="2" charset="2"/>
              <a:buChar char="Ø"/>
            </a:pPr>
            <a:r>
              <a:rPr lang="de-DE" sz="1600" dirty="0" smtClean="0"/>
              <a:t>Referee </a:t>
            </a:r>
            <a:r>
              <a:rPr lang="de-DE" sz="1600" dirty="0" err="1" smtClean="0"/>
              <a:t>may</a:t>
            </a:r>
            <a:r>
              <a:rPr lang="de-DE" sz="1600" dirty="0" smtClean="0"/>
              <a:t> </a:t>
            </a:r>
            <a:r>
              <a:rPr lang="de-DE" sz="1600" dirty="0" err="1" smtClean="0"/>
              <a:t>refuse</a:t>
            </a:r>
            <a:r>
              <a:rPr lang="de-DE" sz="1600" dirty="0" smtClean="0"/>
              <a:t> </a:t>
            </a:r>
            <a:r>
              <a:rPr lang="de-DE" sz="1600" dirty="0" err="1" smtClean="0"/>
              <a:t>to</a:t>
            </a:r>
            <a:r>
              <a:rPr lang="de-DE" sz="1600" dirty="0" smtClean="0"/>
              <a:t> </a:t>
            </a:r>
            <a:r>
              <a:rPr lang="de-DE" sz="1600" dirty="0" err="1" smtClean="0"/>
              <a:t>review</a:t>
            </a:r>
            <a:r>
              <a:rPr lang="de-DE" sz="1600" dirty="0" smtClean="0"/>
              <a:t> </a:t>
            </a:r>
            <a:r>
              <a:rPr lang="de-DE" sz="1600" dirty="0" err="1" smtClean="0"/>
              <a:t>manuscripts</a:t>
            </a:r>
            <a:r>
              <a:rPr lang="de-DE" sz="1600" dirty="0" smtClean="0"/>
              <a:t> </a:t>
            </a:r>
            <a:r>
              <a:rPr lang="de-DE" sz="1600" dirty="0" err="1" smtClean="0"/>
              <a:t>from</a:t>
            </a:r>
            <a:r>
              <a:rPr lang="de-DE" sz="1600" dirty="0" smtClean="0"/>
              <a:t> same </a:t>
            </a:r>
            <a:r>
              <a:rPr lang="de-DE" sz="1600" dirty="0" err="1" smtClean="0"/>
              <a:t>author</a:t>
            </a:r>
            <a:r>
              <a:rPr lang="de-DE" sz="1600" dirty="0" smtClean="0"/>
              <a:t> in </a:t>
            </a:r>
            <a:r>
              <a:rPr lang="de-DE" sz="1600" dirty="0" err="1" smtClean="0"/>
              <a:t>the</a:t>
            </a:r>
            <a:r>
              <a:rPr lang="de-DE" sz="1600" dirty="0" smtClean="0"/>
              <a:t> </a:t>
            </a:r>
            <a:r>
              <a:rPr lang="de-DE" sz="1600" dirty="0" err="1" smtClean="0"/>
              <a:t>future</a:t>
            </a:r>
            <a:endParaRPr lang="de-DE" sz="1600" dirty="0" smtClean="0"/>
          </a:p>
          <a:p>
            <a:pPr marL="363538" indent="-363538">
              <a:spcAft>
                <a:spcPts val="1200"/>
              </a:spcAft>
              <a:buClr>
                <a:srgbClr val="00715E"/>
              </a:buClr>
              <a:buFont typeface="Wingdings" pitchFamily="2" charset="2"/>
              <a:buChar char="Ø"/>
            </a:pPr>
            <a:r>
              <a:rPr lang="de-DE" sz="1600" dirty="0" err="1" smtClean="0"/>
              <a:t>Effective</a:t>
            </a:r>
            <a:r>
              <a:rPr lang="de-DE" sz="1600" dirty="0" smtClean="0"/>
              <a:t> and </a:t>
            </a:r>
            <a:r>
              <a:rPr lang="de-DE" sz="1600" dirty="0" err="1" smtClean="0"/>
              <a:t>efficient</a:t>
            </a:r>
            <a:r>
              <a:rPr lang="de-DE" sz="1600" dirty="0" smtClean="0"/>
              <a:t> </a:t>
            </a:r>
            <a:r>
              <a:rPr lang="de-DE" sz="1600" dirty="0" err="1" smtClean="0"/>
              <a:t>use</a:t>
            </a:r>
            <a:r>
              <a:rPr lang="de-DE" sz="1600" dirty="0" smtClean="0"/>
              <a:t> of </a:t>
            </a:r>
            <a:r>
              <a:rPr lang="de-DE" sz="1600" dirty="0" err="1" smtClean="0"/>
              <a:t>referee</a:t>
            </a:r>
            <a:r>
              <a:rPr lang="de-DE" sz="1600" dirty="0" smtClean="0"/>
              <a:t> </a:t>
            </a:r>
            <a:r>
              <a:rPr lang="de-DE" sz="1600" dirty="0" err="1" smtClean="0"/>
              <a:t>data</a:t>
            </a:r>
            <a:r>
              <a:rPr lang="de-DE" sz="1600" dirty="0" smtClean="0"/>
              <a:t> </a:t>
            </a:r>
            <a:r>
              <a:rPr lang="de-DE" sz="1600" dirty="0" err="1" smtClean="0"/>
              <a:t>base</a:t>
            </a:r>
            <a:endParaRPr lang="de-DE" sz="1600" dirty="0" smtClean="0"/>
          </a:p>
          <a:p>
            <a:pPr marL="363538" indent="-363538">
              <a:spcAft>
                <a:spcPts val="1200"/>
              </a:spcAft>
              <a:buClr>
                <a:srgbClr val="00715E"/>
              </a:buClr>
              <a:buFont typeface="Wingdings" pitchFamily="2" charset="2"/>
              <a:buChar char="Ø"/>
            </a:pPr>
            <a:r>
              <a:rPr lang="de-DE" sz="1600" dirty="0" smtClean="0"/>
              <a:t>Poor </a:t>
            </a:r>
            <a:r>
              <a:rPr lang="de-DE" sz="1600" dirty="0" err="1" smtClean="0"/>
              <a:t>reflection</a:t>
            </a:r>
            <a:r>
              <a:rPr lang="de-DE" sz="1600" dirty="0" smtClean="0"/>
              <a:t> on </a:t>
            </a:r>
            <a:r>
              <a:rPr lang="de-DE" sz="1600" dirty="0" err="1" smtClean="0"/>
              <a:t>journal</a:t>
            </a:r>
            <a:r>
              <a:rPr lang="de-DE" sz="1600" dirty="0" smtClean="0"/>
              <a:t> – </a:t>
            </a:r>
            <a:r>
              <a:rPr lang="de-DE" sz="1600" dirty="0" err="1" smtClean="0"/>
              <a:t>it</a:t>
            </a:r>
            <a:r>
              <a:rPr lang="de-DE" sz="1600" dirty="0" smtClean="0"/>
              <a:t> </a:t>
            </a:r>
            <a:r>
              <a:rPr lang="de-DE" sz="1600" dirty="0" err="1" smtClean="0"/>
              <a:t>only</a:t>
            </a:r>
            <a:r>
              <a:rPr lang="de-DE" sz="1600" dirty="0" smtClean="0"/>
              <a:t> </a:t>
            </a:r>
            <a:r>
              <a:rPr lang="de-DE" sz="1600" dirty="0" err="1" smtClean="0"/>
              <a:t>gets</a:t>
            </a:r>
            <a:r>
              <a:rPr lang="de-DE" sz="1600" dirty="0" smtClean="0"/>
              <a:t> </a:t>
            </a:r>
            <a:r>
              <a:rPr lang="de-DE" sz="1600" dirty="0" err="1" smtClean="0"/>
              <a:t>manuscripts</a:t>
            </a:r>
            <a:r>
              <a:rPr lang="de-DE" sz="1600" dirty="0" smtClean="0"/>
              <a:t> </a:t>
            </a:r>
            <a:r>
              <a:rPr lang="de-DE" sz="1600" dirty="0" err="1" smtClean="0"/>
              <a:t>rejected</a:t>
            </a:r>
            <a:r>
              <a:rPr lang="de-DE" sz="1600" dirty="0" smtClean="0"/>
              <a:t> </a:t>
            </a:r>
            <a:r>
              <a:rPr lang="de-DE" sz="1600" dirty="0" err="1" smtClean="0"/>
              <a:t>from</a:t>
            </a:r>
            <a:r>
              <a:rPr lang="de-DE" sz="1600" dirty="0" smtClean="0"/>
              <a:t> </a:t>
            </a:r>
            <a:r>
              <a:rPr lang="de-DE" sz="1600" dirty="0" err="1" smtClean="0"/>
              <a:t>other</a:t>
            </a:r>
            <a:r>
              <a:rPr lang="de-DE" sz="1600" dirty="0" smtClean="0"/>
              <a:t> </a:t>
            </a:r>
            <a:r>
              <a:rPr lang="de-DE" sz="1600" dirty="0" err="1" smtClean="0"/>
              <a:t>journals</a:t>
            </a:r>
            <a:r>
              <a:rPr lang="de-DE" sz="1600" dirty="0" smtClean="0"/>
              <a:t>!</a:t>
            </a:r>
          </a:p>
          <a:p>
            <a:pPr marL="363538" indent="-363538">
              <a:spcAft>
                <a:spcPts val="1200"/>
              </a:spcAft>
              <a:buClr>
                <a:srgbClr val="00715E"/>
              </a:buClr>
              <a:buFont typeface="Wingdings" pitchFamily="2" charset="2"/>
              <a:buChar char="Ø"/>
            </a:pPr>
            <a:r>
              <a:rPr lang="de-DE" sz="1600" dirty="0" smtClean="0"/>
              <a:t>Referee </a:t>
            </a:r>
            <a:r>
              <a:rPr lang="de-DE" sz="1600" dirty="0" err="1" smtClean="0"/>
              <a:t>may</a:t>
            </a:r>
            <a:r>
              <a:rPr lang="de-DE" sz="1600" dirty="0" smtClean="0"/>
              <a:t> not </a:t>
            </a:r>
            <a:r>
              <a:rPr lang="de-DE" sz="1600" dirty="0" err="1" smtClean="0"/>
              <a:t>longer</a:t>
            </a:r>
            <a:r>
              <a:rPr lang="de-DE" sz="1600" dirty="0" smtClean="0"/>
              <a:t> </a:t>
            </a:r>
            <a:r>
              <a:rPr lang="de-DE" sz="1600" dirty="0" err="1" smtClean="0"/>
              <a:t>be</a:t>
            </a:r>
            <a:r>
              <a:rPr lang="de-DE" sz="1600" dirty="0" smtClean="0"/>
              <a:t> </a:t>
            </a:r>
            <a:r>
              <a:rPr lang="de-DE" sz="1600" dirty="0" err="1" smtClean="0"/>
              <a:t>willing</a:t>
            </a:r>
            <a:r>
              <a:rPr lang="de-DE" sz="1600" dirty="0" smtClean="0"/>
              <a:t> </a:t>
            </a:r>
            <a:r>
              <a:rPr lang="de-DE" sz="1600" dirty="0" err="1" smtClean="0"/>
              <a:t>to</a:t>
            </a:r>
            <a:r>
              <a:rPr lang="de-DE" sz="1600" dirty="0" smtClean="0"/>
              <a:t> </a:t>
            </a:r>
            <a:r>
              <a:rPr lang="de-DE" sz="1600" dirty="0" err="1" smtClean="0"/>
              <a:t>review</a:t>
            </a:r>
            <a:r>
              <a:rPr lang="de-DE" sz="1600" dirty="0" smtClean="0"/>
              <a:t> </a:t>
            </a:r>
            <a:r>
              <a:rPr lang="de-DE" sz="1600" dirty="0" err="1" smtClean="0"/>
              <a:t>for</a:t>
            </a:r>
            <a:r>
              <a:rPr lang="de-DE" sz="1600" dirty="0" smtClean="0"/>
              <a:t> </a:t>
            </a:r>
            <a:r>
              <a:rPr lang="de-DE" sz="1600" dirty="0" err="1" smtClean="0"/>
              <a:t>the</a:t>
            </a:r>
            <a:r>
              <a:rPr lang="de-DE" sz="1600" dirty="0" smtClean="0"/>
              <a:t> </a:t>
            </a:r>
            <a:r>
              <a:rPr lang="de-DE" sz="1600" dirty="0" err="1" smtClean="0"/>
              <a:t>journal</a:t>
            </a:r>
            <a:endParaRPr lang="de-DE" sz="1600" dirty="0" smtClean="0"/>
          </a:p>
          <a:p>
            <a:endParaRPr lang="en-US" sz="1600" dirty="0"/>
          </a:p>
        </p:txBody>
      </p:sp>
      <p:sp>
        <p:nvSpPr>
          <p:cNvPr id="6" name="Titel 1"/>
          <p:cNvSpPr>
            <a:spLocks noGrp="1"/>
          </p:cNvSpPr>
          <p:nvPr>
            <p:ph type="title"/>
          </p:nvPr>
        </p:nvSpPr>
        <p:spPr/>
        <p:txBody>
          <a:bodyPr/>
          <a:lstStyle/>
          <a:p>
            <a:r>
              <a:rPr lang="de-DE" dirty="0" err="1" smtClean="0"/>
              <a:t>Full</a:t>
            </a:r>
            <a:r>
              <a:rPr lang="de-DE" dirty="0" smtClean="0"/>
              <a:t> Disclosure: </a:t>
            </a:r>
            <a:r>
              <a:rPr lang="de-DE" dirty="0" err="1" smtClean="0"/>
              <a:t>Why</a:t>
            </a:r>
            <a:r>
              <a:rPr lang="de-DE"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Non-Disclosure: </a:t>
            </a:r>
            <a:r>
              <a:rPr lang="de-DE" dirty="0" err="1" smtClean="0"/>
              <a:t>Why</a:t>
            </a:r>
            <a:r>
              <a:rPr lang="de-DE" dirty="0" smtClean="0"/>
              <a:t>?</a:t>
            </a:r>
            <a:endParaRPr lang="en-US" dirty="0"/>
          </a:p>
        </p:txBody>
      </p:sp>
      <p:sp>
        <p:nvSpPr>
          <p:cNvPr id="3" name="Inhaltsplatzhalter 2"/>
          <p:cNvSpPr>
            <a:spLocks noGrp="1"/>
          </p:cNvSpPr>
          <p:nvPr>
            <p:ph idx="1"/>
          </p:nvPr>
        </p:nvSpPr>
        <p:spPr/>
        <p:txBody>
          <a:bodyPr/>
          <a:lstStyle/>
          <a:p>
            <a:pPr marL="269875" indent="-269875">
              <a:buClr>
                <a:srgbClr val="00715E"/>
              </a:buClr>
              <a:buFont typeface="Wingdings" pitchFamily="2" charset="2"/>
              <a:buChar char="Ø"/>
            </a:pPr>
            <a:r>
              <a:rPr lang="de-DE" sz="1600" dirty="0" err="1" smtClean="0"/>
              <a:t>Previous</a:t>
            </a:r>
            <a:r>
              <a:rPr lang="de-DE" sz="1600" dirty="0" smtClean="0"/>
              <a:t> </a:t>
            </a:r>
            <a:r>
              <a:rPr lang="de-DE" sz="1600" dirty="0" err="1" smtClean="0"/>
              <a:t>submission</a:t>
            </a:r>
            <a:r>
              <a:rPr lang="de-DE" sz="1600" dirty="0" smtClean="0"/>
              <a:t> was out-of-</a:t>
            </a:r>
            <a:r>
              <a:rPr lang="de-DE" sz="1600" dirty="0" err="1" smtClean="0"/>
              <a:t>scope</a:t>
            </a:r>
            <a:endParaRPr lang="de-DE" sz="1600" dirty="0" smtClean="0"/>
          </a:p>
          <a:p>
            <a:pPr marL="269875" indent="-269875">
              <a:buClr>
                <a:srgbClr val="00715E"/>
              </a:buClr>
              <a:buFont typeface="Wingdings" pitchFamily="2" charset="2"/>
              <a:buChar char="Ø"/>
            </a:pPr>
            <a:r>
              <a:rPr lang="de-DE" sz="1600" dirty="0" smtClean="0"/>
              <a:t>Submitted </a:t>
            </a:r>
            <a:r>
              <a:rPr lang="de-DE" sz="1600" dirty="0" err="1" smtClean="0"/>
              <a:t>under</a:t>
            </a:r>
            <a:r>
              <a:rPr lang="de-DE" sz="1600" dirty="0" smtClean="0"/>
              <a:t> </a:t>
            </a:r>
            <a:r>
              <a:rPr lang="de-DE" sz="1600" dirty="0" err="1" smtClean="0"/>
              <a:t>inappropriate</a:t>
            </a:r>
            <a:r>
              <a:rPr lang="de-DE" sz="1600" dirty="0" smtClean="0"/>
              <a:t> </a:t>
            </a:r>
            <a:r>
              <a:rPr lang="de-DE" sz="1600" dirty="0" err="1" smtClean="0"/>
              <a:t>category</a:t>
            </a:r>
            <a:r>
              <a:rPr lang="de-DE" sz="1600" dirty="0" smtClean="0"/>
              <a:t> (e.g. </a:t>
            </a:r>
            <a:r>
              <a:rPr lang="de-DE" sz="1600" dirty="0" err="1" smtClean="0"/>
              <a:t>letter</a:t>
            </a:r>
            <a:r>
              <a:rPr lang="de-DE" sz="1600" dirty="0" smtClean="0"/>
              <a:t> </a:t>
            </a:r>
            <a:r>
              <a:rPr lang="de-DE" sz="1600" dirty="0" err="1" smtClean="0"/>
              <a:t>or</a:t>
            </a:r>
            <a:r>
              <a:rPr lang="de-DE" sz="1600" dirty="0" smtClean="0"/>
              <a:t> </a:t>
            </a:r>
            <a:r>
              <a:rPr lang="de-DE" sz="1600" dirty="0" err="1" smtClean="0"/>
              <a:t>review</a:t>
            </a:r>
            <a:r>
              <a:rPr lang="de-DE" sz="1600" dirty="0" smtClean="0"/>
              <a:t> </a:t>
            </a:r>
            <a:r>
              <a:rPr lang="de-DE" sz="1600" dirty="0" err="1" smtClean="0"/>
              <a:t>article</a:t>
            </a:r>
            <a:r>
              <a:rPr lang="de-DE" sz="1600" dirty="0" smtClean="0"/>
              <a:t>)</a:t>
            </a:r>
          </a:p>
          <a:p>
            <a:pPr marL="269875" indent="-269875">
              <a:buClr>
                <a:srgbClr val="00715E"/>
              </a:buClr>
              <a:buFont typeface="Wingdings" pitchFamily="2" charset="2"/>
              <a:buChar char="Ø"/>
            </a:pPr>
            <a:r>
              <a:rPr lang="de-DE" sz="1600" dirty="0" smtClean="0"/>
              <a:t>Substantial </a:t>
            </a:r>
            <a:r>
              <a:rPr lang="de-DE" sz="1600" dirty="0" err="1" smtClean="0"/>
              <a:t>modification</a:t>
            </a:r>
            <a:r>
              <a:rPr lang="de-DE" sz="1600" dirty="0" smtClean="0"/>
              <a:t> </a:t>
            </a:r>
            <a:r>
              <a:rPr lang="de-DE" sz="1600" dirty="0" err="1" smtClean="0"/>
              <a:t>since</a:t>
            </a:r>
            <a:r>
              <a:rPr lang="de-DE" sz="1600" dirty="0" smtClean="0"/>
              <a:t> last </a:t>
            </a:r>
            <a:r>
              <a:rPr lang="de-DE" sz="1600" dirty="0" err="1" smtClean="0"/>
              <a:t>submission</a:t>
            </a:r>
            <a:r>
              <a:rPr lang="de-DE" sz="1600" dirty="0" smtClean="0"/>
              <a:t>, </a:t>
            </a:r>
            <a:r>
              <a:rPr lang="de-DE" sz="1600" dirty="0" err="1" smtClean="0"/>
              <a:t>possibly</a:t>
            </a:r>
            <a:r>
              <a:rPr lang="de-DE" sz="1600" dirty="0" smtClean="0"/>
              <a:t> </a:t>
            </a:r>
            <a:r>
              <a:rPr lang="de-DE" sz="1600" dirty="0" err="1" smtClean="0"/>
              <a:t>with</a:t>
            </a:r>
            <a:r>
              <a:rPr lang="de-DE" sz="1600" dirty="0" smtClean="0"/>
              <a:t> </a:t>
            </a:r>
            <a:r>
              <a:rPr lang="de-DE" sz="1600" dirty="0" err="1" smtClean="0"/>
              <a:t>new</a:t>
            </a:r>
            <a:r>
              <a:rPr lang="de-DE" sz="1600" dirty="0" smtClean="0"/>
              <a:t> </a:t>
            </a:r>
            <a:r>
              <a:rPr lang="de-DE" sz="1600" dirty="0" err="1" smtClean="0"/>
              <a:t>authors</a:t>
            </a:r>
            <a:endParaRPr lang="de-DE" sz="1600" dirty="0" smtClean="0"/>
          </a:p>
          <a:p>
            <a:pPr marL="269875" indent="-269875">
              <a:buClr>
                <a:srgbClr val="00715E"/>
              </a:buClr>
              <a:buFont typeface="Wingdings" pitchFamily="2" charset="2"/>
              <a:buChar char="Ø"/>
            </a:pPr>
            <a:r>
              <a:rPr lang="de-DE" sz="1600" dirty="0" smtClean="0"/>
              <a:t>Graduate </a:t>
            </a:r>
            <a:r>
              <a:rPr lang="de-DE" sz="1600" dirty="0" err="1" smtClean="0"/>
              <a:t>students</a:t>
            </a:r>
            <a:r>
              <a:rPr lang="de-DE" sz="1600" dirty="0" smtClean="0"/>
              <a:t> </a:t>
            </a:r>
            <a:r>
              <a:rPr lang="de-DE" sz="1600" dirty="0" err="1" smtClean="0"/>
              <a:t>acting</a:t>
            </a:r>
            <a:r>
              <a:rPr lang="de-DE" sz="1600" dirty="0" smtClean="0"/>
              <a:t> </a:t>
            </a:r>
            <a:r>
              <a:rPr lang="de-DE" sz="1600" dirty="0" err="1" smtClean="0"/>
              <a:t>unbeknown</a:t>
            </a:r>
            <a:r>
              <a:rPr lang="de-DE" sz="1600" dirty="0" smtClean="0"/>
              <a:t> </a:t>
            </a:r>
            <a:r>
              <a:rPr lang="de-DE" sz="1600" dirty="0" err="1" smtClean="0"/>
              <a:t>to</a:t>
            </a:r>
            <a:r>
              <a:rPr lang="de-DE" sz="1600" dirty="0" smtClean="0"/>
              <a:t> </a:t>
            </a:r>
            <a:r>
              <a:rPr lang="de-DE" sz="1600" dirty="0" err="1" smtClean="0"/>
              <a:t>supervisor</a:t>
            </a:r>
            <a:endParaRPr lang="de-DE" sz="1600" dirty="0" smtClean="0"/>
          </a:p>
          <a:p>
            <a:pPr marL="269875" indent="-269875">
              <a:buClr>
                <a:srgbClr val="00715E"/>
              </a:buClr>
              <a:buFont typeface="Wingdings" pitchFamily="2" charset="2"/>
              <a:buChar char="Ø"/>
            </a:pPr>
            <a:r>
              <a:rPr lang="de-DE" sz="1600" dirty="0" err="1" smtClean="0"/>
              <a:t>Authors</a:t>
            </a:r>
            <a:r>
              <a:rPr lang="de-DE" sz="1600" dirty="0" smtClean="0"/>
              <a:t> </a:t>
            </a:r>
            <a:r>
              <a:rPr lang="de-DE" sz="1600" dirty="0" err="1" smtClean="0"/>
              <a:t>feel</a:t>
            </a:r>
            <a:r>
              <a:rPr lang="de-DE" sz="1600" dirty="0" smtClean="0"/>
              <a:t> </a:t>
            </a:r>
            <a:r>
              <a:rPr lang="de-DE" sz="1600" dirty="0" err="1" smtClean="0"/>
              <a:t>they</a:t>
            </a:r>
            <a:r>
              <a:rPr lang="de-DE" sz="1600" dirty="0" smtClean="0"/>
              <a:t> </a:t>
            </a:r>
            <a:r>
              <a:rPr lang="de-DE" sz="1600" dirty="0" err="1" smtClean="0"/>
              <a:t>have</a:t>
            </a:r>
            <a:r>
              <a:rPr lang="de-DE" sz="1600" dirty="0" smtClean="0"/>
              <a:t> </a:t>
            </a:r>
            <a:r>
              <a:rPr lang="de-DE" sz="1600" dirty="0" err="1" smtClean="0"/>
              <a:t>been</a:t>
            </a:r>
            <a:r>
              <a:rPr lang="de-DE" sz="1600" dirty="0" smtClean="0"/>
              <a:t> </a:t>
            </a:r>
            <a:r>
              <a:rPr lang="de-DE" sz="1600" dirty="0" err="1" smtClean="0"/>
              <a:t>unjustly</a:t>
            </a:r>
            <a:r>
              <a:rPr lang="de-DE" sz="1600" dirty="0" smtClean="0"/>
              <a:t> </a:t>
            </a:r>
            <a:r>
              <a:rPr lang="de-DE" sz="1600" dirty="0" err="1" smtClean="0"/>
              <a:t>reviewed</a:t>
            </a:r>
            <a:endParaRPr lang="de-DE" sz="1600" dirty="0" smtClean="0"/>
          </a:p>
          <a:p>
            <a:endParaRPr lang="de-DE" sz="1600" dirty="0" smtClean="0"/>
          </a:p>
          <a:p>
            <a:pPr indent="0">
              <a:buNone/>
            </a:pPr>
            <a:r>
              <a:rPr lang="de-DE" sz="1600" dirty="0" err="1" smtClean="0"/>
              <a:t>Only</a:t>
            </a:r>
            <a:r>
              <a:rPr lang="de-DE" sz="1600" dirty="0" smtClean="0"/>
              <a:t> </a:t>
            </a:r>
            <a:r>
              <a:rPr lang="de-DE" sz="1600" dirty="0" err="1" smtClean="0"/>
              <a:t>if</a:t>
            </a:r>
            <a:r>
              <a:rPr lang="de-DE" sz="1600" dirty="0" smtClean="0"/>
              <a:t> all </a:t>
            </a:r>
            <a:r>
              <a:rPr lang="de-DE" sz="1600" dirty="0" err="1" smtClean="0"/>
              <a:t>this</a:t>
            </a:r>
            <a:r>
              <a:rPr lang="de-DE" sz="1600" dirty="0" smtClean="0"/>
              <a:t> </a:t>
            </a:r>
            <a:r>
              <a:rPr lang="de-DE" sz="1600" dirty="0" err="1" smtClean="0"/>
              <a:t>is</a:t>
            </a:r>
            <a:r>
              <a:rPr lang="de-DE" sz="1600" dirty="0" smtClean="0"/>
              <a:t> </a:t>
            </a:r>
            <a:r>
              <a:rPr lang="de-DE" sz="1600" dirty="0" err="1" smtClean="0"/>
              <a:t>revealed</a:t>
            </a:r>
            <a:r>
              <a:rPr lang="de-DE" sz="1600" dirty="0" smtClean="0"/>
              <a:t> </a:t>
            </a:r>
            <a:r>
              <a:rPr lang="de-DE" sz="1600" dirty="0" err="1" smtClean="0"/>
              <a:t>to</a:t>
            </a:r>
            <a:r>
              <a:rPr lang="de-DE" sz="1600" dirty="0" smtClean="0"/>
              <a:t> </a:t>
            </a:r>
            <a:r>
              <a:rPr lang="de-DE" sz="1600" dirty="0" err="1" smtClean="0"/>
              <a:t>the</a:t>
            </a:r>
            <a:r>
              <a:rPr lang="de-DE" sz="1600" dirty="0" smtClean="0"/>
              <a:t> </a:t>
            </a:r>
            <a:r>
              <a:rPr lang="de-DE" sz="1600" dirty="0" err="1" smtClean="0"/>
              <a:t>editor</a:t>
            </a:r>
            <a:r>
              <a:rPr lang="de-DE" sz="1600" dirty="0" smtClean="0"/>
              <a:t>, </a:t>
            </a:r>
            <a:r>
              <a:rPr lang="de-DE" sz="1600" dirty="0" err="1" smtClean="0"/>
              <a:t>can</a:t>
            </a:r>
            <a:r>
              <a:rPr lang="de-DE" sz="1600" dirty="0" smtClean="0"/>
              <a:t> </a:t>
            </a:r>
            <a:r>
              <a:rPr lang="de-DE" sz="1600" dirty="0" err="1" smtClean="0"/>
              <a:t>the</a:t>
            </a:r>
            <a:r>
              <a:rPr lang="de-DE" sz="1600" dirty="0" smtClean="0"/>
              <a:t> </a:t>
            </a:r>
            <a:r>
              <a:rPr lang="de-DE" sz="1600" dirty="0" err="1" smtClean="0"/>
              <a:t>editor</a:t>
            </a:r>
            <a:r>
              <a:rPr lang="de-DE" sz="1600" dirty="0" smtClean="0"/>
              <a:t> </a:t>
            </a:r>
            <a:r>
              <a:rPr lang="de-DE" sz="1600" dirty="0" err="1" smtClean="0"/>
              <a:t>act</a:t>
            </a:r>
            <a:r>
              <a:rPr lang="de-DE" sz="1600" dirty="0" smtClean="0"/>
              <a:t> in </a:t>
            </a:r>
            <a:r>
              <a:rPr lang="de-DE" sz="1600" dirty="0" err="1" smtClean="0"/>
              <a:t>the</a:t>
            </a:r>
            <a:r>
              <a:rPr lang="de-DE" sz="1600" dirty="0" smtClean="0"/>
              <a:t> </a:t>
            </a:r>
            <a:r>
              <a:rPr lang="de-DE" sz="1600" dirty="0" err="1" smtClean="0"/>
              <a:t>best</a:t>
            </a:r>
            <a:r>
              <a:rPr lang="de-DE" sz="1600" dirty="0" smtClean="0"/>
              <a:t> </a:t>
            </a:r>
            <a:r>
              <a:rPr lang="de-DE" sz="1600" dirty="0" err="1" smtClean="0"/>
              <a:t>interests</a:t>
            </a:r>
            <a:r>
              <a:rPr lang="de-DE" sz="1600" dirty="0" smtClean="0"/>
              <a:t> of </a:t>
            </a:r>
            <a:r>
              <a:rPr lang="de-DE" sz="1600" dirty="0" err="1" smtClean="0"/>
              <a:t>authors</a:t>
            </a:r>
            <a:r>
              <a:rPr lang="de-DE" sz="1600" dirty="0" smtClean="0"/>
              <a:t> and </a:t>
            </a:r>
            <a:r>
              <a:rPr lang="de-DE" sz="1600" dirty="0" err="1" smtClean="0"/>
              <a:t>referees</a:t>
            </a:r>
            <a:r>
              <a:rPr lang="de-DE" sz="1600" dirty="0" smtClean="0"/>
              <a:t>.</a:t>
            </a: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Referee </a:t>
            </a:r>
            <a:r>
              <a:rPr lang="de-DE" dirty="0" err="1" smtClean="0"/>
              <a:t>Suggestions</a:t>
            </a:r>
            <a:endParaRPr lang="en-US" dirty="0"/>
          </a:p>
        </p:txBody>
      </p:sp>
      <p:sp>
        <p:nvSpPr>
          <p:cNvPr id="3" name="Inhaltsplatzhalter 2"/>
          <p:cNvSpPr>
            <a:spLocks noGrp="1"/>
          </p:cNvSpPr>
          <p:nvPr>
            <p:ph idx="1"/>
          </p:nvPr>
        </p:nvSpPr>
        <p:spPr/>
        <p:txBody>
          <a:bodyPr/>
          <a:lstStyle/>
          <a:p>
            <a:pPr>
              <a:buNone/>
            </a:pPr>
            <a:r>
              <a:rPr lang="de-DE" sz="1600" dirty="0" smtClean="0"/>
              <a:t>	</a:t>
            </a:r>
            <a:r>
              <a:rPr lang="de-DE" sz="1600" dirty="0" err="1" smtClean="0"/>
              <a:t>Many</a:t>
            </a:r>
            <a:r>
              <a:rPr lang="de-DE" sz="1600" dirty="0" smtClean="0"/>
              <a:t> </a:t>
            </a:r>
            <a:r>
              <a:rPr lang="de-DE" sz="1600" dirty="0" err="1" smtClean="0"/>
              <a:t>journals</a:t>
            </a:r>
            <a:r>
              <a:rPr lang="de-DE" sz="1600" dirty="0" smtClean="0"/>
              <a:t> </a:t>
            </a:r>
            <a:r>
              <a:rPr lang="de-DE" sz="1600" dirty="0" err="1" smtClean="0"/>
              <a:t>request</a:t>
            </a:r>
            <a:r>
              <a:rPr lang="de-DE" sz="1600" dirty="0" smtClean="0"/>
              <a:t> </a:t>
            </a:r>
            <a:r>
              <a:rPr lang="de-DE" sz="1600" dirty="0" err="1" smtClean="0"/>
              <a:t>referee</a:t>
            </a:r>
            <a:r>
              <a:rPr lang="de-DE" sz="1600" dirty="0" smtClean="0"/>
              <a:t> </a:t>
            </a:r>
            <a:r>
              <a:rPr lang="de-DE" sz="1600" dirty="0" err="1" smtClean="0"/>
              <a:t>suggestions</a:t>
            </a:r>
            <a:r>
              <a:rPr lang="de-DE" sz="1600" dirty="0" smtClean="0"/>
              <a:t> and/</a:t>
            </a:r>
            <a:r>
              <a:rPr lang="de-DE" sz="1600" dirty="0" err="1" smtClean="0"/>
              <a:t>or</a:t>
            </a:r>
            <a:r>
              <a:rPr lang="de-DE" sz="1600" dirty="0" smtClean="0"/>
              <a:t> </a:t>
            </a:r>
            <a:r>
              <a:rPr lang="de-DE" sz="1600" dirty="0" err="1" smtClean="0"/>
              <a:t>opposed</a:t>
            </a:r>
            <a:r>
              <a:rPr lang="de-DE" sz="1600" dirty="0" smtClean="0"/>
              <a:t> </a:t>
            </a:r>
            <a:r>
              <a:rPr lang="de-DE" sz="1600" dirty="0" err="1" smtClean="0"/>
              <a:t>referees</a:t>
            </a:r>
            <a:endParaRPr lang="de-DE" sz="1600" dirty="0" smtClean="0"/>
          </a:p>
          <a:p>
            <a:pPr>
              <a:buNone/>
            </a:pPr>
            <a:endParaRPr lang="de-DE" sz="1600" dirty="0" smtClean="0"/>
          </a:p>
          <a:p>
            <a:pPr indent="0">
              <a:buNone/>
            </a:pPr>
            <a:r>
              <a:rPr lang="de-DE" sz="1600" dirty="0" smtClean="0"/>
              <a:t>The </a:t>
            </a:r>
            <a:r>
              <a:rPr lang="de-DE" sz="1600" dirty="0" err="1" smtClean="0"/>
              <a:t>choice</a:t>
            </a:r>
            <a:r>
              <a:rPr lang="de-DE" sz="1600" dirty="0" smtClean="0"/>
              <a:t> of </a:t>
            </a:r>
            <a:r>
              <a:rPr lang="de-DE" sz="1600" dirty="0" err="1" smtClean="0"/>
              <a:t>referees</a:t>
            </a:r>
            <a:r>
              <a:rPr lang="de-DE" sz="1600" dirty="0" smtClean="0"/>
              <a:t> </a:t>
            </a:r>
            <a:r>
              <a:rPr lang="de-DE" sz="1600" dirty="0" err="1" smtClean="0"/>
              <a:t>reveals</a:t>
            </a:r>
            <a:r>
              <a:rPr lang="de-DE" sz="1600" dirty="0" smtClean="0"/>
              <a:t> </a:t>
            </a:r>
            <a:r>
              <a:rPr lang="de-DE" sz="1600" dirty="0" err="1" smtClean="0"/>
              <a:t>to</a:t>
            </a:r>
            <a:r>
              <a:rPr lang="de-DE" sz="1600" dirty="0" smtClean="0"/>
              <a:t> </a:t>
            </a:r>
            <a:r>
              <a:rPr lang="de-DE" sz="1600" dirty="0" err="1" smtClean="0"/>
              <a:t>the</a:t>
            </a:r>
            <a:r>
              <a:rPr lang="de-DE" sz="1600" dirty="0" smtClean="0"/>
              <a:t> </a:t>
            </a:r>
            <a:r>
              <a:rPr lang="de-DE" sz="1600" dirty="0" err="1" smtClean="0"/>
              <a:t>editor</a:t>
            </a:r>
            <a:r>
              <a:rPr lang="de-DE" sz="1600" dirty="0" smtClean="0"/>
              <a:t> </a:t>
            </a:r>
            <a:r>
              <a:rPr lang="de-DE" sz="1600" dirty="0" err="1" smtClean="0"/>
              <a:t>the</a:t>
            </a:r>
            <a:r>
              <a:rPr lang="de-DE" sz="1600" dirty="0" smtClean="0"/>
              <a:t> </a:t>
            </a:r>
            <a:r>
              <a:rPr lang="de-DE" sz="1600" dirty="0" err="1" smtClean="0"/>
              <a:t>authors</a:t>
            </a:r>
            <a:r>
              <a:rPr lang="de-DE" sz="1600" dirty="0" smtClean="0"/>
              <a:t>‘ </a:t>
            </a:r>
            <a:r>
              <a:rPr lang="de-DE" sz="1600" dirty="0" err="1" smtClean="0"/>
              <a:t>knowledge</a:t>
            </a:r>
            <a:r>
              <a:rPr lang="de-DE" sz="1600" dirty="0" smtClean="0"/>
              <a:t> </a:t>
            </a:r>
            <a:r>
              <a:rPr lang="de-DE" sz="1600" dirty="0" err="1" smtClean="0"/>
              <a:t>about</a:t>
            </a:r>
            <a:r>
              <a:rPr lang="de-DE" sz="1600" dirty="0" smtClean="0"/>
              <a:t> </a:t>
            </a:r>
            <a:r>
              <a:rPr lang="de-DE" sz="1600" dirty="0" err="1" smtClean="0"/>
              <a:t>the</a:t>
            </a:r>
            <a:r>
              <a:rPr lang="de-DE" sz="1600" dirty="0" smtClean="0"/>
              <a:t> </a:t>
            </a:r>
            <a:r>
              <a:rPr lang="de-DE" sz="1600" dirty="0" err="1" smtClean="0"/>
              <a:t>subject</a:t>
            </a:r>
            <a:r>
              <a:rPr lang="de-DE" sz="1600" dirty="0" smtClean="0"/>
              <a:t> </a:t>
            </a:r>
            <a:r>
              <a:rPr lang="de-DE" sz="1600" dirty="0" err="1" smtClean="0"/>
              <a:t>area</a:t>
            </a:r>
            <a:r>
              <a:rPr lang="de-DE" sz="1600" dirty="0" smtClean="0"/>
              <a:t> and </a:t>
            </a:r>
            <a:r>
              <a:rPr lang="de-DE" sz="1600" dirty="0" err="1" smtClean="0"/>
              <a:t>current</a:t>
            </a:r>
            <a:r>
              <a:rPr lang="de-DE" sz="1600" dirty="0" smtClean="0"/>
              <a:t> </a:t>
            </a:r>
            <a:r>
              <a:rPr lang="de-DE" sz="1600" dirty="0" err="1" smtClean="0"/>
              <a:t>contributions</a:t>
            </a:r>
            <a:r>
              <a:rPr lang="de-DE" sz="1600" dirty="0" smtClean="0"/>
              <a:t> </a:t>
            </a:r>
            <a:r>
              <a:rPr lang="de-DE" sz="1600" dirty="0" err="1" smtClean="0"/>
              <a:t>to</a:t>
            </a:r>
            <a:r>
              <a:rPr lang="de-DE" sz="1600" dirty="0" smtClean="0"/>
              <a:t> </a:t>
            </a:r>
            <a:r>
              <a:rPr lang="de-DE" sz="1600" dirty="0" err="1" smtClean="0"/>
              <a:t>the</a:t>
            </a:r>
            <a:r>
              <a:rPr lang="de-DE" sz="1600" dirty="0" smtClean="0"/>
              <a:t> </a:t>
            </a:r>
            <a:r>
              <a:rPr lang="de-DE" sz="1600" dirty="0" err="1" smtClean="0"/>
              <a:t>area</a:t>
            </a:r>
            <a:r>
              <a:rPr lang="de-DE" sz="1600" dirty="0" smtClean="0"/>
              <a:t>. </a:t>
            </a:r>
          </a:p>
          <a:p>
            <a:pPr indent="0">
              <a:buNone/>
            </a:pPr>
            <a:endParaRPr lang="de-DE" sz="1600" dirty="0" smtClean="0"/>
          </a:p>
          <a:p>
            <a:pPr indent="0">
              <a:buNone/>
            </a:pPr>
            <a:r>
              <a:rPr lang="de-DE" sz="1600" dirty="0" err="1" smtClean="0"/>
              <a:t>Avoid</a:t>
            </a:r>
            <a:r>
              <a:rPr lang="de-DE" sz="1600" dirty="0" smtClean="0"/>
              <a:t> </a:t>
            </a:r>
            <a:r>
              <a:rPr lang="de-DE" sz="1600" dirty="0" err="1" smtClean="0"/>
              <a:t>suggesting</a:t>
            </a:r>
            <a:r>
              <a:rPr lang="de-DE" sz="1600" dirty="0" smtClean="0"/>
              <a:t> </a:t>
            </a:r>
            <a:r>
              <a:rPr lang="de-DE" sz="1600" dirty="0" err="1" smtClean="0"/>
              <a:t>referees</a:t>
            </a:r>
            <a:r>
              <a:rPr lang="de-DE" sz="1600" dirty="0" smtClean="0"/>
              <a:t> </a:t>
            </a:r>
            <a:r>
              <a:rPr lang="de-DE" sz="1600" dirty="0" err="1" smtClean="0"/>
              <a:t>from</a:t>
            </a:r>
            <a:r>
              <a:rPr lang="de-DE" sz="1600" dirty="0" smtClean="0"/>
              <a:t> </a:t>
            </a:r>
            <a:r>
              <a:rPr lang="de-DE" sz="1600" dirty="0" err="1" smtClean="0"/>
              <a:t>the</a:t>
            </a:r>
            <a:r>
              <a:rPr lang="de-DE" sz="1600" dirty="0" smtClean="0"/>
              <a:t> same </a:t>
            </a:r>
            <a:r>
              <a:rPr lang="de-DE" sz="1600" dirty="0" err="1" smtClean="0"/>
              <a:t>institute</a:t>
            </a:r>
            <a:r>
              <a:rPr lang="de-DE" sz="1600" dirty="0" smtClean="0"/>
              <a:t> </a:t>
            </a:r>
            <a:r>
              <a:rPr lang="de-DE" sz="1600" dirty="0" err="1" smtClean="0"/>
              <a:t>or</a:t>
            </a:r>
            <a:r>
              <a:rPr lang="de-DE" sz="1600" dirty="0" smtClean="0"/>
              <a:t> </a:t>
            </a:r>
            <a:r>
              <a:rPr lang="de-DE" sz="1600" dirty="0" err="1" smtClean="0"/>
              <a:t>suggesting</a:t>
            </a:r>
            <a:r>
              <a:rPr lang="de-DE" sz="1600" dirty="0" smtClean="0"/>
              <a:t> all </a:t>
            </a:r>
            <a:r>
              <a:rPr lang="de-DE" sz="1600" dirty="0" err="1" smtClean="0"/>
              <a:t>referees</a:t>
            </a:r>
            <a:r>
              <a:rPr lang="de-DE" sz="1600" dirty="0" smtClean="0"/>
              <a:t> </a:t>
            </a:r>
            <a:r>
              <a:rPr lang="de-DE" sz="1600" dirty="0" err="1" smtClean="0"/>
              <a:t>from</a:t>
            </a:r>
            <a:r>
              <a:rPr lang="de-DE" sz="1600" dirty="0" smtClean="0"/>
              <a:t> </a:t>
            </a:r>
            <a:r>
              <a:rPr lang="de-DE" sz="1600" dirty="0" err="1" smtClean="0"/>
              <a:t>the</a:t>
            </a:r>
            <a:r>
              <a:rPr lang="de-DE" sz="1600" dirty="0" smtClean="0"/>
              <a:t> same </a:t>
            </a:r>
            <a:r>
              <a:rPr lang="de-DE" sz="1600" dirty="0" err="1" smtClean="0"/>
              <a:t>country</a:t>
            </a:r>
            <a:r>
              <a:rPr lang="de-DE" sz="1600" dirty="0" smtClean="0"/>
              <a:t>. Do not </a:t>
            </a:r>
            <a:r>
              <a:rPr lang="de-DE" sz="1600" dirty="0" err="1" smtClean="0"/>
              <a:t>suggest</a:t>
            </a:r>
            <a:r>
              <a:rPr lang="de-DE" sz="1600" dirty="0" smtClean="0"/>
              <a:t> </a:t>
            </a:r>
            <a:r>
              <a:rPr lang="de-DE" sz="1600" dirty="0" err="1" smtClean="0"/>
              <a:t>editors</a:t>
            </a:r>
            <a:r>
              <a:rPr lang="de-DE" sz="1600" dirty="0" smtClean="0"/>
              <a:t> of </a:t>
            </a:r>
            <a:r>
              <a:rPr lang="de-DE" sz="1600" dirty="0" err="1" smtClean="0"/>
              <a:t>the</a:t>
            </a:r>
            <a:r>
              <a:rPr lang="de-DE" sz="1600" dirty="0" smtClean="0"/>
              <a:t> </a:t>
            </a:r>
            <a:r>
              <a:rPr lang="de-DE" sz="1600" dirty="0" err="1" smtClean="0"/>
              <a:t>journal</a:t>
            </a:r>
            <a:r>
              <a:rPr lang="de-DE" sz="1600" dirty="0" smtClean="0"/>
              <a:t> </a:t>
            </a:r>
            <a:r>
              <a:rPr lang="de-DE" sz="1600" dirty="0" err="1" smtClean="0"/>
              <a:t>as</a:t>
            </a:r>
            <a:r>
              <a:rPr lang="de-DE" sz="1600" dirty="0" smtClean="0"/>
              <a:t> </a:t>
            </a:r>
            <a:r>
              <a:rPr lang="de-DE" sz="1600" dirty="0" err="1" smtClean="0"/>
              <a:t>referees</a:t>
            </a:r>
            <a:r>
              <a:rPr lang="de-DE" sz="1600" dirty="0" smtClean="0"/>
              <a:t>.</a:t>
            </a:r>
          </a:p>
          <a:p>
            <a:pPr indent="0">
              <a:buNone/>
            </a:pPr>
            <a:endParaRPr lang="de-DE" sz="1600" dirty="0" smtClean="0"/>
          </a:p>
          <a:p>
            <a:pPr indent="0">
              <a:buNone/>
            </a:pPr>
            <a:r>
              <a:rPr lang="de-DE" sz="1600" dirty="0" smtClean="0"/>
              <a:t>State </a:t>
            </a:r>
            <a:r>
              <a:rPr lang="de-DE" sz="1600" dirty="0" err="1" smtClean="0"/>
              <a:t>reasons</a:t>
            </a:r>
            <a:r>
              <a:rPr lang="de-DE" sz="1600" dirty="0" smtClean="0"/>
              <a:t> </a:t>
            </a:r>
            <a:r>
              <a:rPr lang="de-DE" sz="1600" dirty="0" err="1" smtClean="0"/>
              <a:t>if</a:t>
            </a:r>
            <a:r>
              <a:rPr lang="de-DE" sz="1600" dirty="0" smtClean="0"/>
              <a:t> </a:t>
            </a:r>
            <a:r>
              <a:rPr lang="de-DE" sz="1600" dirty="0" err="1" smtClean="0"/>
              <a:t>you</a:t>
            </a:r>
            <a:r>
              <a:rPr lang="de-DE" sz="1600" dirty="0" smtClean="0"/>
              <a:t> </a:t>
            </a:r>
            <a:r>
              <a:rPr lang="de-DE" sz="1600" dirty="0" err="1" smtClean="0"/>
              <a:t>include</a:t>
            </a:r>
            <a:r>
              <a:rPr lang="de-DE" sz="1600" dirty="0" smtClean="0"/>
              <a:t> </a:t>
            </a:r>
            <a:r>
              <a:rPr lang="de-DE" sz="1600" dirty="0" err="1" smtClean="0"/>
              <a:t>opposed</a:t>
            </a:r>
            <a:r>
              <a:rPr lang="de-DE" sz="1600" dirty="0" smtClean="0"/>
              <a:t> </a:t>
            </a:r>
            <a:r>
              <a:rPr lang="de-DE" sz="1600" dirty="0" err="1" smtClean="0"/>
              <a:t>referees</a:t>
            </a:r>
            <a:endParaRPr lang="en-US"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de-DE"/>
              <a:t>Contents</a:t>
            </a:r>
          </a:p>
        </p:txBody>
      </p:sp>
      <p:sp>
        <p:nvSpPr>
          <p:cNvPr id="207875" name="Rectangle 3"/>
          <p:cNvSpPr>
            <a:spLocks noGrp="1" noChangeArrowheads="1"/>
          </p:cNvSpPr>
          <p:nvPr>
            <p:ph idx="1"/>
          </p:nvPr>
        </p:nvSpPr>
        <p:spPr>
          <a:xfrm>
            <a:off x="827584" y="1592263"/>
            <a:ext cx="6121375" cy="4500562"/>
          </a:xfrm>
          <a:noFill/>
        </p:spPr>
        <p:txBody>
          <a:bodyPr/>
          <a:lstStyle/>
          <a:p>
            <a:pPr>
              <a:spcBef>
                <a:spcPts val="600"/>
              </a:spcBef>
              <a:buFont typeface="Wingdings" pitchFamily="2" charset="2"/>
              <a:buChar char="Ø"/>
            </a:pPr>
            <a:r>
              <a:rPr lang="en-US" sz="1600" dirty="0">
                <a:solidFill>
                  <a:schemeClr val="accent4"/>
                </a:solidFill>
              </a:rPr>
              <a:t>Self-Introduction</a:t>
            </a:r>
            <a:endParaRPr lang="de-DE" sz="1600" dirty="0">
              <a:solidFill>
                <a:schemeClr val="accent4"/>
              </a:solidFill>
            </a:endParaRPr>
          </a:p>
          <a:p>
            <a:pPr>
              <a:spcBef>
                <a:spcPts val="600"/>
              </a:spcBef>
              <a:buFont typeface="Wingdings" pitchFamily="2" charset="2"/>
              <a:buChar char="Ø"/>
            </a:pPr>
            <a:r>
              <a:rPr lang="de-DE" sz="1600" dirty="0" err="1"/>
              <a:t>Aims</a:t>
            </a:r>
            <a:r>
              <a:rPr lang="de-DE" sz="1600" dirty="0"/>
              <a:t> of </a:t>
            </a:r>
            <a:r>
              <a:rPr lang="de-DE" sz="1600" dirty="0" err="1"/>
              <a:t>the</a:t>
            </a:r>
            <a:r>
              <a:rPr lang="de-DE" sz="1600" dirty="0"/>
              <a:t> Editorial </a:t>
            </a:r>
            <a:r>
              <a:rPr lang="de-DE" sz="1600" dirty="0" err="1"/>
              <a:t>Staff</a:t>
            </a:r>
            <a:r>
              <a:rPr lang="de-DE" sz="1600" dirty="0"/>
              <a:t>, </a:t>
            </a:r>
            <a:r>
              <a:rPr lang="de-DE" sz="1600" dirty="0" err="1"/>
              <a:t>Scope</a:t>
            </a:r>
            <a:r>
              <a:rPr lang="de-DE" sz="1600" dirty="0"/>
              <a:t> </a:t>
            </a:r>
            <a:r>
              <a:rPr lang="de-DE" sz="1600" dirty="0" err="1"/>
              <a:t>statement</a:t>
            </a:r>
            <a:endParaRPr lang="de-DE" sz="1600" dirty="0"/>
          </a:p>
          <a:p>
            <a:pPr>
              <a:spcBef>
                <a:spcPts val="600"/>
              </a:spcBef>
              <a:buFont typeface="Wingdings" pitchFamily="2" charset="2"/>
              <a:buChar char="Ø"/>
            </a:pPr>
            <a:r>
              <a:rPr lang="de-DE" sz="1600" dirty="0" smtClean="0">
                <a:solidFill>
                  <a:schemeClr val="accent4"/>
                </a:solidFill>
              </a:rPr>
              <a:t>Submission </a:t>
            </a:r>
            <a:r>
              <a:rPr lang="de-DE" sz="1600" dirty="0" err="1" smtClean="0">
                <a:solidFill>
                  <a:schemeClr val="accent4"/>
                </a:solidFill>
              </a:rPr>
              <a:t>Step</a:t>
            </a:r>
            <a:endParaRPr lang="de-DE" sz="1600" dirty="0" smtClean="0">
              <a:solidFill>
                <a:schemeClr val="accent4"/>
              </a:solidFill>
            </a:endParaRPr>
          </a:p>
          <a:p>
            <a:pPr lvl="1">
              <a:spcBef>
                <a:spcPts val="600"/>
              </a:spcBef>
              <a:buFont typeface="Wingdings" pitchFamily="2" charset="2"/>
              <a:buChar char="ü"/>
            </a:pPr>
            <a:r>
              <a:rPr lang="de-DE" sz="1400" dirty="0" err="1"/>
              <a:t>Ethical</a:t>
            </a:r>
            <a:r>
              <a:rPr lang="de-DE" sz="1400" dirty="0"/>
              <a:t> Standards</a:t>
            </a:r>
          </a:p>
          <a:p>
            <a:pPr lvl="1">
              <a:spcBef>
                <a:spcPts val="600"/>
              </a:spcBef>
              <a:buFont typeface="Wingdings" pitchFamily="2" charset="2"/>
              <a:buChar char="ü"/>
            </a:pPr>
            <a:r>
              <a:rPr lang="de-DE" sz="1400" dirty="0" err="1" smtClean="0"/>
              <a:t>Suggested</a:t>
            </a:r>
            <a:r>
              <a:rPr lang="de-DE" sz="1400" dirty="0" smtClean="0"/>
              <a:t> </a:t>
            </a:r>
            <a:r>
              <a:rPr lang="de-DE" sz="1400" dirty="0" err="1" smtClean="0"/>
              <a:t>referees</a:t>
            </a:r>
            <a:endParaRPr lang="de-DE" sz="1400" dirty="0" smtClean="0"/>
          </a:p>
          <a:p>
            <a:pPr>
              <a:spcBef>
                <a:spcPts val="600"/>
              </a:spcBef>
              <a:buFont typeface="Wingdings" pitchFamily="2" charset="2"/>
              <a:buChar char="Ø"/>
            </a:pPr>
            <a:r>
              <a:rPr lang="de-DE" sz="1600" b="1" dirty="0" smtClean="0">
                <a:solidFill>
                  <a:srgbClr val="00715E"/>
                </a:solidFill>
              </a:rPr>
              <a:t>Peer-Review </a:t>
            </a:r>
            <a:r>
              <a:rPr lang="de-DE" sz="1600" b="1" dirty="0" err="1">
                <a:solidFill>
                  <a:srgbClr val="00715E"/>
                </a:solidFill>
              </a:rPr>
              <a:t>Process</a:t>
            </a:r>
            <a:endParaRPr lang="de-DE" sz="1600" b="1" dirty="0">
              <a:solidFill>
                <a:srgbClr val="00715E"/>
              </a:solidFill>
            </a:endParaRPr>
          </a:p>
          <a:p>
            <a:pPr marL="361950" lvl="1" indent="-169863">
              <a:spcBef>
                <a:spcPts val="600"/>
              </a:spcBef>
              <a:buFont typeface="Wingdings" pitchFamily="2" charset="2"/>
              <a:buChar char="ü"/>
            </a:pPr>
            <a:r>
              <a:rPr lang="de-DE" sz="1400" b="1" dirty="0">
                <a:solidFill>
                  <a:srgbClr val="00715E"/>
                </a:solidFill>
              </a:rPr>
              <a:t>General </a:t>
            </a:r>
            <a:r>
              <a:rPr lang="de-DE" sz="1400" b="1" dirty="0" err="1">
                <a:solidFill>
                  <a:srgbClr val="00715E"/>
                </a:solidFill>
              </a:rPr>
              <a:t>description</a:t>
            </a:r>
            <a:endParaRPr lang="de-DE" sz="1400" b="1" dirty="0">
              <a:solidFill>
                <a:srgbClr val="00715E"/>
              </a:solidFill>
            </a:endParaRPr>
          </a:p>
          <a:p>
            <a:pPr marL="361950" lvl="1" indent="-169863">
              <a:spcBef>
                <a:spcPts val="600"/>
              </a:spcBef>
              <a:buFont typeface="Wingdings" pitchFamily="2" charset="2"/>
              <a:buChar char="ü"/>
            </a:pPr>
            <a:r>
              <a:rPr lang="de-DE" sz="1400" b="1" dirty="0" err="1">
                <a:solidFill>
                  <a:srgbClr val="00715E"/>
                </a:solidFill>
              </a:rPr>
              <a:t>Selection</a:t>
            </a:r>
            <a:r>
              <a:rPr lang="de-DE" sz="1400" b="1" dirty="0">
                <a:solidFill>
                  <a:srgbClr val="00715E"/>
                </a:solidFill>
              </a:rPr>
              <a:t> of </a:t>
            </a:r>
            <a:r>
              <a:rPr lang="de-DE" sz="1400" b="1" dirty="0" err="1">
                <a:solidFill>
                  <a:srgbClr val="00715E"/>
                </a:solidFill>
              </a:rPr>
              <a:t>reviewers</a:t>
            </a:r>
            <a:endParaRPr lang="de-DE" sz="1400" b="1" dirty="0">
              <a:solidFill>
                <a:srgbClr val="00715E"/>
              </a:solidFill>
            </a:endParaRPr>
          </a:p>
          <a:p>
            <a:pPr marL="361950" lvl="1" indent="-169863">
              <a:spcBef>
                <a:spcPts val="600"/>
              </a:spcBef>
              <a:buFont typeface="Wingdings" pitchFamily="2" charset="2"/>
              <a:buChar char="ü"/>
            </a:pPr>
            <a:r>
              <a:rPr lang="de-DE" sz="1400" b="1" dirty="0" err="1">
                <a:solidFill>
                  <a:srgbClr val="00715E"/>
                </a:solidFill>
              </a:rPr>
              <a:t>Difficult</a:t>
            </a:r>
            <a:r>
              <a:rPr lang="de-DE" sz="1400" b="1" dirty="0">
                <a:solidFill>
                  <a:srgbClr val="00715E"/>
                </a:solidFill>
              </a:rPr>
              <a:t> </a:t>
            </a:r>
            <a:r>
              <a:rPr lang="de-DE" sz="1400" b="1" dirty="0" err="1">
                <a:solidFill>
                  <a:srgbClr val="00715E"/>
                </a:solidFill>
              </a:rPr>
              <a:t>judgements</a:t>
            </a:r>
            <a:r>
              <a:rPr lang="de-DE" sz="1400" b="1" dirty="0">
                <a:solidFill>
                  <a:srgbClr val="00715E"/>
                </a:solidFill>
              </a:rPr>
              <a:t>, </a:t>
            </a:r>
            <a:r>
              <a:rPr lang="de-DE" sz="1400" b="1" dirty="0" err="1">
                <a:solidFill>
                  <a:srgbClr val="00715E"/>
                </a:solidFill>
              </a:rPr>
              <a:t>adjudication</a:t>
            </a:r>
            <a:endParaRPr lang="de-DE" sz="1400" b="1" dirty="0">
              <a:solidFill>
                <a:srgbClr val="00715E"/>
              </a:solidFill>
            </a:endParaRPr>
          </a:p>
          <a:p>
            <a:pPr>
              <a:spcBef>
                <a:spcPts val="600"/>
              </a:spcBef>
              <a:buFont typeface="Wingdings" pitchFamily="2" charset="2"/>
              <a:buChar char="Ø"/>
            </a:pPr>
            <a:r>
              <a:rPr lang="de-DE" sz="1600" dirty="0"/>
              <a:t>Editorial </a:t>
            </a:r>
            <a:r>
              <a:rPr lang="de-DE" sz="1600" dirty="0" err="1"/>
              <a:t>staff</a:t>
            </a:r>
            <a:r>
              <a:rPr lang="de-DE" sz="1600" dirty="0"/>
              <a:t> - </a:t>
            </a:r>
            <a:r>
              <a:rPr lang="de-DE" sz="1600" dirty="0" err="1"/>
              <a:t>composition</a:t>
            </a:r>
            <a:endParaRPr lang="de-DE" sz="1600" dirty="0"/>
          </a:p>
          <a:p>
            <a:pPr>
              <a:spcBef>
                <a:spcPts val="600"/>
              </a:spcBef>
              <a:buFont typeface="Wingdings" pitchFamily="2" charset="2"/>
              <a:buChar char="Ø"/>
            </a:pPr>
            <a:r>
              <a:rPr lang="en-US" sz="1600" dirty="0"/>
              <a:t>Measures of evaluation</a:t>
            </a:r>
          </a:p>
          <a:p>
            <a:pPr>
              <a:spcBef>
                <a:spcPts val="600"/>
              </a:spcBef>
              <a:buFont typeface="Wingdings" pitchFamily="2" charset="2"/>
              <a:buChar char="Ø"/>
            </a:pPr>
            <a:r>
              <a:rPr lang="en-US" sz="1600" dirty="0"/>
              <a:t>Editor / publisher</a:t>
            </a:r>
          </a:p>
          <a:p>
            <a:pPr marL="361950" lvl="1" indent="-169863">
              <a:spcBef>
                <a:spcPts val="600"/>
              </a:spcBef>
              <a:buFont typeface="Wingdings" pitchFamily="2" charset="2"/>
              <a:buChar char="ü"/>
            </a:pPr>
            <a:r>
              <a:rPr lang="en-US" sz="1400" dirty="0"/>
              <a:t>Statistics, production</a:t>
            </a:r>
          </a:p>
          <a:p>
            <a:pPr marL="361950" lvl="1" indent="-169863">
              <a:spcBef>
                <a:spcPts val="600"/>
              </a:spcBef>
              <a:buFont typeface="Wingdings" pitchFamily="2" charset="2"/>
              <a:buChar char="ü"/>
            </a:pPr>
            <a:r>
              <a:rPr lang="en-US" sz="1400" dirty="0"/>
              <a:t>Marketing</a:t>
            </a:r>
          </a:p>
          <a:p>
            <a:pPr>
              <a:spcBef>
                <a:spcPts val="600"/>
              </a:spcBef>
              <a:buFont typeface="Wingdings" pitchFamily="2" charset="2"/>
              <a:buChar char="Ø"/>
            </a:pPr>
            <a:r>
              <a:rPr lang="de-DE" sz="1600" dirty="0" err="1"/>
              <a:t>Discussion</a:t>
            </a:r>
            <a:r>
              <a:rPr lang="de-DE" sz="1600" dirty="0"/>
              <a:t>, </a:t>
            </a:r>
            <a:r>
              <a:rPr lang="de-DE" sz="1600" dirty="0" err="1"/>
              <a:t>Questions</a:t>
            </a:r>
            <a:r>
              <a:rPr lang="de-DE" sz="1600" dirty="0"/>
              <a:t> and </a:t>
            </a:r>
            <a:r>
              <a:rPr lang="de-DE" sz="1600" dirty="0" err="1"/>
              <a:t>Answers</a:t>
            </a:r>
            <a:endParaRPr lang="de-DE" sz="16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533400" y="738187"/>
            <a:ext cx="4870450" cy="288925"/>
          </a:xfrm>
        </p:spPr>
        <p:txBody>
          <a:bodyPr/>
          <a:lstStyle/>
          <a:p>
            <a:r>
              <a:rPr lang="de-DE" dirty="0" err="1"/>
              <a:t>What</a:t>
            </a:r>
            <a:r>
              <a:rPr lang="de-DE" dirty="0"/>
              <a:t> </a:t>
            </a:r>
            <a:r>
              <a:rPr lang="de-DE" dirty="0" err="1"/>
              <a:t>is</a:t>
            </a:r>
            <a:r>
              <a:rPr lang="de-DE" dirty="0"/>
              <a:t> </a:t>
            </a:r>
            <a:r>
              <a:rPr lang="de-DE" dirty="0" err="1"/>
              <a:t>peer</a:t>
            </a:r>
            <a:r>
              <a:rPr lang="de-DE" dirty="0"/>
              <a:t> </a:t>
            </a:r>
            <a:r>
              <a:rPr lang="de-DE" dirty="0" err="1"/>
              <a:t>review</a:t>
            </a:r>
            <a:r>
              <a:rPr lang="de-DE" dirty="0"/>
              <a:t>?</a:t>
            </a:r>
          </a:p>
        </p:txBody>
      </p:sp>
      <p:sp>
        <p:nvSpPr>
          <p:cNvPr id="266243" name="Rectangle 3"/>
          <p:cNvSpPr>
            <a:spLocks noGrp="1" noChangeArrowheads="1"/>
          </p:cNvSpPr>
          <p:nvPr>
            <p:ph type="body" idx="1"/>
          </p:nvPr>
        </p:nvSpPr>
        <p:spPr>
          <a:xfrm>
            <a:off x="609600" y="1612900"/>
            <a:ext cx="8001000" cy="4632325"/>
          </a:xfrm>
          <a:noFill/>
        </p:spPr>
        <p:txBody>
          <a:bodyPr/>
          <a:lstStyle/>
          <a:p>
            <a:pPr marL="363538" indent="-363538">
              <a:spcBef>
                <a:spcPct val="50000"/>
              </a:spcBef>
              <a:buClr>
                <a:srgbClr val="00715E"/>
              </a:buClr>
              <a:buFont typeface="Wingdings" pitchFamily="2" charset="2"/>
              <a:buChar char="Ø"/>
            </a:pPr>
            <a:r>
              <a:rPr lang="en-US" sz="1600" dirty="0"/>
              <a:t>Peer review is understood as a process by which something proposed (as for research or publication) is evaluated by a group of experts in the appropriate field </a:t>
            </a:r>
            <a:br>
              <a:rPr lang="en-US" sz="1600" dirty="0"/>
            </a:br>
            <a:r>
              <a:rPr lang="en-US" sz="1600" dirty="0"/>
              <a:t>(Merriam Webster</a:t>
            </a:r>
            <a:r>
              <a:rPr lang="en-US" sz="1600" dirty="0" smtClean="0"/>
              <a:t>)</a:t>
            </a:r>
          </a:p>
          <a:p>
            <a:pPr marL="363538" indent="-363538">
              <a:spcBef>
                <a:spcPct val="50000"/>
              </a:spcBef>
              <a:buClr>
                <a:srgbClr val="00715E"/>
              </a:buClr>
              <a:buFont typeface="Wingdings" pitchFamily="2" charset="2"/>
              <a:buChar char="Ø"/>
            </a:pPr>
            <a:endParaRPr lang="de-DE" sz="800" dirty="0"/>
          </a:p>
          <a:p>
            <a:pPr marL="363538" indent="-363538">
              <a:spcBef>
                <a:spcPct val="50000"/>
              </a:spcBef>
              <a:buClr>
                <a:srgbClr val="00715E"/>
              </a:buClr>
              <a:buFont typeface="Wingdings" pitchFamily="2" charset="2"/>
              <a:buChar char="Ø"/>
            </a:pPr>
            <a:r>
              <a:rPr lang="de-DE" sz="1600" dirty="0"/>
              <a:t>In STM </a:t>
            </a:r>
            <a:r>
              <a:rPr lang="de-DE" sz="1600" dirty="0" err="1"/>
              <a:t>publishing</a:t>
            </a:r>
            <a:r>
              <a:rPr lang="de-DE" sz="1600" dirty="0"/>
              <a:t> </a:t>
            </a:r>
            <a:r>
              <a:rPr lang="de-DE" sz="1600" dirty="0" err="1"/>
              <a:t>peer</a:t>
            </a:r>
            <a:r>
              <a:rPr lang="de-DE" sz="1600" dirty="0"/>
              <a:t> </a:t>
            </a:r>
            <a:r>
              <a:rPr lang="de-DE" sz="1600" dirty="0" err="1"/>
              <a:t>review</a:t>
            </a:r>
            <a:r>
              <a:rPr lang="de-DE" sz="1600" dirty="0"/>
              <a:t> </a:t>
            </a:r>
            <a:r>
              <a:rPr lang="de-DE" sz="1600" dirty="0" err="1"/>
              <a:t>is</a:t>
            </a:r>
            <a:r>
              <a:rPr lang="de-DE" sz="1600" dirty="0"/>
              <a:t> </a:t>
            </a:r>
            <a:r>
              <a:rPr lang="de-DE" sz="1600" dirty="0" err="1"/>
              <a:t>the</a:t>
            </a:r>
            <a:r>
              <a:rPr lang="de-DE" sz="1600" dirty="0"/>
              <a:t> </a:t>
            </a:r>
            <a:r>
              <a:rPr lang="de-DE" sz="1600" dirty="0" err="1"/>
              <a:t>assessment</a:t>
            </a:r>
            <a:r>
              <a:rPr lang="de-DE" sz="1600" dirty="0"/>
              <a:t> </a:t>
            </a:r>
            <a:r>
              <a:rPr lang="de-DE" sz="1600" dirty="0" err="1"/>
              <a:t>by</a:t>
            </a:r>
            <a:r>
              <a:rPr lang="de-DE" sz="1600" dirty="0"/>
              <a:t> </a:t>
            </a:r>
            <a:r>
              <a:rPr lang="de-DE" sz="1600" dirty="0" err="1"/>
              <a:t>experts</a:t>
            </a:r>
            <a:r>
              <a:rPr lang="de-DE" sz="1600" dirty="0"/>
              <a:t> of material submitted </a:t>
            </a:r>
            <a:r>
              <a:rPr lang="de-DE" sz="1600" dirty="0" err="1"/>
              <a:t>for</a:t>
            </a:r>
            <a:r>
              <a:rPr lang="de-DE" sz="1600" dirty="0"/>
              <a:t> </a:t>
            </a:r>
            <a:r>
              <a:rPr lang="de-DE" sz="1600" dirty="0" err="1"/>
              <a:t>publication</a:t>
            </a:r>
            <a:r>
              <a:rPr lang="de-DE" sz="1600" dirty="0"/>
              <a:t> and </a:t>
            </a:r>
            <a:r>
              <a:rPr lang="de-DE" sz="1600" dirty="0" err="1"/>
              <a:t>is</a:t>
            </a:r>
            <a:r>
              <a:rPr lang="de-DE" sz="1600" dirty="0"/>
              <a:t> a </a:t>
            </a:r>
            <a:r>
              <a:rPr lang="de-DE" sz="1600" dirty="0" err="1"/>
              <a:t>critical</a:t>
            </a:r>
            <a:r>
              <a:rPr lang="de-DE" sz="1600" dirty="0"/>
              <a:t> </a:t>
            </a:r>
            <a:r>
              <a:rPr lang="de-DE" sz="1600" dirty="0" err="1"/>
              <a:t>component</a:t>
            </a:r>
            <a:r>
              <a:rPr lang="de-DE" sz="1600" dirty="0"/>
              <a:t> of </a:t>
            </a:r>
            <a:r>
              <a:rPr lang="de-DE" sz="1600" dirty="0" err="1"/>
              <a:t>the</a:t>
            </a:r>
            <a:r>
              <a:rPr lang="de-DE" sz="1600" dirty="0"/>
              <a:t> </a:t>
            </a:r>
            <a:r>
              <a:rPr lang="de-DE" sz="1600" dirty="0" err="1"/>
              <a:t>publication</a:t>
            </a:r>
            <a:r>
              <a:rPr lang="de-DE" sz="1600" dirty="0"/>
              <a:t> </a:t>
            </a:r>
            <a:r>
              <a:rPr lang="de-DE" sz="1600" dirty="0" err="1"/>
              <a:t>process</a:t>
            </a:r>
            <a:r>
              <a:rPr lang="de-DE" sz="1600" dirty="0"/>
              <a:t> </a:t>
            </a:r>
            <a:r>
              <a:rPr lang="de-DE" sz="1600" dirty="0" err="1"/>
              <a:t>as</a:t>
            </a:r>
            <a:r>
              <a:rPr lang="de-DE" sz="1600" dirty="0"/>
              <a:t> </a:t>
            </a:r>
            <a:r>
              <a:rPr lang="de-DE" sz="1600" dirty="0" err="1"/>
              <a:t>it</a:t>
            </a:r>
            <a:r>
              <a:rPr lang="de-DE" sz="1600" dirty="0"/>
              <a:t> </a:t>
            </a:r>
            <a:r>
              <a:rPr lang="de-DE" sz="1600" dirty="0" err="1"/>
              <a:t>serves</a:t>
            </a:r>
            <a:r>
              <a:rPr lang="de-DE" sz="1600" dirty="0"/>
              <a:t> </a:t>
            </a:r>
            <a:r>
              <a:rPr lang="de-DE" sz="1600" dirty="0" err="1"/>
              <a:t>to</a:t>
            </a:r>
            <a:r>
              <a:rPr lang="de-DE" sz="1600" dirty="0"/>
              <a:t> </a:t>
            </a:r>
            <a:r>
              <a:rPr lang="de-DE" sz="1600" dirty="0" err="1"/>
              <a:t>validate</a:t>
            </a:r>
            <a:r>
              <a:rPr lang="de-DE" sz="1600" dirty="0"/>
              <a:t> </a:t>
            </a:r>
            <a:r>
              <a:rPr lang="de-DE" sz="1600" dirty="0" err="1"/>
              <a:t>the</a:t>
            </a:r>
            <a:r>
              <a:rPr lang="de-DE" sz="1600" dirty="0"/>
              <a:t> </a:t>
            </a:r>
            <a:r>
              <a:rPr lang="de-DE" sz="1600" dirty="0" err="1"/>
              <a:t>scientific</a:t>
            </a:r>
            <a:r>
              <a:rPr lang="de-DE" sz="1600" dirty="0"/>
              <a:t> </a:t>
            </a:r>
            <a:r>
              <a:rPr lang="de-DE" sz="1600" dirty="0" err="1"/>
              <a:t>quality</a:t>
            </a:r>
            <a:r>
              <a:rPr lang="de-DE" sz="1600" dirty="0"/>
              <a:t> of material </a:t>
            </a:r>
            <a:r>
              <a:rPr lang="de-DE" sz="1600" dirty="0" err="1"/>
              <a:t>accepted</a:t>
            </a:r>
            <a:r>
              <a:rPr lang="de-DE" sz="1600" dirty="0"/>
              <a:t> </a:t>
            </a:r>
            <a:r>
              <a:rPr lang="de-DE" sz="1600" dirty="0" err="1"/>
              <a:t>for</a:t>
            </a:r>
            <a:r>
              <a:rPr lang="de-DE" sz="1600" dirty="0"/>
              <a:t> </a:t>
            </a:r>
            <a:r>
              <a:rPr lang="de-DE" sz="1600" dirty="0" err="1"/>
              <a:t>publication</a:t>
            </a:r>
            <a:r>
              <a:rPr lang="de-DE" sz="1600" dirty="0" smtClean="0"/>
              <a:t>.</a:t>
            </a:r>
          </a:p>
          <a:p>
            <a:pPr marL="363538" indent="-363538">
              <a:spcBef>
                <a:spcPct val="50000"/>
              </a:spcBef>
              <a:buClr>
                <a:srgbClr val="00715E"/>
              </a:buClr>
              <a:buFont typeface="Wingdings" pitchFamily="2" charset="2"/>
              <a:buChar char="Ø"/>
            </a:pPr>
            <a:endParaRPr lang="de-DE" sz="800" dirty="0"/>
          </a:p>
          <a:p>
            <a:pPr marL="363538" indent="-363538">
              <a:spcBef>
                <a:spcPct val="50000"/>
              </a:spcBef>
              <a:buClr>
                <a:srgbClr val="00715E"/>
              </a:buClr>
              <a:buFont typeface="Wingdings" pitchFamily="2" charset="2"/>
              <a:buChar char="Ø"/>
            </a:pPr>
            <a:r>
              <a:rPr lang="de-DE" sz="1600" dirty="0"/>
              <a:t>The </a:t>
            </a:r>
            <a:r>
              <a:rPr lang="de-DE" sz="1600" dirty="0" err="1"/>
              <a:t>peer</a:t>
            </a:r>
            <a:r>
              <a:rPr lang="de-DE" sz="1600" dirty="0"/>
              <a:t> </a:t>
            </a:r>
            <a:r>
              <a:rPr lang="de-DE" sz="1600" dirty="0" err="1"/>
              <a:t>review</a:t>
            </a:r>
            <a:r>
              <a:rPr lang="de-DE" sz="1600" dirty="0"/>
              <a:t> </a:t>
            </a:r>
            <a:r>
              <a:rPr lang="de-DE" sz="1600" dirty="0" err="1"/>
              <a:t>process</a:t>
            </a:r>
            <a:r>
              <a:rPr lang="de-DE" sz="1600" dirty="0"/>
              <a:t> </a:t>
            </a:r>
            <a:r>
              <a:rPr lang="de-DE" sz="1600" dirty="0" err="1"/>
              <a:t>is</a:t>
            </a:r>
            <a:r>
              <a:rPr lang="de-DE" sz="1600" dirty="0"/>
              <a:t> </a:t>
            </a:r>
            <a:r>
              <a:rPr lang="de-DE" sz="1600" dirty="0" err="1"/>
              <a:t>aimed</a:t>
            </a:r>
            <a:r>
              <a:rPr lang="de-DE" sz="1600" dirty="0"/>
              <a:t> </a:t>
            </a:r>
            <a:r>
              <a:rPr lang="de-DE" sz="1600" dirty="0" err="1"/>
              <a:t>at</a:t>
            </a:r>
            <a:r>
              <a:rPr lang="de-DE" sz="1600" dirty="0"/>
              <a:t> </a:t>
            </a:r>
            <a:r>
              <a:rPr lang="de-DE" sz="1600" dirty="0" err="1"/>
              <a:t>getting</a:t>
            </a:r>
            <a:r>
              <a:rPr lang="de-DE" sz="1600" dirty="0"/>
              <a:t> </a:t>
            </a:r>
            <a:r>
              <a:rPr lang="de-DE" sz="1600" dirty="0" err="1"/>
              <a:t>authors</a:t>
            </a:r>
            <a:r>
              <a:rPr lang="de-DE" sz="1600" dirty="0"/>
              <a:t> </a:t>
            </a:r>
            <a:r>
              <a:rPr lang="de-DE" sz="1600" dirty="0" err="1"/>
              <a:t>to</a:t>
            </a:r>
            <a:r>
              <a:rPr lang="de-DE" sz="1600" dirty="0"/>
              <a:t> </a:t>
            </a:r>
            <a:r>
              <a:rPr lang="de-DE" sz="1600" dirty="0" err="1"/>
              <a:t>meet</a:t>
            </a:r>
            <a:r>
              <a:rPr lang="de-DE" sz="1600" dirty="0"/>
              <a:t> </a:t>
            </a:r>
            <a:r>
              <a:rPr lang="de-DE" sz="1600" dirty="0" err="1"/>
              <a:t>the</a:t>
            </a:r>
            <a:r>
              <a:rPr lang="de-DE" sz="1600" dirty="0"/>
              <a:t> </a:t>
            </a:r>
            <a:r>
              <a:rPr lang="de-DE" sz="1600" dirty="0" err="1"/>
              <a:t>standards</a:t>
            </a:r>
            <a:r>
              <a:rPr lang="de-DE" sz="1600" dirty="0"/>
              <a:t> of </a:t>
            </a:r>
            <a:r>
              <a:rPr lang="de-DE" sz="1600" dirty="0" err="1"/>
              <a:t>their</a:t>
            </a:r>
            <a:r>
              <a:rPr lang="de-DE" sz="1600" dirty="0"/>
              <a:t> </a:t>
            </a:r>
            <a:r>
              <a:rPr lang="de-DE" sz="1600" dirty="0" err="1"/>
              <a:t>discipline</a:t>
            </a:r>
            <a:r>
              <a:rPr lang="de-DE" sz="1600" dirty="0"/>
              <a:t> and </a:t>
            </a:r>
            <a:r>
              <a:rPr lang="de-DE" sz="1600" dirty="0" err="1"/>
              <a:t>science</a:t>
            </a:r>
            <a:r>
              <a:rPr lang="de-DE" sz="1600" dirty="0"/>
              <a:t> in </a:t>
            </a:r>
            <a:r>
              <a:rPr lang="de-DE" sz="1600" dirty="0" err="1"/>
              <a:t>general</a:t>
            </a:r>
            <a:r>
              <a:rPr lang="de-DE" sz="1600" dirty="0" smtClean="0"/>
              <a:t>.</a:t>
            </a:r>
          </a:p>
          <a:p>
            <a:pPr marL="363538" indent="-363538">
              <a:spcBef>
                <a:spcPct val="50000"/>
              </a:spcBef>
              <a:buClr>
                <a:srgbClr val="00715E"/>
              </a:buClr>
              <a:buFont typeface="Wingdings" pitchFamily="2" charset="2"/>
              <a:buChar char="Ø"/>
            </a:pPr>
            <a:endParaRPr lang="de-DE" sz="1000" dirty="0"/>
          </a:p>
          <a:p>
            <a:pPr marL="363538" indent="-363538">
              <a:spcBef>
                <a:spcPct val="50000"/>
              </a:spcBef>
              <a:buClr>
                <a:srgbClr val="00715E"/>
              </a:buClr>
              <a:buFont typeface="Wingdings" pitchFamily="2" charset="2"/>
              <a:buChar char="Ø"/>
            </a:pPr>
            <a:r>
              <a:rPr lang="en-US" sz="1600" dirty="0"/>
              <a:t>The editors of a journal will build up a pool of experts from which referees are selected. Typically, the editor-in-chief is </a:t>
            </a:r>
            <a:r>
              <a:rPr lang="en-US" sz="1600" dirty="0" smtClean="0"/>
              <a:t>not obliged to </a:t>
            </a:r>
            <a:r>
              <a:rPr lang="en-US" sz="1600" dirty="0"/>
              <a:t>disclose the referees' identities to the authors, and in scientific journals, to each other. </a:t>
            </a:r>
            <a:endParaRPr lang="de-DE" sz="1600" dirty="0"/>
          </a:p>
          <a:p>
            <a:pPr>
              <a:spcBef>
                <a:spcPct val="50000"/>
              </a:spcBef>
            </a:pPr>
            <a:endParaRPr lang="de-DE" sz="16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de-DE"/>
              <a:t>Contents</a:t>
            </a:r>
          </a:p>
        </p:txBody>
      </p:sp>
      <p:sp>
        <p:nvSpPr>
          <p:cNvPr id="207875" name="Rectangle 3"/>
          <p:cNvSpPr>
            <a:spLocks noGrp="1" noChangeArrowheads="1"/>
          </p:cNvSpPr>
          <p:nvPr>
            <p:ph idx="1"/>
          </p:nvPr>
        </p:nvSpPr>
        <p:spPr>
          <a:xfrm>
            <a:off x="827584" y="1592263"/>
            <a:ext cx="6121375" cy="4500562"/>
          </a:xfrm>
          <a:noFill/>
        </p:spPr>
        <p:txBody>
          <a:bodyPr/>
          <a:lstStyle/>
          <a:p>
            <a:pPr>
              <a:spcBef>
                <a:spcPts val="600"/>
              </a:spcBef>
              <a:buFont typeface="Wingdings" pitchFamily="2" charset="2"/>
              <a:buChar char="Ø"/>
            </a:pPr>
            <a:r>
              <a:rPr lang="en-US" sz="1600" b="1" dirty="0">
                <a:solidFill>
                  <a:srgbClr val="00715E"/>
                </a:solidFill>
              </a:rPr>
              <a:t>Self-Introduction</a:t>
            </a:r>
            <a:endParaRPr lang="de-DE" sz="1600" b="1" dirty="0">
              <a:solidFill>
                <a:srgbClr val="00715E"/>
              </a:solidFill>
            </a:endParaRPr>
          </a:p>
          <a:p>
            <a:pPr>
              <a:spcBef>
                <a:spcPts val="600"/>
              </a:spcBef>
              <a:buFont typeface="Wingdings" pitchFamily="2" charset="2"/>
              <a:buChar char="Ø"/>
            </a:pPr>
            <a:r>
              <a:rPr lang="de-DE" sz="1600" dirty="0" err="1"/>
              <a:t>Aims</a:t>
            </a:r>
            <a:r>
              <a:rPr lang="de-DE" sz="1600" dirty="0"/>
              <a:t> of </a:t>
            </a:r>
            <a:r>
              <a:rPr lang="de-DE" sz="1600" dirty="0" err="1"/>
              <a:t>the</a:t>
            </a:r>
            <a:r>
              <a:rPr lang="de-DE" sz="1600" dirty="0"/>
              <a:t> Editorial </a:t>
            </a:r>
            <a:r>
              <a:rPr lang="de-DE" sz="1600" dirty="0" err="1"/>
              <a:t>Staff</a:t>
            </a:r>
            <a:r>
              <a:rPr lang="de-DE" sz="1600" dirty="0"/>
              <a:t>, </a:t>
            </a:r>
            <a:r>
              <a:rPr lang="de-DE" sz="1600" dirty="0" err="1"/>
              <a:t>Scope</a:t>
            </a:r>
            <a:r>
              <a:rPr lang="de-DE" sz="1600" dirty="0"/>
              <a:t> </a:t>
            </a:r>
            <a:r>
              <a:rPr lang="de-DE" sz="1600" dirty="0" err="1"/>
              <a:t>statement</a:t>
            </a:r>
            <a:endParaRPr lang="de-DE" sz="1600" dirty="0"/>
          </a:p>
          <a:p>
            <a:pPr>
              <a:spcBef>
                <a:spcPts val="600"/>
              </a:spcBef>
              <a:buFont typeface="Wingdings" pitchFamily="2" charset="2"/>
              <a:buChar char="Ø"/>
            </a:pPr>
            <a:r>
              <a:rPr lang="de-DE" sz="1600" dirty="0" smtClean="0"/>
              <a:t>Submission </a:t>
            </a:r>
            <a:r>
              <a:rPr lang="de-DE" sz="1600" dirty="0" err="1" smtClean="0"/>
              <a:t>Step</a:t>
            </a:r>
            <a:endParaRPr lang="de-DE" sz="1600" dirty="0" smtClean="0"/>
          </a:p>
          <a:p>
            <a:pPr lvl="1">
              <a:spcBef>
                <a:spcPts val="600"/>
              </a:spcBef>
              <a:buFont typeface="Wingdings" pitchFamily="2" charset="2"/>
              <a:buChar char="ü"/>
            </a:pPr>
            <a:r>
              <a:rPr lang="de-DE" sz="1400" dirty="0" err="1"/>
              <a:t>Ethical</a:t>
            </a:r>
            <a:r>
              <a:rPr lang="de-DE" sz="1400" dirty="0"/>
              <a:t> Standards</a:t>
            </a:r>
          </a:p>
          <a:p>
            <a:pPr lvl="1">
              <a:spcBef>
                <a:spcPts val="600"/>
              </a:spcBef>
              <a:buFont typeface="Wingdings" pitchFamily="2" charset="2"/>
              <a:buChar char="ü"/>
            </a:pPr>
            <a:r>
              <a:rPr lang="de-DE" sz="1400" dirty="0" err="1" smtClean="0"/>
              <a:t>Suggested</a:t>
            </a:r>
            <a:r>
              <a:rPr lang="de-DE" sz="1400" dirty="0" smtClean="0"/>
              <a:t> </a:t>
            </a:r>
            <a:r>
              <a:rPr lang="de-DE" sz="1400" dirty="0" err="1" smtClean="0"/>
              <a:t>referees</a:t>
            </a:r>
            <a:endParaRPr lang="de-DE" sz="1400" dirty="0" smtClean="0"/>
          </a:p>
          <a:p>
            <a:pPr>
              <a:spcBef>
                <a:spcPts val="600"/>
              </a:spcBef>
              <a:buFont typeface="Wingdings" pitchFamily="2" charset="2"/>
              <a:buChar char="Ø"/>
            </a:pPr>
            <a:r>
              <a:rPr lang="de-DE" sz="1600" dirty="0" smtClean="0"/>
              <a:t>Peer-Review </a:t>
            </a:r>
            <a:r>
              <a:rPr lang="de-DE" sz="1600" dirty="0" err="1"/>
              <a:t>Process</a:t>
            </a:r>
            <a:endParaRPr lang="de-DE" sz="1600" dirty="0"/>
          </a:p>
          <a:p>
            <a:pPr marL="361950" lvl="1" indent="-169863">
              <a:spcBef>
                <a:spcPts val="600"/>
              </a:spcBef>
              <a:buFont typeface="Wingdings" pitchFamily="2" charset="2"/>
              <a:buChar char="ü"/>
            </a:pPr>
            <a:r>
              <a:rPr lang="de-DE" sz="1400" dirty="0"/>
              <a:t>General </a:t>
            </a:r>
            <a:r>
              <a:rPr lang="de-DE" sz="1400" dirty="0" err="1"/>
              <a:t>description</a:t>
            </a:r>
            <a:endParaRPr lang="de-DE" sz="1400" dirty="0"/>
          </a:p>
          <a:p>
            <a:pPr marL="361950" lvl="1" indent="-169863">
              <a:spcBef>
                <a:spcPts val="600"/>
              </a:spcBef>
              <a:buFont typeface="Wingdings" pitchFamily="2" charset="2"/>
              <a:buChar char="ü"/>
            </a:pPr>
            <a:r>
              <a:rPr lang="de-DE" sz="1400" dirty="0" err="1"/>
              <a:t>Selection</a:t>
            </a:r>
            <a:r>
              <a:rPr lang="de-DE" sz="1400" dirty="0"/>
              <a:t> of </a:t>
            </a:r>
            <a:r>
              <a:rPr lang="de-DE" sz="1400" dirty="0" err="1"/>
              <a:t>reviewers</a:t>
            </a:r>
            <a:endParaRPr lang="de-DE" sz="1400" dirty="0"/>
          </a:p>
          <a:p>
            <a:pPr marL="361950" lvl="1" indent="-169863">
              <a:spcBef>
                <a:spcPts val="600"/>
              </a:spcBef>
              <a:buFont typeface="Wingdings" pitchFamily="2" charset="2"/>
              <a:buChar char="ü"/>
            </a:pPr>
            <a:r>
              <a:rPr lang="de-DE" sz="1400" dirty="0" err="1"/>
              <a:t>Difficult</a:t>
            </a:r>
            <a:r>
              <a:rPr lang="de-DE" sz="1400" dirty="0"/>
              <a:t> </a:t>
            </a:r>
            <a:r>
              <a:rPr lang="de-DE" sz="1400" dirty="0" err="1"/>
              <a:t>judgements</a:t>
            </a:r>
            <a:r>
              <a:rPr lang="de-DE" sz="1400" dirty="0"/>
              <a:t>, </a:t>
            </a:r>
            <a:r>
              <a:rPr lang="de-DE" sz="1400" dirty="0" err="1"/>
              <a:t>adjudication</a:t>
            </a:r>
            <a:endParaRPr lang="de-DE" sz="1400" dirty="0"/>
          </a:p>
          <a:p>
            <a:pPr>
              <a:spcBef>
                <a:spcPts val="600"/>
              </a:spcBef>
              <a:buFont typeface="Wingdings" pitchFamily="2" charset="2"/>
              <a:buChar char="Ø"/>
            </a:pPr>
            <a:r>
              <a:rPr lang="de-DE" sz="1600" dirty="0"/>
              <a:t>Editorial </a:t>
            </a:r>
            <a:r>
              <a:rPr lang="de-DE" sz="1600" dirty="0" err="1"/>
              <a:t>staff</a:t>
            </a:r>
            <a:r>
              <a:rPr lang="de-DE" sz="1600" dirty="0"/>
              <a:t> - </a:t>
            </a:r>
            <a:r>
              <a:rPr lang="de-DE" sz="1600" dirty="0" err="1"/>
              <a:t>composition</a:t>
            </a:r>
            <a:endParaRPr lang="de-DE" sz="1600" dirty="0"/>
          </a:p>
          <a:p>
            <a:pPr>
              <a:spcBef>
                <a:spcPts val="600"/>
              </a:spcBef>
              <a:buFont typeface="Wingdings" pitchFamily="2" charset="2"/>
              <a:buChar char="Ø"/>
            </a:pPr>
            <a:r>
              <a:rPr lang="en-US" sz="1600" dirty="0"/>
              <a:t>Measures of evaluation</a:t>
            </a:r>
          </a:p>
          <a:p>
            <a:pPr>
              <a:spcBef>
                <a:spcPts val="600"/>
              </a:spcBef>
              <a:buFont typeface="Wingdings" pitchFamily="2" charset="2"/>
              <a:buChar char="Ø"/>
            </a:pPr>
            <a:r>
              <a:rPr lang="en-US" sz="1600" dirty="0"/>
              <a:t>Editor / publisher</a:t>
            </a:r>
          </a:p>
          <a:p>
            <a:pPr marL="361950" lvl="1" indent="-169863">
              <a:spcBef>
                <a:spcPts val="600"/>
              </a:spcBef>
              <a:buFont typeface="Wingdings" pitchFamily="2" charset="2"/>
              <a:buChar char="ü"/>
            </a:pPr>
            <a:r>
              <a:rPr lang="en-US" sz="1400" dirty="0"/>
              <a:t>Statistics, production</a:t>
            </a:r>
          </a:p>
          <a:p>
            <a:pPr marL="361950" lvl="1" indent="-169863">
              <a:spcBef>
                <a:spcPts val="600"/>
              </a:spcBef>
              <a:buFont typeface="Wingdings" pitchFamily="2" charset="2"/>
              <a:buChar char="ü"/>
            </a:pPr>
            <a:r>
              <a:rPr lang="en-US" sz="1400" dirty="0"/>
              <a:t>Marketing</a:t>
            </a:r>
          </a:p>
          <a:p>
            <a:pPr>
              <a:spcBef>
                <a:spcPts val="600"/>
              </a:spcBef>
              <a:buFont typeface="Wingdings" pitchFamily="2" charset="2"/>
              <a:buChar char="Ø"/>
            </a:pPr>
            <a:r>
              <a:rPr lang="de-DE" sz="1600" dirty="0" err="1"/>
              <a:t>Discussion</a:t>
            </a:r>
            <a:r>
              <a:rPr lang="de-DE" sz="1600" dirty="0"/>
              <a:t>, </a:t>
            </a:r>
            <a:r>
              <a:rPr lang="de-DE" sz="1600" dirty="0" err="1"/>
              <a:t>Questions</a:t>
            </a:r>
            <a:r>
              <a:rPr lang="de-DE" sz="1600" dirty="0"/>
              <a:t> and </a:t>
            </a:r>
            <a:r>
              <a:rPr lang="de-DE" sz="1600" dirty="0" err="1"/>
              <a:t>Answers</a:t>
            </a:r>
            <a:endParaRPr lang="de-DE" sz="1600"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r>
              <a:rPr lang="en-US"/>
              <a:t>Who qualifies to be a peer?</a:t>
            </a:r>
          </a:p>
        </p:txBody>
      </p:sp>
      <p:sp>
        <p:nvSpPr>
          <p:cNvPr id="268291" name="Rectangle 3"/>
          <p:cNvSpPr>
            <a:spLocks noGrp="1" noChangeArrowheads="1"/>
          </p:cNvSpPr>
          <p:nvPr>
            <p:ph type="body" idx="1"/>
          </p:nvPr>
        </p:nvSpPr>
        <p:spPr>
          <a:xfrm>
            <a:off x="609600" y="1679575"/>
            <a:ext cx="8305800" cy="3837657"/>
          </a:xfrm>
        </p:spPr>
        <p:txBody>
          <a:bodyPr/>
          <a:lstStyle/>
          <a:p>
            <a:pPr marL="269875" indent="-269875">
              <a:spcBef>
                <a:spcPct val="50000"/>
              </a:spcBef>
              <a:buClr>
                <a:srgbClr val="00715E"/>
              </a:buClr>
              <a:buFont typeface="Wingdings" pitchFamily="2" charset="2"/>
              <a:buChar char="Ø"/>
            </a:pPr>
            <a:r>
              <a:rPr lang="de-DE" sz="1600" dirty="0"/>
              <a:t>A „</a:t>
            </a:r>
            <a:r>
              <a:rPr lang="de-DE" sz="1600" dirty="0" err="1"/>
              <a:t>peer</a:t>
            </a:r>
            <a:r>
              <a:rPr lang="de-DE" sz="1600" dirty="0"/>
              <a:t>“ </a:t>
            </a:r>
            <a:r>
              <a:rPr lang="de-DE" sz="1600" dirty="0" err="1"/>
              <a:t>is</a:t>
            </a:r>
            <a:r>
              <a:rPr lang="de-DE" sz="1600" dirty="0"/>
              <a:t> </a:t>
            </a:r>
            <a:r>
              <a:rPr lang="de-DE" sz="1600" dirty="0" err="1"/>
              <a:t>defined</a:t>
            </a:r>
            <a:r>
              <a:rPr lang="de-DE" sz="1600" dirty="0"/>
              <a:t> </a:t>
            </a:r>
            <a:r>
              <a:rPr lang="de-DE" sz="1600" dirty="0" err="1"/>
              <a:t>as</a:t>
            </a:r>
            <a:r>
              <a:rPr lang="de-DE" sz="1600" dirty="0"/>
              <a:t> „</a:t>
            </a:r>
            <a:r>
              <a:rPr lang="de-DE" sz="1600" dirty="0" err="1"/>
              <a:t>one</a:t>
            </a:r>
            <a:r>
              <a:rPr lang="de-DE" sz="1600" dirty="0"/>
              <a:t> </a:t>
            </a:r>
            <a:r>
              <a:rPr lang="de-DE" sz="1600" dirty="0" err="1"/>
              <a:t>that</a:t>
            </a:r>
            <a:r>
              <a:rPr lang="de-DE" sz="1600" dirty="0"/>
              <a:t> </a:t>
            </a:r>
            <a:r>
              <a:rPr lang="de-DE" sz="1600" dirty="0" err="1"/>
              <a:t>is</a:t>
            </a:r>
            <a:r>
              <a:rPr lang="de-DE" sz="1600" dirty="0"/>
              <a:t> of </a:t>
            </a:r>
            <a:r>
              <a:rPr lang="de-DE" sz="1600" dirty="0" err="1"/>
              <a:t>equal</a:t>
            </a:r>
            <a:r>
              <a:rPr lang="de-DE" sz="1600" dirty="0"/>
              <a:t> </a:t>
            </a:r>
            <a:r>
              <a:rPr lang="de-DE" sz="1600" dirty="0" err="1"/>
              <a:t>standing</a:t>
            </a:r>
            <a:r>
              <a:rPr lang="de-DE" sz="1600" dirty="0"/>
              <a:t> </a:t>
            </a:r>
            <a:r>
              <a:rPr lang="de-DE" sz="1600" dirty="0" err="1"/>
              <a:t>with</a:t>
            </a:r>
            <a:r>
              <a:rPr lang="de-DE" sz="1600" dirty="0"/>
              <a:t> </a:t>
            </a:r>
            <a:r>
              <a:rPr lang="de-DE" sz="1600" dirty="0" err="1"/>
              <a:t>another</a:t>
            </a:r>
            <a:r>
              <a:rPr lang="de-DE" sz="1600" dirty="0"/>
              <a:t>“ (</a:t>
            </a:r>
            <a:r>
              <a:rPr lang="de-DE" sz="1600" dirty="0" err="1"/>
              <a:t>Merriam</a:t>
            </a:r>
            <a:r>
              <a:rPr lang="de-DE" sz="1600" dirty="0"/>
              <a:t> Webster)</a:t>
            </a:r>
          </a:p>
          <a:p>
            <a:pPr marL="269875" indent="-269875">
              <a:spcBef>
                <a:spcPct val="50000"/>
              </a:spcBef>
              <a:buClr>
                <a:srgbClr val="00715E"/>
              </a:buClr>
              <a:buFont typeface="Wingdings" pitchFamily="2" charset="2"/>
              <a:buChar char="Ø"/>
            </a:pPr>
            <a:r>
              <a:rPr lang="de-DE" sz="1600" dirty="0"/>
              <a:t>A </a:t>
            </a:r>
            <a:r>
              <a:rPr lang="de-DE" sz="1600" dirty="0" err="1"/>
              <a:t>peer</a:t>
            </a:r>
            <a:r>
              <a:rPr lang="de-DE" sz="1600" dirty="0"/>
              <a:t> </a:t>
            </a:r>
            <a:r>
              <a:rPr lang="de-DE" sz="1600" dirty="0" err="1"/>
              <a:t>reviewer</a:t>
            </a:r>
            <a:r>
              <a:rPr lang="de-DE" sz="1600" dirty="0"/>
              <a:t> </a:t>
            </a:r>
            <a:r>
              <a:rPr lang="de-DE" sz="1600" dirty="0" err="1"/>
              <a:t>can</a:t>
            </a:r>
            <a:r>
              <a:rPr lang="de-DE" sz="1600" dirty="0"/>
              <a:t> </a:t>
            </a:r>
            <a:r>
              <a:rPr lang="de-DE" sz="1600" dirty="0" err="1"/>
              <a:t>be</a:t>
            </a:r>
            <a:r>
              <a:rPr lang="de-DE" sz="1600" dirty="0"/>
              <a:t> </a:t>
            </a:r>
            <a:r>
              <a:rPr lang="de-DE" sz="1600" dirty="0" err="1"/>
              <a:t>considered</a:t>
            </a:r>
            <a:r>
              <a:rPr lang="de-DE" sz="1600" dirty="0"/>
              <a:t> </a:t>
            </a:r>
            <a:r>
              <a:rPr lang="de-DE" sz="1600" dirty="0" err="1"/>
              <a:t>as</a:t>
            </a:r>
            <a:r>
              <a:rPr lang="de-DE" sz="1600" dirty="0"/>
              <a:t> a </a:t>
            </a:r>
            <a:r>
              <a:rPr lang="de-DE" sz="1600" dirty="0" err="1"/>
              <a:t>consultant</a:t>
            </a:r>
            <a:r>
              <a:rPr lang="de-DE" sz="1600" dirty="0"/>
              <a:t> </a:t>
            </a:r>
            <a:r>
              <a:rPr lang="de-DE" sz="1600" dirty="0" err="1"/>
              <a:t>to</a:t>
            </a:r>
            <a:r>
              <a:rPr lang="de-DE" sz="1600" dirty="0"/>
              <a:t> </a:t>
            </a:r>
            <a:r>
              <a:rPr lang="de-DE" sz="1600" dirty="0" err="1"/>
              <a:t>the</a:t>
            </a:r>
            <a:r>
              <a:rPr lang="de-DE" sz="1600" dirty="0"/>
              <a:t> </a:t>
            </a:r>
            <a:r>
              <a:rPr lang="de-DE" sz="1600" dirty="0" err="1"/>
              <a:t>editor</a:t>
            </a:r>
            <a:r>
              <a:rPr lang="de-DE" sz="1600" dirty="0"/>
              <a:t>-in-</a:t>
            </a:r>
            <a:r>
              <a:rPr lang="de-DE" sz="1600" dirty="0" err="1"/>
              <a:t>chief</a:t>
            </a:r>
            <a:r>
              <a:rPr lang="de-DE" sz="1600" dirty="0"/>
              <a:t> in </a:t>
            </a:r>
            <a:r>
              <a:rPr lang="de-DE" sz="1600" dirty="0" err="1"/>
              <a:t>his</a:t>
            </a:r>
            <a:r>
              <a:rPr lang="de-DE" sz="1600" dirty="0"/>
              <a:t> </a:t>
            </a:r>
            <a:r>
              <a:rPr lang="de-DE" sz="1600" dirty="0" err="1"/>
              <a:t>field</a:t>
            </a:r>
            <a:r>
              <a:rPr lang="de-DE" sz="1600" dirty="0"/>
              <a:t> of </a:t>
            </a:r>
            <a:r>
              <a:rPr lang="de-DE" sz="1600" dirty="0" err="1"/>
              <a:t>expertise</a:t>
            </a:r>
            <a:endParaRPr lang="de-DE" sz="1600" dirty="0"/>
          </a:p>
          <a:p>
            <a:pPr marL="269875" indent="-269875">
              <a:spcBef>
                <a:spcPct val="50000"/>
              </a:spcBef>
              <a:buClr>
                <a:srgbClr val="00715E"/>
              </a:buClr>
              <a:buFont typeface="Wingdings" pitchFamily="2" charset="2"/>
              <a:buChar char="Ø"/>
            </a:pPr>
            <a:r>
              <a:rPr lang="de-DE" sz="1600" dirty="0" err="1"/>
              <a:t>Anyone</a:t>
            </a:r>
            <a:r>
              <a:rPr lang="de-DE" sz="1600" dirty="0"/>
              <a:t> </a:t>
            </a:r>
            <a:r>
              <a:rPr lang="de-DE" sz="1600" dirty="0" err="1"/>
              <a:t>who</a:t>
            </a:r>
            <a:r>
              <a:rPr lang="de-DE" sz="1600" dirty="0"/>
              <a:t> </a:t>
            </a:r>
            <a:r>
              <a:rPr lang="de-DE" sz="1600" dirty="0" err="1"/>
              <a:t>is</a:t>
            </a:r>
            <a:r>
              <a:rPr lang="de-DE" sz="1600" dirty="0"/>
              <a:t> </a:t>
            </a:r>
            <a:r>
              <a:rPr lang="de-DE" sz="1600" dirty="0" err="1"/>
              <a:t>scientifically</a:t>
            </a:r>
            <a:r>
              <a:rPr lang="de-DE" sz="1600" dirty="0"/>
              <a:t> </a:t>
            </a:r>
            <a:r>
              <a:rPr lang="de-DE" sz="1600" dirty="0" err="1"/>
              <a:t>qualified</a:t>
            </a:r>
            <a:r>
              <a:rPr lang="de-DE" sz="1600" dirty="0"/>
              <a:t>, </a:t>
            </a:r>
            <a:r>
              <a:rPr lang="de-DE" sz="1600" dirty="0" err="1"/>
              <a:t>has</a:t>
            </a:r>
            <a:r>
              <a:rPr lang="de-DE" sz="1600" dirty="0"/>
              <a:t> a solid </a:t>
            </a:r>
            <a:r>
              <a:rPr lang="de-DE" sz="1600" dirty="0" err="1"/>
              <a:t>research</a:t>
            </a:r>
            <a:r>
              <a:rPr lang="de-DE" sz="1600" dirty="0"/>
              <a:t> </a:t>
            </a:r>
            <a:r>
              <a:rPr lang="de-DE" sz="1600" dirty="0" err="1"/>
              <a:t>background</a:t>
            </a:r>
            <a:r>
              <a:rPr lang="de-DE" sz="1600" dirty="0"/>
              <a:t> (</a:t>
            </a:r>
            <a:r>
              <a:rPr lang="de-DE" sz="1600" dirty="0" err="1"/>
              <a:t>has</a:t>
            </a:r>
            <a:r>
              <a:rPr lang="de-DE" sz="1600" dirty="0"/>
              <a:t> </a:t>
            </a:r>
            <a:r>
              <a:rPr lang="de-DE" sz="1600" dirty="0" err="1"/>
              <a:t>published</a:t>
            </a:r>
            <a:r>
              <a:rPr lang="de-DE" sz="1600" dirty="0"/>
              <a:t> in </a:t>
            </a:r>
            <a:r>
              <a:rPr lang="de-DE" sz="1600" dirty="0" err="1"/>
              <a:t>scholarly</a:t>
            </a:r>
            <a:r>
              <a:rPr lang="de-DE" sz="1600" dirty="0"/>
              <a:t> </a:t>
            </a:r>
            <a:r>
              <a:rPr lang="de-DE" sz="1600" dirty="0" err="1"/>
              <a:t>journals</a:t>
            </a:r>
            <a:r>
              <a:rPr lang="de-DE" sz="1600" dirty="0"/>
              <a:t>) and </a:t>
            </a:r>
            <a:r>
              <a:rPr lang="de-DE" sz="1600" dirty="0" err="1"/>
              <a:t>is</a:t>
            </a:r>
            <a:r>
              <a:rPr lang="de-DE" sz="1600" dirty="0"/>
              <a:t> </a:t>
            </a:r>
            <a:r>
              <a:rPr lang="de-DE" sz="1600" dirty="0" err="1"/>
              <a:t>willing</a:t>
            </a:r>
            <a:r>
              <a:rPr lang="de-DE" sz="1600" dirty="0"/>
              <a:t> </a:t>
            </a:r>
            <a:r>
              <a:rPr lang="de-DE" sz="1600" dirty="0" err="1"/>
              <a:t>to</a:t>
            </a:r>
            <a:r>
              <a:rPr lang="de-DE" sz="1600" dirty="0"/>
              <a:t> </a:t>
            </a:r>
            <a:r>
              <a:rPr lang="de-DE" sz="1600" dirty="0" err="1"/>
              <a:t>set</a:t>
            </a:r>
            <a:r>
              <a:rPr lang="de-DE" sz="1600" dirty="0"/>
              <a:t> </a:t>
            </a:r>
            <a:r>
              <a:rPr lang="de-DE" sz="1600" dirty="0" err="1"/>
              <a:t>aside</a:t>
            </a:r>
            <a:r>
              <a:rPr lang="de-DE" sz="1600" dirty="0"/>
              <a:t> time </a:t>
            </a:r>
            <a:r>
              <a:rPr lang="de-DE" sz="1600" dirty="0" err="1"/>
              <a:t>to</a:t>
            </a:r>
            <a:r>
              <a:rPr lang="de-DE" sz="1600" dirty="0"/>
              <a:t> </a:t>
            </a:r>
            <a:r>
              <a:rPr lang="de-DE" sz="1600" dirty="0" err="1"/>
              <a:t>review</a:t>
            </a:r>
            <a:r>
              <a:rPr lang="de-DE" sz="1600" dirty="0"/>
              <a:t> </a:t>
            </a:r>
            <a:r>
              <a:rPr lang="de-DE" sz="1600" dirty="0" err="1"/>
              <a:t>manuscripts</a:t>
            </a:r>
            <a:r>
              <a:rPr lang="de-DE" sz="1600" dirty="0"/>
              <a:t> and </a:t>
            </a:r>
            <a:r>
              <a:rPr lang="de-DE" sz="1600" dirty="0" err="1"/>
              <a:t>give</a:t>
            </a:r>
            <a:r>
              <a:rPr lang="de-DE" sz="1600" dirty="0"/>
              <a:t> </a:t>
            </a:r>
            <a:r>
              <a:rPr lang="de-DE" sz="1600" dirty="0" err="1"/>
              <a:t>comments</a:t>
            </a:r>
            <a:r>
              <a:rPr lang="de-DE" sz="1600" dirty="0"/>
              <a:t> </a:t>
            </a:r>
            <a:r>
              <a:rPr lang="de-DE" sz="1600" dirty="0" err="1"/>
              <a:t>to</a:t>
            </a:r>
            <a:r>
              <a:rPr lang="de-DE" sz="1600" dirty="0"/>
              <a:t> </a:t>
            </a:r>
            <a:r>
              <a:rPr lang="de-DE" sz="1600" dirty="0" err="1"/>
              <a:t>improve</a:t>
            </a:r>
            <a:r>
              <a:rPr lang="de-DE" sz="1600" dirty="0"/>
              <a:t> </a:t>
            </a:r>
            <a:r>
              <a:rPr lang="de-DE" sz="1600" dirty="0" err="1"/>
              <a:t>the</a:t>
            </a:r>
            <a:r>
              <a:rPr lang="de-DE" sz="1600" dirty="0"/>
              <a:t> </a:t>
            </a:r>
            <a:r>
              <a:rPr lang="de-DE" sz="1600" dirty="0" err="1"/>
              <a:t>quality</a:t>
            </a:r>
            <a:r>
              <a:rPr lang="de-DE" sz="1600" dirty="0"/>
              <a:t> of submitted </a:t>
            </a:r>
            <a:r>
              <a:rPr lang="de-DE" sz="1600" dirty="0" err="1"/>
              <a:t>manuscripts</a:t>
            </a:r>
            <a:endParaRPr lang="de-DE" sz="1600" dirty="0"/>
          </a:p>
          <a:p>
            <a:pPr marL="269875" indent="-269875">
              <a:spcBef>
                <a:spcPct val="50000"/>
              </a:spcBef>
              <a:buClr>
                <a:srgbClr val="00715E"/>
              </a:buClr>
              <a:buFont typeface="Wingdings" pitchFamily="2" charset="2"/>
              <a:buChar char="Ø"/>
            </a:pPr>
            <a:r>
              <a:rPr lang="de-DE" sz="1600" dirty="0"/>
              <a:t>Referees must </a:t>
            </a:r>
            <a:r>
              <a:rPr lang="de-DE" sz="1600" dirty="0" err="1"/>
              <a:t>be</a:t>
            </a:r>
            <a:r>
              <a:rPr lang="de-DE" sz="1600" dirty="0"/>
              <a:t> </a:t>
            </a:r>
            <a:r>
              <a:rPr lang="de-DE" sz="1600" dirty="0" err="1"/>
              <a:t>reliable</a:t>
            </a:r>
            <a:r>
              <a:rPr lang="de-DE" sz="1600" dirty="0"/>
              <a:t> and </a:t>
            </a:r>
            <a:r>
              <a:rPr lang="de-DE" sz="1600" dirty="0" err="1"/>
              <a:t>independent</a:t>
            </a:r>
            <a:r>
              <a:rPr lang="de-DE" sz="1600" dirty="0"/>
              <a:t>. </a:t>
            </a:r>
            <a:r>
              <a:rPr lang="de-DE" sz="1600" dirty="0" err="1"/>
              <a:t>They</a:t>
            </a:r>
            <a:r>
              <a:rPr lang="de-DE" sz="1600" dirty="0"/>
              <a:t> </a:t>
            </a:r>
            <a:r>
              <a:rPr lang="de-DE" sz="1600" dirty="0" err="1"/>
              <a:t>are</a:t>
            </a:r>
            <a:r>
              <a:rPr lang="de-DE" sz="1600" dirty="0"/>
              <a:t> </a:t>
            </a:r>
            <a:r>
              <a:rPr lang="de-DE" sz="1600" dirty="0" err="1"/>
              <a:t>required</a:t>
            </a:r>
            <a:r>
              <a:rPr lang="de-DE" sz="1600" dirty="0"/>
              <a:t> </a:t>
            </a:r>
            <a:r>
              <a:rPr lang="de-DE" sz="1600" dirty="0" err="1"/>
              <a:t>to</a:t>
            </a:r>
            <a:r>
              <a:rPr lang="de-DE" sz="1600" dirty="0"/>
              <a:t> </a:t>
            </a:r>
            <a:r>
              <a:rPr lang="de-DE" sz="1600" dirty="0" err="1"/>
              <a:t>inform</a:t>
            </a:r>
            <a:r>
              <a:rPr lang="de-DE" sz="1600" dirty="0"/>
              <a:t> </a:t>
            </a:r>
            <a:r>
              <a:rPr lang="de-DE" sz="1600" dirty="0" err="1"/>
              <a:t>the</a:t>
            </a:r>
            <a:r>
              <a:rPr lang="de-DE" sz="1600" dirty="0"/>
              <a:t> editor-in-</a:t>
            </a:r>
            <a:r>
              <a:rPr lang="de-DE" sz="1600" dirty="0" err="1"/>
              <a:t>chief</a:t>
            </a:r>
            <a:r>
              <a:rPr lang="de-DE" sz="1600" dirty="0"/>
              <a:t> of </a:t>
            </a:r>
            <a:r>
              <a:rPr lang="de-DE" sz="1600" dirty="0" err="1"/>
              <a:t>any</a:t>
            </a:r>
            <a:r>
              <a:rPr lang="de-DE" sz="1600" dirty="0"/>
              <a:t> </a:t>
            </a:r>
            <a:r>
              <a:rPr lang="de-DE" sz="1600" dirty="0" err="1"/>
              <a:t>conflict</a:t>
            </a:r>
            <a:r>
              <a:rPr lang="de-DE" sz="1600" dirty="0"/>
              <a:t> of </a:t>
            </a:r>
            <a:r>
              <a:rPr lang="de-DE" sz="1600" dirty="0" err="1"/>
              <a:t>interest</a:t>
            </a:r>
            <a:r>
              <a:rPr lang="de-DE" sz="1600" dirty="0"/>
              <a:t> </a:t>
            </a:r>
            <a:r>
              <a:rPr lang="de-DE" sz="1600" dirty="0" err="1"/>
              <a:t>that</a:t>
            </a:r>
            <a:r>
              <a:rPr lang="de-DE" sz="1600" dirty="0"/>
              <a:t> </a:t>
            </a:r>
            <a:r>
              <a:rPr lang="de-DE" sz="1600" dirty="0" err="1"/>
              <a:t>may</a:t>
            </a:r>
            <a:r>
              <a:rPr lang="de-DE" sz="1600" dirty="0"/>
              <a:t> </a:t>
            </a:r>
            <a:r>
              <a:rPr lang="de-DE" sz="1600" dirty="0" err="1"/>
              <a:t>arise</a:t>
            </a:r>
            <a:r>
              <a:rPr lang="de-DE" sz="1600" dirty="0" smtClean="0"/>
              <a:t>.</a:t>
            </a:r>
          </a:p>
          <a:p>
            <a:pPr marL="269875" indent="-269875">
              <a:spcBef>
                <a:spcPct val="50000"/>
              </a:spcBef>
              <a:buClr>
                <a:srgbClr val="00715E"/>
              </a:buClr>
              <a:buFont typeface="Wingdings" pitchFamily="2" charset="2"/>
              <a:buChar char="Ø"/>
            </a:pPr>
            <a:r>
              <a:rPr lang="de-DE" sz="1600" dirty="0" smtClean="0"/>
              <a:t>Generally </a:t>
            </a:r>
            <a:r>
              <a:rPr lang="de-DE" sz="1600" dirty="0" err="1" smtClean="0"/>
              <a:t>self</a:t>
            </a:r>
            <a:r>
              <a:rPr lang="de-DE" sz="1600" dirty="0" smtClean="0"/>
              <a:t>-promotors </a:t>
            </a:r>
            <a:r>
              <a:rPr lang="de-DE" sz="1600" dirty="0" err="1" smtClean="0"/>
              <a:t>are</a:t>
            </a:r>
            <a:r>
              <a:rPr lang="de-DE" sz="1600" dirty="0" smtClean="0"/>
              <a:t> not </a:t>
            </a:r>
            <a:r>
              <a:rPr lang="de-DE" sz="1600" dirty="0" err="1" smtClean="0"/>
              <a:t>highly</a:t>
            </a:r>
            <a:r>
              <a:rPr lang="de-DE" sz="1600" dirty="0" smtClean="0"/>
              <a:t> </a:t>
            </a:r>
            <a:r>
              <a:rPr lang="de-DE" sz="1600" dirty="0" err="1" smtClean="0"/>
              <a:t>valued</a:t>
            </a:r>
            <a:r>
              <a:rPr lang="de-DE" sz="1600" dirty="0" smtClean="0"/>
              <a:t>. The </a:t>
            </a:r>
            <a:r>
              <a:rPr lang="de-DE" sz="1600" dirty="0" err="1" smtClean="0"/>
              <a:t>best</a:t>
            </a:r>
            <a:r>
              <a:rPr lang="de-DE" sz="1600" dirty="0" smtClean="0"/>
              <a:t> </a:t>
            </a:r>
            <a:r>
              <a:rPr lang="de-DE" sz="1600" dirty="0" err="1" smtClean="0"/>
              <a:t>way</a:t>
            </a:r>
            <a:r>
              <a:rPr lang="de-DE" sz="1600" dirty="0" smtClean="0"/>
              <a:t> </a:t>
            </a:r>
            <a:r>
              <a:rPr lang="de-DE" sz="1600" dirty="0" err="1" smtClean="0"/>
              <a:t>to</a:t>
            </a:r>
            <a:r>
              <a:rPr lang="de-DE" sz="1600" dirty="0" smtClean="0"/>
              <a:t> </a:t>
            </a:r>
            <a:r>
              <a:rPr lang="de-DE" sz="1600" dirty="0" err="1" smtClean="0"/>
              <a:t>become</a:t>
            </a:r>
            <a:r>
              <a:rPr lang="de-DE" sz="1600" dirty="0" smtClean="0"/>
              <a:t> </a:t>
            </a:r>
            <a:r>
              <a:rPr lang="de-DE" sz="1600" dirty="0" err="1" smtClean="0"/>
              <a:t>referee</a:t>
            </a:r>
            <a:r>
              <a:rPr lang="de-DE" sz="1600" dirty="0" smtClean="0"/>
              <a:t> </a:t>
            </a:r>
            <a:r>
              <a:rPr lang="de-DE" sz="1600" dirty="0" err="1" smtClean="0"/>
              <a:t>with</a:t>
            </a:r>
            <a:r>
              <a:rPr lang="de-DE" sz="1600" dirty="0" smtClean="0"/>
              <a:t> a </a:t>
            </a:r>
            <a:r>
              <a:rPr lang="de-DE" sz="1600" dirty="0" err="1" smtClean="0"/>
              <a:t>journal</a:t>
            </a:r>
            <a:r>
              <a:rPr lang="de-DE" sz="1600" dirty="0" smtClean="0"/>
              <a:t> </a:t>
            </a:r>
            <a:r>
              <a:rPr lang="de-DE" sz="1600" dirty="0" err="1" smtClean="0"/>
              <a:t>is</a:t>
            </a:r>
            <a:r>
              <a:rPr lang="de-DE" sz="1600" dirty="0" smtClean="0"/>
              <a:t> </a:t>
            </a:r>
            <a:r>
              <a:rPr lang="de-DE" sz="1600" dirty="0" err="1" smtClean="0"/>
              <a:t>to</a:t>
            </a:r>
            <a:r>
              <a:rPr lang="de-DE" sz="1600" dirty="0" smtClean="0"/>
              <a:t> </a:t>
            </a:r>
            <a:r>
              <a:rPr lang="de-DE" sz="1600" dirty="0" err="1" smtClean="0"/>
              <a:t>publish</a:t>
            </a:r>
            <a:r>
              <a:rPr lang="de-DE" sz="1600" dirty="0" smtClean="0"/>
              <a:t> in </a:t>
            </a:r>
            <a:r>
              <a:rPr lang="de-DE" sz="1600" dirty="0" err="1" smtClean="0"/>
              <a:t>that</a:t>
            </a:r>
            <a:r>
              <a:rPr lang="de-DE" sz="1600" dirty="0" smtClean="0"/>
              <a:t> </a:t>
            </a:r>
            <a:r>
              <a:rPr lang="de-DE" sz="1600" dirty="0" err="1" smtClean="0"/>
              <a:t>journal</a:t>
            </a:r>
            <a:r>
              <a:rPr lang="de-DE" sz="1600" dirty="0" smtClean="0"/>
              <a:t>.</a:t>
            </a:r>
            <a:endParaRPr lang="de-DE" sz="1600" dirty="0"/>
          </a:p>
          <a:p>
            <a:pPr>
              <a:spcBef>
                <a:spcPct val="50000"/>
              </a:spcBef>
              <a:buFont typeface="Times" pitchFamily="18" charset="0"/>
              <a:buNone/>
            </a:pPr>
            <a:endParaRPr lang="de-DE" sz="12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xfrm>
            <a:off x="358774" y="488950"/>
            <a:ext cx="7093545" cy="838200"/>
          </a:xfrm>
        </p:spPr>
        <p:txBody>
          <a:bodyPr/>
          <a:lstStyle/>
          <a:p>
            <a:r>
              <a:rPr lang="en-US" dirty="0"/>
              <a:t>Advantages of peer review system</a:t>
            </a:r>
          </a:p>
        </p:txBody>
      </p:sp>
      <p:sp>
        <p:nvSpPr>
          <p:cNvPr id="269315" name="Rectangle 3"/>
          <p:cNvSpPr>
            <a:spLocks noGrp="1" noChangeArrowheads="1"/>
          </p:cNvSpPr>
          <p:nvPr>
            <p:ph type="body" idx="1"/>
          </p:nvPr>
        </p:nvSpPr>
        <p:spPr>
          <a:xfrm>
            <a:off x="609600" y="1679575"/>
            <a:ext cx="8305800" cy="1716088"/>
          </a:xfrm>
        </p:spPr>
        <p:txBody>
          <a:bodyPr/>
          <a:lstStyle/>
          <a:p>
            <a:pPr marL="269875" indent="-269875">
              <a:lnSpc>
                <a:spcPct val="150000"/>
              </a:lnSpc>
              <a:buClr>
                <a:srgbClr val="00715E"/>
              </a:buClr>
              <a:buFont typeface="Wingdings" pitchFamily="2" charset="2"/>
              <a:buChar char="Ø"/>
              <a:tabLst>
                <a:tab pos="269875" algn="l"/>
              </a:tabLst>
            </a:pPr>
            <a:r>
              <a:rPr lang="en-US" sz="1600" dirty="0"/>
              <a:t>Helps to improve the quality of articles published</a:t>
            </a:r>
          </a:p>
          <a:p>
            <a:pPr marL="269875" indent="-269875">
              <a:lnSpc>
                <a:spcPct val="150000"/>
              </a:lnSpc>
              <a:buClr>
                <a:srgbClr val="00715E"/>
              </a:buClr>
              <a:buFont typeface="Wingdings" pitchFamily="2" charset="2"/>
              <a:buChar char="Ø"/>
              <a:tabLst>
                <a:tab pos="269875" algn="l"/>
              </a:tabLst>
            </a:pPr>
            <a:r>
              <a:rPr lang="en-US" sz="1600" dirty="0"/>
              <a:t>Lends respectability and scientific credibility to journals who have adopted the process</a:t>
            </a:r>
          </a:p>
          <a:p>
            <a:pPr marL="269875" indent="-269875">
              <a:lnSpc>
                <a:spcPct val="150000"/>
              </a:lnSpc>
              <a:buClr>
                <a:srgbClr val="00715E"/>
              </a:buClr>
              <a:buFont typeface="Wingdings" pitchFamily="2" charset="2"/>
              <a:buChar char="Ø"/>
              <a:tabLst>
                <a:tab pos="269875" algn="l"/>
              </a:tabLst>
            </a:pPr>
            <a:r>
              <a:rPr lang="en-US" sz="1600" dirty="0"/>
              <a:t>Minimizes duplicate and redundant publication</a:t>
            </a:r>
          </a:p>
          <a:p>
            <a:pPr marL="269875" indent="-269875">
              <a:lnSpc>
                <a:spcPct val="150000"/>
              </a:lnSpc>
              <a:buClr>
                <a:srgbClr val="00715E"/>
              </a:buClr>
              <a:buFont typeface="Wingdings" pitchFamily="2" charset="2"/>
              <a:buChar char="Ø"/>
              <a:tabLst>
                <a:tab pos="269875" algn="l"/>
              </a:tabLst>
            </a:pPr>
            <a:r>
              <a:rPr lang="en-US" sz="1600" dirty="0"/>
              <a:t>Prevents poor quality from being published</a:t>
            </a:r>
          </a:p>
          <a:p>
            <a:pPr marL="269875" indent="-269875">
              <a:lnSpc>
                <a:spcPct val="150000"/>
              </a:lnSpc>
              <a:buClr>
                <a:srgbClr val="00715E"/>
              </a:buClr>
              <a:buFont typeface="Wingdings" pitchFamily="2" charset="2"/>
              <a:buChar char="Ø"/>
              <a:tabLst>
                <a:tab pos="269875" algn="l"/>
              </a:tabLst>
            </a:pPr>
            <a:r>
              <a:rPr lang="en-US" sz="1600" dirty="0"/>
              <a:t>Helps to identify fraud or plagiarism</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41"/>
          <p:cNvGrpSpPr>
            <a:grpSpLocks/>
          </p:cNvGrpSpPr>
          <p:nvPr/>
        </p:nvGrpSpPr>
        <p:grpSpPr bwMode="auto">
          <a:xfrm>
            <a:off x="3200399" y="5092700"/>
            <a:ext cx="1143000" cy="1055688"/>
            <a:chOff x="2016" y="3120"/>
            <a:chExt cx="720" cy="665"/>
          </a:xfrm>
        </p:grpSpPr>
        <p:sp>
          <p:nvSpPr>
            <p:cNvPr id="41" name="Line 33"/>
            <p:cNvSpPr>
              <a:spLocks noChangeShapeType="1"/>
            </p:cNvSpPr>
            <p:nvPr/>
          </p:nvSpPr>
          <p:spPr bwMode="auto">
            <a:xfrm flipH="1">
              <a:off x="2448" y="3120"/>
              <a:ext cx="288" cy="336"/>
            </a:xfrm>
            <a:prstGeom prst="line">
              <a:avLst/>
            </a:prstGeom>
            <a:solidFill>
              <a:srgbClr val="00715E"/>
            </a:solidFill>
            <a:ln w="25400">
              <a:solidFill>
                <a:srgbClr val="00715E"/>
              </a:solidFill>
              <a:miter lim="800000"/>
              <a:headEnd/>
              <a:tailEnd type="triangle"/>
            </a:ln>
            <a:effectLst/>
          </p:spPr>
          <p:txBody>
            <a:bodyPr wrap="none">
              <a:spAutoFit/>
            </a:bodyPr>
            <a:lstStyle/>
            <a:p>
              <a:endParaRPr lang="en-US">
                <a:solidFill>
                  <a:schemeClr val="bg1"/>
                </a:solidFill>
              </a:endParaRPr>
            </a:p>
          </p:txBody>
        </p:sp>
        <p:sp>
          <p:nvSpPr>
            <p:cNvPr id="42" name="Text Box 35"/>
            <p:cNvSpPr txBox="1">
              <a:spLocks noChangeArrowheads="1"/>
            </p:cNvSpPr>
            <p:nvPr/>
          </p:nvSpPr>
          <p:spPr bwMode="auto">
            <a:xfrm>
              <a:off x="2016" y="3552"/>
              <a:ext cx="585" cy="233"/>
            </a:xfrm>
            <a:prstGeom prst="rect">
              <a:avLst/>
            </a:prstGeom>
            <a:solidFill>
              <a:srgbClr val="00715E"/>
            </a:solidFill>
            <a:ln w="25400">
              <a:solidFill>
                <a:srgbClr val="00715E"/>
              </a:solidFill>
              <a:miter lim="800000"/>
              <a:headEnd/>
              <a:tailEnd/>
            </a:ln>
            <a:effectLst/>
          </p:spPr>
          <p:txBody>
            <a:bodyPr wrap="none">
              <a:spAutoFit/>
            </a:bodyPr>
            <a:lstStyle/>
            <a:p>
              <a:r>
                <a:rPr lang="de-DE">
                  <a:solidFill>
                    <a:schemeClr val="bg1"/>
                  </a:solidFill>
                </a:rPr>
                <a:t>On-line</a:t>
              </a:r>
            </a:p>
          </p:txBody>
        </p:sp>
      </p:grpSp>
      <p:grpSp>
        <p:nvGrpSpPr>
          <p:cNvPr id="37" name="Group 42"/>
          <p:cNvGrpSpPr>
            <a:grpSpLocks/>
          </p:cNvGrpSpPr>
          <p:nvPr/>
        </p:nvGrpSpPr>
        <p:grpSpPr bwMode="auto">
          <a:xfrm>
            <a:off x="4419602" y="5092700"/>
            <a:ext cx="811213" cy="1055688"/>
            <a:chOff x="2784" y="3120"/>
            <a:chExt cx="511" cy="665"/>
          </a:xfrm>
          <a:noFill/>
        </p:grpSpPr>
        <p:sp>
          <p:nvSpPr>
            <p:cNvPr id="38" name="Line 32"/>
            <p:cNvSpPr>
              <a:spLocks noChangeShapeType="1"/>
            </p:cNvSpPr>
            <p:nvPr/>
          </p:nvSpPr>
          <p:spPr bwMode="auto">
            <a:xfrm>
              <a:off x="2784" y="3120"/>
              <a:ext cx="240" cy="336"/>
            </a:xfrm>
            <a:prstGeom prst="line">
              <a:avLst/>
            </a:prstGeom>
            <a:grpFill/>
            <a:ln w="25400">
              <a:solidFill>
                <a:srgbClr val="00715E"/>
              </a:solidFill>
              <a:miter lim="800000"/>
              <a:headEnd/>
              <a:tailEnd type="triangle"/>
            </a:ln>
            <a:effectLst/>
          </p:spPr>
          <p:txBody>
            <a:bodyPr wrap="none">
              <a:spAutoFit/>
            </a:bodyPr>
            <a:lstStyle/>
            <a:p>
              <a:endParaRPr lang="en-US">
                <a:solidFill>
                  <a:schemeClr val="bg1"/>
                </a:solidFill>
              </a:endParaRPr>
            </a:p>
          </p:txBody>
        </p:sp>
        <p:sp>
          <p:nvSpPr>
            <p:cNvPr id="39" name="Text Box 34"/>
            <p:cNvSpPr txBox="1">
              <a:spLocks noChangeArrowheads="1"/>
            </p:cNvSpPr>
            <p:nvPr/>
          </p:nvSpPr>
          <p:spPr bwMode="auto">
            <a:xfrm>
              <a:off x="2880" y="3552"/>
              <a:ext cx="415" cy="233"/>
            </a:xfrm>
            <a:prstGeom prst="rect">
              <a:avLst/>
            </a:prstGeom>
            <a:solidFill>
              <a:srgbClr val="00715E"/>
            </a:solidFill>
            <a:ln w="25400">
              <a:solidFill>
                <a:srgbClr val="00715E"/>
              </a:solidFill>
              <a:miter lim="800000"/>
              <a:headEnd/>
              <a:tailEnd/>
            </a:ln>
            <a:effectLst/>
          </p:spPr>
          <p:txBody>
            <a:bodyPr wrap="none">
              <a:spAutoFit/>
            </a:bodyPr>
            <a:lstStyle/>
            <a:p>
              <a:r>
                <a:rPr lang="de-DE" dirty="0">
                  <a:solidFill>
                    <a:schemeClr val="bg1"/>
                  </a:solidFill>
                </a:rPr>
                <a:t>Print</a:t>
              </a:r>
            </a:p>
          </p:txBody>
        </p:sp>
      </p:grpSp>
      <p:sp>
        <p:nvSpPr>
          <p:cNvPr id="2" name="Titel 1"/>
          <p:cNvSpPr>
            <a:spLocks noGrp="1"/>
          </p:cNvSpPr>
          <p:nvPr>
            <p:ph type="title"/>
          </p:nvPr>
        </p:nvSpPr>
        <p:spPr/>
        <p:txBody>
          <a:bodyPr/>
          <a:lstStyle/>
          <a:p>
            <a:r>
              <a:rPr lang="de-DE" dirty="0" smtClean="0"/>
              <a:t>Peer Review </a:t>
            </a:r>
            <a:r>
              <a:rPr lang="de-DE" dirty="0" err="1" smtClean="0"/>
              <a:t>Process</a:t>
            </a:r>
            <a:endParaRPr lang="en-US" dirty="0"/>
          </a:p>
        </p:txBody>
      </p:sp>
      <p:sp>
        <p:nvSpPr>
          <p:cNvPr id="5" name="Text Box 4"/>
          <p:cNvSpPr txBox="1">
            <a:spLocks noChangeArrowheads="1"/>
          </p:cNvSpPr>
          <p:nvPr/>
        </p:nvSpPr>
        <p:spPr bwMode="auto">
          <a:xfrm>
            <a:off x="831849" y="1547813"/>
            <a:ext cx="933450" cy="366712"/>
          </a:xfrm>
          <a:prstGeom prst="rect">
            <a:avLst/>
          </a:prstGeom>
          <a:solidFill>
            <a:srgbClr val="00715E"/>
          </a:solidFill>
          <a:ln w="9525">
            <a:noFill/>
            <a:miter lim="800000"/>
            <a:headEnd/>
            <a:tailEnd/>
          </a:ln>
          <a:effectLst/>
        </p:spPr>
        <p:txBody>
          <a:bodyPr wrap="none">
            <a:spAutoFit/>
          </a:bodyPr>
          <a:lstStyle/>
          <a:p>
            <a:r>
              <a:rPr lang="de-DE" sz="1800">
                <a:solidFill>
                  <a:schemeClr val="bg1"/>
                </a:solidFill>
              </a:rPr>
              <a:t>Author</a:t>
            </a:r>
          </a:p>
        </p:txBody>
      </p:sp>
      <p:sp>
        <p:nvSpPr>
          <p:cNvPr id="6" name="Text Box 5"/>
          <p:cNvSpPr txBox="1">
            <a:spLocks noChangeArrowheads="1"/>
          </p:cNvSpPr>
          <p:nvPr/>
        </p:nvSpPr>
        <p:spPr bwMode="auto">
          <a:xfrm>
            <a:off x="4114799" y="1547813"/>
            <a:ext cx="565150" cy="366712"/>
          </a:xfrm>
          <a:prstGeom prst="rect">
            <a:avLst/>
          </a:prstGeom>
          <a:solidFill>
            <a:srgbClr val="00715E"/>
          </a:solidFill>
          <a:ln w="9525">
            <a:noFill/>
            <a:miter lim="800000"/>
            <a:headEnd/>
            <a:tailEnd/>
          </a:ln>
          <a:effectLst/>
        </p:spPr>
        <p:txBody>
          <a:bodyPr wrap="none">
            <a:spAutoFit/>
          </a:bodyPr>
          <a:lstStyle/>
          <a:p>
            <a:r>
              <a:rPr lang="de-DE">
                <a:solidFill>
                  <a:schemeClr val="bg1"/>
                </a:solidFill>
              </a:rPr>
              <a:t>EIC</a:t>
            </a:r>
          </a:p>
        </p:txBody>
      </p:sp>
      <p:sp>
        <p:nvSpPr>
          <p:cNvPr id="7" name="Line 6"/>
          <p:cNvSpPr>
            <a:spLocks noChangeShapeType="1"/>
          </p:cNvSpPr>
          <p:nvPr/>
        </p:nvSpPr>
        <p:spPr bwMode="auto">
          <a:xfrm>
            <a:off x="1828799" y="1739900"/>
            <a:ext cx="2209800" cy="0"/>
          </a:xfrm>
          <a:prstGeom prst="line">
            <a:avLst/>
          </a:prstGeom>
          <a:noFill/>
          <a:ln w="28575">
            <a:solidFill>
              <a:srgbClr val="00715E"/>
            </a:solidFill>
            <a:round/>
            <a:headEnd/>
            <a:tailEnd type="triangle" w="lg" len="lg"/>
          </a:ln>
          <a:effectLst/>
        </p:spPr>
        <p:txBody>
          <a:bodyPr>
            <a:spAutoFit/>
          </a:bodyPr>
          <a:lstStyle/>
          <a:p>
            <a:endParaRPr lang="en-US"/>
          </a:p>
        </p:txBody>
      </p:sp>
      <p:sp>
        <p:nvSpPr>
          <p:cNvPr id="8" name="Text Box 7"/>
          <p:cNvSpPr txBox="1">
            <a:spLocks noChangeArrowheads="1"/>
          </p:cNvSpPr>
          <p:nvPr/>
        </p:nvSpPr>
        <p:spPr bwMode="auto">
          <a:xfrm>
            <a:off x="2285999" y="1435100"/>
            <a:ext cx="1092200" cy="554038"/>
          </a:xfrm>
          <a:prstGeom prst="rect">
            <a:avLst/>
          </a:prstGeom>
          <a:noFill/>
          <a:ln w="9525">
            <a:noFill/>
            <a:miter lim="800000"/>
            <a:headEnd/>
            <a:tailEnd/>
          </a:ln>
          <a:effectLst/>
        </p:spPr>
        <p:txBody>
          <a:bodyPr wrap="none" lIns="54000" tIns="10800" rIns="54000" bIns="10800">
            <a:spAutoFit/>
          </a:bodyPr>
          <a:lstStyle/>
          <a:p>
            <a:r>
              <a:rPr lang="de-DE"/>
              <a:t>manuscript</a:t>
            </a:r>
          </a:p>
          <a:p>
            <a:r>
              <a:rPr lang="de-DE"/>
              <a:t>submission</a:t>
            </a:r>
          </a:p>
        </p:txBody>
      </p:sp>
      <p:sp>
        <p:nvSpPr>
          <p:cNvPr id="9" name="Text Box 8"/>
          <p:cNvSpPr txBox="1">
            <a:spLocks noChangeArrowheads="1"/>
          </p:cNvSpPr>
          <p:nvPr/>
        </p:nvSpPr>
        <p:spPr bwMode="auto">
          <a:xfrm>
            <a:off x="4952999" y="1511300"/>
            <a:ext cx="2727325" cy="554038"/>
          </a:xfrm>
          <a:prstGeom prst="rect">
            <a:avLst/>
          </a:prstGeom>
          <a:noFill/>
          <a:ln w="9525">
            <a:noFill/>
            <a:miter lim="800000"/>
            <a:headEnd/>
            <a:tailEnd/>
          </a:ln>
          <a:effectLst/>
        </p:spPr>
        <p:txBody>
          <a:bodyPr wrap="none" lIns="54000" tIns="10800" rIns="54000" bIns="10800">
            <a:spAutoFit/>
          </a:bodyPr>
          <a:lstStyle/>
          <a:p>
            <a:pPr algn="l"/>
            <a:r>
              <a:rPr lang="de-DE"/>
              <a:t>EIC checks scope, conformity, </a:t>
            </a:r>
          </a:p>
          <a:p>
            <a:pPr algn="l"/>
            <a:r>
              <a:rPr lang="de-DE"/>
              <a:t>Pre-screen.</a:t>
            </a:r>
          </a:p>
        </p:txBody>
      </p:sp>
      <p:grpSp>
        <p:nvGrpSpPr>
          <p:cNvPr id="10" name="Group 36"/>
          <p:cNvGrpSpPr>
            <a:grpSpLocks/>
          </p:cNvGrpSpPr>
          <p:nvPr/>
        </p:nvGrpSpPr>
        <p:grpSpPr bwMode="auto">
          <a:xfrm>
            <a:off x="3765549" y="2044700"/>
            <a:ext cx="1184275" cy="1457325"/>
            <a:chOff x="2372" y="1200"/>
            <a:chExt cx="746" cy="918"/>
          </a:xfrm>
        </p:grpSpPr>
        <p:sp>
          <p:nvSpPr>
            <p:cNvPr id="11" name="Text Box 9"/>
            <p:cNvSpPr txBox="1">
              <a:spLocks noChangeArrowheads="1"/>
            </p:cNvSpPr>
            <p:nvPr/>
          </p:nvSpPr>
          <p:spPr bwMode="auto">
            <a:xfrm>
              <a:off x="2372" y="1711"/>
              <a:ext cx="746" cy="407"/>
            </a:xfrm>
            <a:prstGeom prst="rect">
              <a:avLst/>
            </a:prstGeom>
            <a:solidFill>
              <a:srgbClr val="00715E"/>
            </a:solidFill>
            <a:ln w="9525">
              <a:solidFill>
                <a:srgbClr val="00715E"/>
              </a:solidFill>
              <a:miter lim="800000"/>
              <a:headEnd/>
              <a:tailEnd/>
            </a:ln>
            <a:effectLst/>
          </p:spPr>
          <p:txBody>
            <a:bodyPr wrap="none">
              <a:spAutoFit/>
            </a:bodyPr>
            <a:lstStyle/>
            <a:p>
              <a:r>
                <a:rPr lang="de-DE" dirty="0" err="1">
                  <a:solidFill>
                    <a:schemeClr val="bg1"/>
                  </a:solidFill>
                </a:rPr>
                <a:t>Associate</a:t>
              </a:r>
              <a:endParaRPr lang="de-DE" dirty="0">
                <a:solidFill>
                  <a:schemeClr val="bg1"/>
                </a:solidFill>
              </a:endParaRPr>
            </a:p>
            <a:p>
              <a:r>
                <a:rPr lang="de-DE" dirty="0">
                  <a:solidFill>
                    <a:schemeClr val="bg1"/>
                  </a:solidFill>
                </a:rPr>
                <a:t>Editor</a:t>
              </a:r>
            </a:p>
          </p:txBody>
        </p:sp>
        <p:sp>
          <p:nvSpPr>
            <p:cNvPr id="12" name="Line 10"/>
            <p:cNvSpPr>
              <a:spLocks noChangeShapeType="1"/>
            </p:cNvSpPr>
            <p:nvPr/>
          </p:nvSpPr>
          <p:spPr bwMode="auto">
            <a:xfrm>
              <a:off x="2784" y="1200"/>
              <a:ext cx="0" cy="384"/>
            </a:xfrm>
            <a:prstGeom prst="line">
              <a:avLst/>
            </a:prstGeom>
            <a:solidFill>
              <a:srgbClr val="00715E"/>
            </a:solidFill>
            <a:ln w="28575">
              <a:solidFill>
                <a:srgbClr val="00715E"/>
              </a:solidFill>
              <a:miter lim="800000"/>
              <a:headEnd/>
              <a:tailEnd type="triangle"/>
            </a:ln>
            <a:effectLst/>
          </p:spPr>
          <p:txBody>
            <a:bodyPr wrap="none">
              <a:spAutoFit/>
            </a:bodyPr>
            <a:lstStyle/>
            <a:p>
              <a:endParaRPr lang="en-US">
                <a:solidFill>
                  <a:schemeClr val="bg1"/>
                </a:solidFill>
              </a:endParaRPr>
            </a:p>
          </p:txBody>
        </p:sp>
      </p:grpSp>
      <p:grpSp>
        <p:nvGrpSpPr>
          <p:cNvPr id="13" name="Group 37"/>
          <p:cNvGrpSpPr>
            <a:grpSpLocks/>
          </p:cNvGrpSpPr>
          <p:nvPr/>
        </p:nvGrpSpPr>
        <p:grpSpPr bwMode="auto">
          <a:xfrm>
            <a:off x="4897437" y="2501900"/>
            <a:ext cx="3262313" cy="1433513"/>
            <a:chOff x="3085" y="1488"/>
            <a:chExt cx="2055" cy="903"/>
          </a:xfrm>
        </p:grpSpPr>
        <p:sp>
          <p:nvSpPr>
            <p:cNvPr id="14" name="Text Box 11"/>
            <p:cNvSpPr txBox="1">
              <a:spLocks noChangeArrowheads="1"/>
            </p:cNvSpPr>
            <p:nvPr/>
          </p:nvSpPr>
          <p:spPr bwMode="auto">
            <a:xfrm>
              <a:off x="4460" y="1488"/>
              <a:ext cx="544" cy="233"/>
            </a:xfrm>
            <a:prstGeom prst="rect">
              <a:avLst/>
            </a:prstGeom>
            <a:solidFill>
              <a:srgbClr val="00715E"/>
            </a:solidFill>
            <a:ln w="28575">
              <a:solidFill>
                <a:srgbClr val="00715E"/>
              </a:solidFill>
              <a:miter lim="800000"/>
              <a:headEnd/>
              <a:tailEnd/>
            </a:ln>
            <a:effectLst/>
          </p:spPr>
          <p:txBody>
            <a:bodyPr wrap="none">
              <a:spAutoFit/>
            </a:bodyPr>
            <a:lstStyle/>
            <a:p>
              <a:r>
                <a:rPr lang="de-DE">
                  <a:solidFill>
                    <a:schemeClr val="bg1"/>
                  </a:solidFill>
                </a:rPr>
                <a:t>Author</a:t>
              </a:r>
            </a:p>
          </p:txBody>
        </p:sp>
        <p:sp>
          <p:nvSpPr>
            <p:cNvPr id="15" name="Text Box 12"/>
            <p:cNvSpPr txBox="1">
              <a:spLocks noChangeArrowheads="1"/>
            </p:cNvSpPr>
            <p:nvPr/>
          </p:nvSpPr>
          <p:spPr bwMode="auto">
            <a:xfrm>
              <a:off x="4372" y="1488"/>
              <a:ext cx="764" cy="231"/>
            </a:xfrm>
            <a:prstGeom prst="rect">
              <a:avLst/>
            </a:prstGeom>
            <a:solidFill>
              <a:srgbClr val="00715E"/>
            </a:solidFill>
            <a:ln w="28575">
              <a:solidFill>
                <a:srgbClr val="00715E"/>
              </a:solidFill>
              <a:miter lim="800000"/>
              <a:headEnd/>
              <a:tailEnd/>
            </a:ln>
            <a:effectLst/>
          </p:spPr>
          <p:txBody>
            <a:bodyPr wrap="none">
              <a:spAutoFit/>
            </a:bodyPr>
            <a:lstStyle/>
            <a:p>
              <a:r>
                <a:rPr lang="de-DE">
                  <a:solidFill>
                    <a:schemeClr val="bg1"/>
                  </a:solidFill>
                </a:rPr>
                <a:t>Referee 1</a:t>
              </a:r>
            </a:p>
          </p:txBody>
        </p:sp>
        <p:sp>
          <p:nvSpPr>
            <p:cNvPr id="16" name="Text Box 13"/>
            <p:cNvSpPr txBox="1">
              <a:spLocks noChangeArrowheads="1"/>
            </p:cNvSpPr>
            <p:nvPr/>
          </p:nvSpPr>
          <p:spPr bwMode="auto">
            <a:xfrm>
              <a:off x="4372" y="1824"/>
              <a:ext cx="764" cy="231"/>
            </a:xfrm>
            <a:prstGeom prst="rect">
              <a:avLst/>
            </a:prstGeom>
            <a:solidFill>
              <a:srgbClr val="00715E"/>
            </a:solidFill>
            <a:ln w="28575">
              <a:solidFill>
                <a:srgbClr val="00715E"/>
              </a:solidFill>
              <a:miter lim="800000"/>
              <a:headEnd/>
              <a:tailEnd/>
            </a:ln>
            <a:effectLst/>
          </p:spPr>
          <p:txBody>
            <a:bodyPr wrap="none">
              <a:spAutoFit/>
            </a:bodyPr>
            <a:lstStyle/>
            <a:p>
              <a:r>
                <a:rPr lang="de-DE">
                  <a:solidFill>
                    <a:schemeClr val="bg1"/>
                  </a:solidFill>
                </a:rPr>
                <a:t>Referee 2</a:t>
              </a:r>
            </a:p>
          </p:txBody>
        </p:sp>
        <p:sp>
          <p:nvSpPr>
            <p:cNvPr id="17" name="Text Box 14"/>
            <p:cNvSpPr txBox="1">
              <a:spLocks noChangeArrowheads="1"/>
            </p:cNvSpPr>
            <p:nvPr/>
          </p:nvSpPr>
          <p:spPr bwMode="auto">
            <a:xfrm>
              <a:off x="4368" y="2160"/>
              <a:ext cx="772" cy="231"/>
            </a:xfrm>
            <a:prstGeom prst="rect">
              <a:avLst/>
            </a:prstGeom>
            <a:solidFill>
              <a:srgbClr val="00715E"/>
            </a:solidFill>
            <a:ln w="28575">
              <a:solidFill>
                <a:srgbClr val="00715E"/>
              </a:solidFill>
              <a:miter lim="800000"/>
              <a:headEnd/>
              <a:tailEnd/>
            </a:ln>
            <a:effectLst/>
          </p:spPr>
          <p:txBody>
            <a:bodyPr wrap="none">
              <a:spAutoFit/>
            </a:bodyPr>
            <a:lstStyle/>
            <a:p>
              <a:r>
                <a:rPr lang="de-DE">
                  <a:solidFill>
                    <a:schemeClr val="bg1"/>
                  </a:solidFill>
                </a:rPr>
                <a:t>Referee n</a:t>
              </a:r>
            </a:p>
          </p:txBody>
        </p:sp>
        <p:sp>
          <p:nvSpPr>
            <p:cNvPr id="18" name="Line 16"/>
            <p:cNvSpPr>
              <a:spLocks noChangeShapeType="1"/>
            </p:cNvSpPr>
            <p:nvPr/>
          </p:nvSpPr>
          <p:spPr bwMode="auto">
            <a:xfrm>
              <a:off x="3216" y="1968"/>
              <a:ext cx="672" cy="0"/>
            </a:xfrm>
            <a:prstGeom prst="line">
              <a:avLst/>
            </a:prstGeom>
            <a:solidFill>
              <a:srgbClr val="00715E"/>
            </a:solidFill>
            <a:ln w="28575">
              <a:solidFill>
                <a:srgbClr val="00715E"/>
              </a:solidFill>
              <a:miter lim="800000"/>
              <a:headEnd/>
              <a:tailEnd/>
            </a:ln>
            <a:effectLst/>
          </p:spPr>
          <p:txBody>
            <a:bodyPr wrap="none">
              <a:spAutoFit/>
            </a:bodyPr>
            <a:lstStyle/>
            <a:p>
              <a:endParaRPr lang="en-US">
                <a:solidFill>
                  <a:schemeClr val="bg1"/>
                </a:solidFill>
              </a:endParaRPr>
            </a:p>
          </p:txBody>
        </p:sp>
        <p:sp>
          <p:nvSpPr>
            <p:cNvPr id="19" name="Line 17"/>
            <p:cNvSpPr>
              <a:spLocks noChangeShapeType="1"/>
            </p:cNvSpPr>
            <p:nvPr/>
          </p:nvSpPr>
          <p:spPr bwMode="auto">
            <a:xfrm flipV="1">
              <a:off x="3888" y="1632"/>
              <a:ext cx="432" cy="336"/>
            </a:xfrm>
            <a:prstGeom prst="line">
              <a:avLst/>
            </a:prstGeom>
            <a:solidFill>
              <a:srgbClr val="00715E"/>
            </a:solidFill>
            <a:ln w="28575">
              <a:solidFill>
                <a:srgbClr val="00715E"/>
              </a:solidFill>
              <a:miter lim="800000"/>
              <a:headEnd/>
              <a:tailEnd type="triangle"/>
            </a:ln>
            <a:effectLst/>
          </p:spPr>
          <p:txBody>
            <a:bodyPr wrap="none">
              <a:spAutoFit/>
            </a:bodyPr>
            <a:lstStyle/>
            <a:p>
              <a:endParaRPr lang="en-US">
                <a:solidFill>
                  <a:schemeClr val="bg1"/>
                </a:solidFill>
              </a:endParaRPr>
            </a:p>
          </p:txBody>
        </p:sp>
        <p:sp>
          <p:nvSpPr>
            <p:cNvPr id="20" name="Line 18"/>
            <p:cNvSpPr>
              <a:spLocks noChangeShapeType="1"/>
            </p:cNvSpPr>
            <p:nvPr/>
          </p:nvSpPr>
          <p:spPr bwMode="auto">
            <a:xfrm flipV="1">
              <a:off x="3888" y="1968"/>
              <a:ext cx="432" cy="0"/>
            </a:xfrm>
            <a:prstGeom prst="line">
              <a:avLst/>
            </a:prstGeom>
            <a:solidFill>
              <a:srgbClr val="00715E"/>
            </a:solidFill>
            <a:ln w="28575">
              <a:solidFill>
                <a:srgbClr val="00715E"/>
              </a:solidFill>
              <a:miter lim="800000"/>
              <a:headEnd/>
              <a:tailEnd type="triangle"/>
            </a:ln>
            <a:effectLst/>
          </p:spPr>
          <p:txBody>
            <a:bodyPr wrap="none">
              <a:spAutoFit/>
            </a:bodyPr>
            <a:lstStyle/>
            <a:p>
              <a:endParaRPr lang="en-US">
                <a:solidFill>
                  <a:schemeClr val="bg1"/>
                </a:solidFill>
              </a:endParaRPr>
            </a:p>
          </p:txBody>
        </p:sp>
        <p:sp>
          <p:nvSpPr>
            <p:cNvPr id="21" name="Line 19"/>
            <p:cNvSpPr>
              <a:spLocks noChangeShapeType="1"/>
            </p:cNvSpPr>
            <p:nvPr/>
          </p:nvSpPr>
          <p:spPr bwMode="auto">
            <a:xfrm>
              <a:off x="3888" y="1968"/>
              <a:ext cx="432" cy="288"/>
            </a:xfrm>
            <a:prstGeom prst="line">
              <a:avLst/>
            </a:prstGeom>
            <a:solidFill>
              <a:srgbClr val="00715E"/>
            </a:solidFill>
            <a:ln w="28575">
              <a:solidFill>
                <a:srgbClr val="00715E"/>
              </a:solidFill>
              <a:miter lim="800000"/>
              <a:headEnd/>
              <a:tailEnd type="triangle"/>
            </a:ln>
            <a:effectLst/>
          </p:spPr>
          <p:txBody>
            <a:bodyPr wrap="none">
              <a:spAutoFit/>
            </a:bodyPr>
            <a:lstStyle/>
            <a:p>
              <a:endParaRPr lang="en-US">
                <a:solidFill>
                  <a:schemeClr val="bg1"/>
                </a:solidFill>
              </a:endParaRPr>
            </a:p>
          </p:txBody>
        </p:sp>
        <p:sp>
          <p:nvSpPr>
            <p:cNvPr id="22" name="Text Box 20"/>
            <p:cNvSpPr txBox="1">
              <a:spLocks noChangeArrowheads="1"/>
            </p:cNvSpPr>
            <p:nvPr/>
          </p:nvSpPr>
          <p:spPr bwMode="auto">
            <a:xfrm>
              <a:off x="3085" y="1754"/>
              <a:ext cx="884" cy="407"/>
            </a:xfrm>
            <a:prstGeom prst="rect">
              <a:avLst/>
            </a:prstGeom>
            <a:noFill/>
            <a:ln w="28575">
              <a:noFill/>
              <a:miter lim="800000"/>
              <a:headEnd/>
              <a:tailEnd/>
            </a:ln>
            <a:effectLst/>
          </p:spPr>
          <p:txBody>
            <a:bodyPr wrap="none">
              <a:spAutoFit/>
            </a:bodyPr>
            <a:lstStyle/>
            <a:p>
              <a:r>
                <a:rPr lang="de-DE" dirty="0">
                  <a:solidFill>
                    <a:schemeClr val="accent4"/>
                  </a:solidFill>
                </a:rPr>
                <a:t>AE </a:t>
              </a:r>
              <a:r>
                <a:rPr lang="de-DE" dirty="0" err="1">
                  <a:solidFill>
                    <a:schemeClr val="accent4"/>
                  </a:solidFill>
                </a:rPr>
                <a:t>consults</a:t>
              </a:r>
              <a:endParaRPr lang="de-DE" dirty="0">
                <a:solidFill>
                  <a:schemeClr val="accent4"/>
                </a:solidFill>
              </a:endParaRPr>
            </a:p>
            <a:p>
              <a:r>
                <a:rPr lang="de-DE" dirty="0" err="1">
                  <a:solidFill>
                    <a:schemeClr val="accent4"/>
                  </a:solidFill>
                </a:rPr>
                <a:t>referees</a:t>
              </a:r>
              <a:endParaRPr lang="de-DE" dirty="0">
                <a:solidFill>
                  <a:schemeClr val="accent4"/>
                </a:solidFill>
              </a:endParaRPr>
            </a:p>
          </p:txBody>
        </p:sp>
      </p:grpSp>
      <p:grpSp>
        <p:nvGrpSpPr>
          <p:cNvPr id="23" name="Group 38"/>
          <p:cNvGrpSpPr>
            <a:grpSpLocks/>
          </p:cNvGrpSpPr>
          <p:nvPr/>
        </p:nvGrpSpPr>
        <p:grpSpPr bwMode="auto">
          <a:xfrm>
            <a:off x="1142999" y="1892300"/>
            <a:ext cx="2590800" cy="2027238"/>
            <a:chOff x="720" y="1104"/>
            <a:chExt cx="1632" cy="1277"/>
          </a:xfrm>
        </p:grpSpPr>
        <p:sp>
          <p:nvSpPr>
            <p:cNvPr id="24" name="Line 21"/>
            <p:cNvSpPr>
              <a:spLocks noChangeShapeType="1"/>
            </p:cNvSpPr>
            <p:nvPr/>
          </p:nvSpPr>
          <p:spPr bwMode="auto">
            <a:xfrm flipH="1">
              <a:off x="912" y="1872"/>
              <a:ext cx="1440" cy="0"/>
            </a:xfrm>
            <a:prstGeom prst="line">
              <a:avLst/>
            </a:prstGeom>
            <a:noFill/>
            <a:ln w="28575">
              <a:solidFill>
                <a:srgbClr val="00715E"/>
              </a:solidFill>
              <a:round/>
              <a:headEnd/>
              <a:tailEnd/>
            </a:ln>
            <a:effectLst/>
          </p:spPr>
          <p:txBody>
            <a:bodyPr>
              <a:spAutoFit/>
            </a:bodyPr>
            <a:lstStyle/>
            <a:p>
              <a:endParaRPr lang="en-US"/>
            </a:p>
          </p:txBody>
        </p:sp>
        <p:sp>
          <p:nvSpPr>
            <p:cNvPr id="25" name="Line 22"/>
            <p:cNvSpPr>
              <a:spLocks noChangeShapeType="1"/>
            </p:cNvSpPr>
            <p:nvPr/>
          </p:nvSpPr>
          <p:spPr bwMode="auto">
            <a:xfrm>
              <a:off x="912" y="1104"/>
              <a:ext cx="0" cy="768"/>
            </a:xfrm>
            <a:prstGeom prst="line">
              <a:avLst/>
            </a:prstGeom>
            <a:noFill/>
            <a:ln w="28575">
              <a:solidFill>
                <a:srgbClr val="00715E"/>
              </a:solidFill>
              <a:round/>
              <a:headEnd type="triangle" w="lg" len="lg"/>
              <a:tailEnd/>
            </a:ln>
            <a:effectLst/>
          </p:spPr>
          <p:txBody>
            <a:bodyPr>
              <a:spAutoFit/>
            </a:bodyPr>
            <a:lstStyle/>
            <a:p>
              <a:endParaRPr lang="en-US"/>
            </a:p>
          </p:txBody>
        </p:sp>
        <p:sp>
          <p:nvSpPr>
            <p:cNvPr id="26" name="Text Box 23"/>
            <p:cNvSpPr txBox="1">
              <a:spLocks noChangeArrowheads="1"/>
            </p:cNvSpPr>
            <p:nvPr/>
          </p:nvSpPr>
          <p:spPr bwMode="auto">
            <a:xfrm>
              <a:off x="1264" y="1536"/>
              <a:ext cx="752" cy="258"/>
            </a:xfrm>
            <a:prstGeom prst="rect">
              <a:avLst/>
            </a:prstGeom>
            <a:noFill/>
            <a:ln w="9525">
              <a:noFill/>
              <a:miter lim="800000"/>
              <a:headEnd/>
              <a:tailEnd/>
            </a:ln>
            <a:effectLst/>
          </p:spPr>
          <p:txBody>
            <a:bodyPr wrap="square" lIns="54000" tIns="10800" rIns="54000" bIns="10800">
              <a:spAutoFit/>
            </a:bodyPr>
            <a:lstStyle/>
            <a:p>
              <a:pPr>
                <a:lnSpc>
                  <a:spcPct val="70000"/>
                </a:lnSpc>
              </a:pPr>
              <a:r>
                <a:rPr lang="de-DE" dirty="0"/>
                <a:t>Revision</a:t>
              </a:r>
            </a:p>
            <a:p>
              <a:pPr>
                <a:lnSpc>
                  <a:spcPct val="70000"/>
                </a:lnSpc>
              </a:pPr>
              <a:r>
                <a:rPr lang="de-DE" dirty="0" err="1"/>
                <a:t>request</a:t>
              </a:r>
              <a:endParaRPr lang="de-DE" dirty="0"/>
            </a:p>
          </p:txBody>
        </p:sp>
        <p:sp>
          <p:nvSpPr>
            <p:cNvPr id="27" name="Line 24"/>
            <p:cNvSpPr>
              <a:spLocks noChangeShapeType="1"/>
            </p:cNvSpPr>
            <p:nvPr/>
          </p:nvSpPr>
          <p:spPr bwMode="auto">
            <a:xfrm flipH="1">
              <a:off x="720" y="2064"/>
              <a:ext cx="1632" cy="0"/>
            </a:xfrm>
            <a:prstGeom prst="line">
              <a:avLst/>
            </a:prstGeom>
            <a:noFill/>
            <a:ln w="28575">
              <a:solidFill>
                <a:srgbClr val="00715E"/>
              </a:solidFill>
              <a:round/>
              <a:headEnd type="triangle" w="lg" len="lg"/>
              <a:tailEnd/>
            </a:ln>
            <a:effectLst/>
          </p:spPr>
          <p:txBody>
            <a:bodyPr>
              <a:spAutoFit/>
            </a:bodyPr>
            <a:lstStyle/>
            <a:p>
              <a:endParaRPr lang="en-US"/>
            </a:p>
          </p:txBody>
        </p:sp>
        <p:sp>
          <p:nvSpPr>
            <p:cNvPr id="28" name="Line 25"/>
            <p:cNvSpPr>
              <a:spLocks noChangeShapeType="1"/>
            </p:cNvSpPr>
            <p:nvPr/>
          </p:nvSpPr>
          <p:spPr bwMode="auto">
            <a:xfrm>
              <a:off x="720" y="1152"/>
              <a:ext cx="0" cy="912"/>
            </a:xfrm>
            <a:prstGeom prst="line">
              <a:avLst/>
            </a:prstGeom>
            <a:noFill/>
            <a:ln w="28575">
              <a:solidFill>
                <a:srgbClr val="00715E"/>
              </a:solidFill>
              <a:round/>
              <a:headEnd/>
              <a:tailEnd/>
            </a:ln>
            <a:effectLst/>
          </p:spPr>
          <p:txBody>
            <a:bodyPr>
              <a:spAutoFit/>
            </a:bodyPr>
            <a:lstStyle/>
            <a:p>
              <a:endParaRPr lang="en-US"/>
            </a:p>
          </p:txBody>
        </p:sp>
        <p:sp>
          <p:nvSpPr>
            <p:cNvPr id="29" name="Text Box 26"/>
            <p:cNvSpPr txBox="1">
              <a:spLocks noChangeArrowheads="1"/>
            </p:cNvSpPr>
            <p:nvPr/>
          </p:nvSpPr>
          <p:spPr bwMode="auto">
            <a:xfrm>
              <a:off x="1138" y="2112"/>
              <a:ext cx="688" cy="269"/>
            </a:xfrm>
            <a:prstGeom prst="rect">
              <a:avLst/>
            </a:prstGeom>
            <a:noFill/>
            <a:ln w="9525">
              <a:noFill/>
              <a:miter lim="800000"/>
              <a:headEnd/>
              <a:tailEnd/>
            </a:ln>
            <a:effectLst/>
          </p:spPr>
          <p:txBody>
            <a:bodyPr wrap="none" lIns="54000" tIns="10800" rIns="54000" bIns="10800">
              <a:spAutoFit/>
            </a:bodyPr>
            <a:lstStyle/>
            <a:p>
              <a:pPr>
                <a:lnSpc>
                  <a:spcPct val="70000"/>
                </a:lnSpc>
              </a:pPr>
              <a:r>
                <a:rPr lang="de-DE" dirty="0"/>
                <a:t>Revision </a:t>
              </a:r>
            </a:p>
            <a:p>
              <a:pPr>
                <a:lnSpc>
                  <a:spcPct val="70000"/>
                </a:lnSpc>
              </a:pPr>
              <a:r>
                <a:rPr lang="de-DE" dirty="0" err="1"/>
                <a:t>submission</a:t>
              </a:r>
              <a:endParaRPr lang="de-DE" dirty="0"/>
            </a:p>
          </p:txBody>
        </p:sp>
      </p:grpSp>
      <p:grpSp>
        <p:nvGrpSpPr>
          <p:cNvPr id="30" name="Group 39"/>
          <p:cNvGrpSpPr>
            <a:grpSpLocks/>
          </p:cNvGrpSpPr>
          <p:nvPr/>
        </p:nvGrpSpPr>
        <p:grpSpPr bwMode="auto">
          <a:xfrm>
            <a:off x="3733800" y="3721101"/>
            <a:ext cx="1300163" cy="1309688"/>
            <a:chOff x="2352" y="2256"/>
            <a:chExt cx="819" cy="825"/>
          </a:xfrm>
        </p:grpSpPr>
        <p:sp>
          <p:nvSpPr>
            <p:cNvPr id="31" name="Line 27"/>
            <p:cNvSpPr>
              <a:spLocks noChangeShapeType="1"/>
            </p:cNvSpPr>
            <p:nvPr/>
          </p:nvSpPr>
          <p:spPr bwMode="auto">
            <a:xfrm>
              <a:off x="2784" y="2256"/>
              <a:ext cx="0" cy="384"/>
            </a:xfrm>
            <a:prstGeom prst="line">
              <a:avLst/>
            </a:prstGeom>
            <a:solidFill>
              <a:srgbClr val="00715E"/>
            </a:solidFill>
            <a:ln w="25400">
              <a:solidFill>
                <a:srgbClr val="00715E"/>
              </a:solidFill>
              <a:miter lim="800000"/>
              <a:headEnd/>
              <a:tailEnd type="triangle"/>
            </a:ln>
            <a:effectLst/>
          </p:spPr>
          <p:txBody>
            <a:bodyPr wrap="none">
              <a:spAutoFit/>
            </a:bodyPr>
            <a:lstStyle/>
            <a:p>
              <a:endParaRPr lang="en-US">
                <a:solidFill>
                  <a:schemeClr val="bg1"/>
                </a:solidFill>
              </a:endParaRPr>
            </a:p>
          </p:txBody>
        </p:sp>
        <p:sp>
          <p:nvSpPr>
            <p:cNvPr id="32" name="Text Box 28"/>
            <p:cNvSpPr txBox="1">
              <a:spLocks noChangeArrowheads="1"/>
            </p:cNvSpPr>
            <p:nvPr/>
          </p:nvSpPr>
          <p:spPr bwMode="auto">
            <a:xfrm>
              <a:off x="2352" y="2688"/>
              <a:ext cx="819" cy="393"/>
            </a:xfrm>
            <a:prstGeom prst="rect">
              <a:avLst/>
            </a:prstGeom>
            <a:solidFill>
              <a:srgbClr val="00715E"/>
            </a:solidFill>
            <a:ln w="25400">
              <a:solidFill>
                <a:srgbClr val="00715E"/>
              </a:solidFill>
              <a:miter lim="800000"/>
              <a:headEnd/>
              <a:tailEnd/>
            </a:ln>
            <a:effectLst/>
          </p:spPr>
          <p:txBody>
            <a:bodyPr wrap="none">
              <a:spAutoFit/>
            </a:bodyPr>
            <a:lstStyle/>
            <a:p>
              <a:pPr>
                <a:spcAft>
                  <a:spcPts val="600"/>
                </a:spcAft>
              </a:pPr>
              <a:r>
                <a:rPr lang="de-DE" dirty="0" err="1">
                  <a:solidFill>
                    <a:schemeClr val="bg1"/>
                  </a:solidFill>
                </a:rPr>
                <a:t>Production</a:t>
              </a:r>
              <a:endParaRPr lang="de-DE" dirty="0">
                <a:solidFill>
                  <a:schemeClr val="bg1"/>
                </a:solidFill>
              </a:endParaRPr>
            </a:p>
            <a:p>
              <a:pPr>
                <a:lnSpc>
                  <a:spcPct val="60000"/>
                </a:lnSpc>
              </a:pPr>
              <a:r>
                <a:rPr lang="de-DE" dirty="0">
                  <a:solidFill>
                    <a:schemeClr val="bg1"/>
                  </a:solidFill>
                </a:rPr>
                <a:t>(Publisher)</a:t>
              </a:r>
            </a:p>
          </p:txBody>
        </p:sp>
      </p:grpSp>
      <p:grpSp>
        <p:nvGrpSpPr>
          <p:cNvPr id="33" name="Group 40"/>
          <p:cNvGrpSpPr>
            <a:grpSpLocks/>
          </p:cNvGrpSpPr>
          <p:nvPr/>
        </p:nvGrpSpPr>
        <p:grpSpPr bwMode="auto">
          <a:xfrm>
            <a:off x="1219199" y="3568700"/>
            <a:ext cx="2362200" cy="1219200"/>
            <a:chOff x="768" y="2160"/>
            <a:chExt cx="1488" cy="768"/>
          </a:xfrm>
        </p:grpSpPr>
        <p:sp>
          <p:nvSpPr>
            <p:cNvPr id="34" name="Line 29"/>
            <p:cNvSpPr>
              <a:spLocks noChangeShapeType="1"/>
            </p:cNvSpPr>
            <p:nvPr/>
          </p:nvSpPr>
          <p:spPr bwMode="auto">
            <a:xfrm flipH="1">
              <a:off x="768" y="2928"/>
              <a:ext cx="1488" cy="0"/>
            </a:xfrm>
            <a:prstGeom prst="line">
              <a:avLst/>
            </a:prstGeom>
            <a:noFill/>
            <a:ln w="28575">
              <a:solidFill>
                <a:srgbClr val="00715E"/>
              </a:solidFill>
              <a:round/>
              <a:headEnd/>
              <a:tailEnd/>
            </a:ln>
            <a:effectLst/>
          </p:spPr>
          <p:txBody>
            <a:bodyPr>
              <a:spAutoFit/>
            </a:bodyPr>
            <a:lstStyle/>
            <a:p>
              <a:endParaRPr lang="en-US"/>
            </a:p>
          </p:txBody>
        </p:sp>
        <p:sp>
          <p:nvSpPr>
            <p:cNvPr id="35" name="Line 30"/>
            <p:cNvSpPr>
              <a:spLocks noChangeShapeType="1"/>
            </p:cNvSpPr>
            <p:nvPr/>
          </p:nvSpPr>
          <p:spPr bwMode="auto">
            <a:xfrm>
              <a:off x="768" y="2160"/>
              <a:ext cx="0" cy="768"/>
            </a:xfrm>
            <a:prstGeom prst="line">
              <a:avLst/>
            </a:prstGeom>
            <a:noFill/>
            <a:ln w="28575">
              <a:solidFill>
                <a:srgbClr val="00715E"/>
              </a:solidFill>
              <a:round/>
              <a:headEnd type="triangle" w="lg" len="lg"/>
              <a:tailEnd/>
            </a:ln>
            <a:effectLst/>
          </p:spPr>
          <p:txBody>
            <a:bodyPr>
              <a:spAutoFit/>
            </a:bodyPr>
            <a:lstStyle/>
            <a:p>
              <a:endParaRPr lang="en-US"/>
            </a:p>
          </p:txBody>
        </p:sp>
        <p:sp>
          <p:nvSpPr>
            <p:cNvPr id="36" name="Text Box 31"/>
            <p:cNvSpPr txBox="1">
              <a:spLocks noChangeArrowheads="1"/>
            </p:cNvSpPr>
            <p:nvPr/>
          </p:nvSpPr>
          <p:spPr bwMode="auto">
            <a:xfrm>
              <a:off x="864" y="2784"/>
              <a:ext cx="1240" cy="108"/>
            </a:xfrm>
            <a:prstGeom prst="rect">
              <a:avLst/>
            </a:prstGeom>
            <a:noFill/>
            <a:ln w="9525">
              <a:noFill/>
              <a:miter lim="800000"/>
              <a:headEnd/>
              <a:tailEnd/>
            </a:ln>
            <a:effectLst/>
          </p:spPr>
          <p:txBody>
            <a:bodyPr wrap="none" lIns="54000" tIns="10800" rIns="54000" bIns="10800">
              <a:spAutoFit/>
            </a:bodyPr>
            <a:lstStyle/>
            <a:p>
              <a:pPr>
                <a:lnSpc>
                  <a:spcPct val="70000"/>
                </a:lnSpc>
              </a:pPr>
              <a:r>
                <a:rPr lang="de-DE" dirty="0" err="1"/>
                <a:t>Galley</a:t>
              </a:r>
              <a:r>
                <a:rPr lang="de-DE" dirty="0"/>
                <a:t> </a:t>
              </a:r>
              <a:r>
                <a:rPr lang="de-DE" dirty="0" err="1"/>
                <a:t>proofs</a:t>
              </a:r>
              <a:r>
                <a:rPr lang="de-DE" dirty="0"/>
                <a:t>, </a:t>
              </a:r>
              <a:r>
                <a:rPr lang="de-DE" dirty="0" err="1"/>
                <a:t>queries</a:t>
              </a:r>
              <a:endParaRPr lang="de-DE" dirty="0"/>
            </a:p>
          </p:txBody>
        </p:sp>
      </p:grpSp>
      <p:sp>
        <p:nvSpPr>
          <p:cNvPr id="43" name="Rectangle 43"/>
          <p:cNvSpPr>
            <a:spLocks noChangeArrowheads="1"/>
          </p:cNvSpPr>
          <p:nvPr/>
        </p:nvSpPr>
        <p:spPr bwMode="auto">
          <a:xfrm>
            <a:off x="6476999" y="4178300"/>
            <a:ext cx="2438400" cy="1569660"/>
          </a:xfrm>
          <a:prstGeom prst="rect">
            <a:avLst/>
          </a:prstGeom>
          <a:noFill/>
          <a:ln w="9525">
            <a:noFill/>
            <a:miter lim="800000"/>
            <a:headEnd/>
            <a:tailEnd/>
          </a:ln>
          <a:effectLst/>
        </p:spPr>
        <p:txBody>
          <a:bodyPr>
            <a:spAutoFit/>
          </a:bodyPr>
          <a:lstStyle/>
          <a:p>
            <a:pPr algn="l"/>
            <a:r>
              <a:rPr lang="en-US" sz="1200" b="1" dirty="0"/>
              <a:t>Accept</a:t>
            </a:r>
            <a:r>
              <a:rPr lang="en-US" sz="1200" b="0" dirty="0"/>
              <a:t> (unconditionally or with minor changes, e.g. spelling)</a:t>
            </a:r>
          </a:p>
          <a:p>
            <a:pPr algn="l"/>
            <a:r>
              <a:rPr lang="en-US" sz="1200" b="1" dirty="0"/>
              <a:t>Accept after minor revision</a:t>
            </a:r>
          </a:p>
          <a:p>
            <a:pPr algn="l"/>
            <a:r>
              <a:rPr lang="en-US" sz="1200" b="1" dirty="0"/>
              <a:t>Major revision </a:t>
            </a:r>
            <a:r>
              <a:rPr lang="en-US" sz="1200" b="0" dirty="0"/>
              <a:t>(the manuscript is rejected, but the author is encouraged to submit a revised version</a:t>
            </a:r>
          </a:p>
          <a:p>
            <a:pPr algn="l"/>
            <a:r>
              <a:rPr lang="en-US" sz="1200" b="1" dirty="0"/>
              <a:t>Reject</a:t>
            </a:r>
            <a:endParaRPr lang="de-DE" sz="1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blinds(horizontal)">
                                      <p:cBhvr>
                                        <p:cTn id="20" dur="500"/>
                                        <p:tgtEl>
                                          <p:spTgt spid="43"/>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linds(horizontal)">
                                      <p:cBhvr>
                                        <p:cTn id="25" dur="500"/>
                                        <p:tgtEl>
                                          <p:spTgt spid="23"/>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blinds(horizontal)">
                                      <p:cBhvr>
                                        <p:cTn id="30" dur="500"/>
                                        <p:tgtEl>
                                          <p:spTgt spid="30"/>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blinds(horizontal)">
                                      <p:cBhvr>
                                        <p:cTn id="35" dur="500"/>
                                        <p:tgtEl>
                                          <p:spTgt spid="33"/>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blinds(horizontal)">
                                      <p:cBhvr>
                                        <p:cTn id="40" dur="500"/>
                                        <p:tgtEl>
                                          <p:spTgt spid="40"/>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blinds(horizontal)">
                                      <p:cBhvr>
                                        <p:cTn id="45"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6" name="Rectangle 4"/>
          <p:cNvSpPr>
            <a:spLocks noChangeArrowheads="1"/>
          </p:cNvSpPr>
          <p:nvPr/>
        </p:nvSpPr>
        <p:spPr bwMode="auto">
          <a:xfrm>
            <a:off x="644236" y="4005064"/>
            <a:ext cx="7661564" cy="1974387"/>
          </a:xfrm>
          <a:prstGeom prst="rect">
            <a:avLst/>
          </a:prstGeom>
          <a:noFill/>
          <a:ln w="9525">
            <a:noFill/>
            <a:miter lim="800000"/>
            <a:headEnd/>
            <a:tailEnd/>
          </a:ln>
          <a:effectLst/>
        </p:spPr>
        <p:txBody>
          <a:bodyPr wrap="square" lIns="0" tIns="0" rIns="0" bIns="0">
            <a:spAutoFit/>
          </a:bodyPr>
          <a:lstStyle/>
          <a:p>
            <a:pPr marL="190500" indent="-190500" algn="l">
              <a:lnSpc>
                <a:spcPct val="120000"/>
              </a:lnSpc>
              <a:spcBef>
                <a:spcPct val="25000"/>
              </a:spcBef>
              <a:buClr>
                <a:schemeClr val="accent2"/>
              </a:buClr>
              <a:buSzPct val="130000"/>
              <a:buFont typeface="Times" pitchFamily="18" charset="0"/>
              <a:buNone/>
            </a:pPr>
            <a:r>
              <a:rPr lang="de-DE" sz="1600" b="1" dirty="0" smtClean="0">
                <a:solidFill>
                  <a:srgbClr val="00715E"/>
                </a:solidFill>
                <a:latin typeface="+mj-lt"/>
              </a:rPr>
              <a:t>Rational </a:t>
            </a:r>
            <a:r>
              <a:rPr lang="de-DE" sz="1600" b="1" dirty="0" err="1">
                <a:solidFill>
                  <a:srgbClr val="00715E"/>
                </a:solidFill>
                <a:latin typeface="+mj-lt"/>
              </a:rPr>
              <a:t>for</a:t>
            </a:r>
            <a:r>
              <a:rPr lang="de-DE" sz="1600" b="1" dirty="0">
                <a:solidFill>
                  <a:srgbClr val="00715E"/>
                </a:solidFill>
                <a:latin typeface="+mj-lt"/>
              </a:rPr>
              <a:t> </a:t>
            </a:r>
            <a:r>
              <a:rPr lang="de-DE" sz="1600" b="1" dirty="0" err="1">
                <a:solidFill>
                  <a:srgbClr val="00715E"/>
                </a:solidFill>
                <a:latin typeface="+mj-lt"/>
              </a:rPr>
              <a:t>Pre</a:t>
            </a:r>
            <a:r>
              <a:rPr lang="de-DE" sz="1600" b="1" dirty="0">
                <a:solidFill>
                  <a:srgbClr val="00715E"/>
                </a:solidFill>
                <a:latin typeface="+mj-lt"/>
              </a:rPr>
              <a:t>-Screening</a:t>
            </a:r>
          </a:p>
          <a:p>
            <a:pPr marL="363538" indent="-363538" algn="l">
              <a:lnSpc>
                <a:spcPct val="120000"/>
              </a:lnSpc>
              <a:spcBef>
                <a:spcPct val="25000"/>
              </a:spcBef>
              <a:buClr>
                <a:srgbClr val="00715E"/>
              </a:buClr>
              <a:buSzPct val="130000"/>
              <a:buFont typeface="Wingdings" pitchFamily="2" charset="2"/>
              <a:buChar char="Ø"/>
            </a:pPr>
            <a:r>
              <a:rPr lang="de-DE" sz="1600" b="0" dirty="0" err="1">
                <a:latin typeface="+mn-lt"/>
              </a:rPr>
              <a:t>Minimize</a:t>
            </a:r>
            <a:r>
              <a:rPr lang="de-DE" sz="1600" b="0" dirty="0">
                <a:latin typeface="+mn-lt"/>
              </a:rPr>
              <a:t> </a:t>
            </a:r>
            <a:r>
              <a:rPr lang="de-DE" sz="1600" b="0" dirty="0" err="1">
                <a:latin typeface="+mn-lt"/>
              </a:rPr>
              <a:t>workload</a:t>
            </a:r>
            <a:r>
              <a:rPr lang="de-DE" sz="1600" b="0" dirty="0">
                <a:latin typeface="+mn-lt"/>
              </a:rPr>
              <a:t> of expert </a:t>
            </a:r>
            <a:r>
              <a:rPr lang="de-DE" sz="1600" b="0" dirty="0" err="1">
                <a:latin typeface="+mn-lt"/>
              </a:rPr>
              <a:t>referees</a:t>
            </a:r>
            <a:endParaRPr lang="de-DE" sz="1600" b="0" dirty="0">
              <a:latin typeface="+mn-lt"/>
            </a:endParaRPr>
          </a:p>
          <a:p>
            <a:pPr marL="363538" indent="-363538" algn="l">
              <a:lnSpc>
                <a:spcPct val="120000"/>
              </a:lnSpc>
              <a:spcBef>
                <a:spcPct val="25000"/>
              </a:spcBef>
              <a:buClr>
                <a:srgbClr val="00715E"/>
              </a:buClr>
              <a:buSzPct val="130000"/>
              <a:buFont typeface="Wingdings" pitchFamily="2" charset="2"/>
              <a:buChar char="Ø"/>
            </a:pPr>
            <a:r>
              <a:rPr lang="de-DE" sz="1600" b="0" dirty="0">
                <a:latin typeface="+mn-lt"/>
              </a:rPr>
              <a:t>Send </a:t>
            </a:r>
            <a:r>
              <a:rPr lang="de-DE" sz="1600" b="0" dirty="0" err="1">
                <a:latin typeface="+mn-lt"/>
              </a:rPr>
              <a:t>clear</a:t>
            </a:r>
            <a:r>
              <a:rPr lang="de-DE" sz="1600" b="0" dirty="0">
                <a:latin typeface="+mn-lt"/>
              </a:rPr>
              <a:t> </a:t>
            </a:r>
            <a:r>
              <a:rPr lang="de-DE" sz="1600" b="0" dirty="0" err="1">
                <a:latin typeface="+mn-lt"/>
              </a:rPr>
              <a:t>signals</a:t>
            </a:r>
            <a:r>
              <a:rPr lang="de-DE" sz="1600" b="0" dirty="0">
                <a:latin typeface="+mn-lt"/>
              </a:rPr>
              <a:t> </a:t>
            </a:r>
            <a:r>
              <a:rPr lang="de-DE" sz="1600" b="0" dirty="0" err="1">
                <a:latin typeface="+mn-lt"/>
              </a:rPr>
              <a:t>to</a:t>
            </a:r>
            <a:r>
              <a:rPr lang="de-DE" sz="1600" b="0" dirty="0">
                <a:latin typeface="+mn-lt"/>
              </a:rPr>
              <a:t> </a:t>
            </a:r>
            <a:r>
              <a:rPr lang="de-DE" sz="1600" b="0" dirty="0" err="1">
                <a:latin typeface="+mn-lt"/>
              </a:rPr>
              <a:t>community</a:t>
            </a:r>
            <a:r>
              <a:rPr lang="de-DE" sz="1600" b="0" dirty="0">
                <a:latin typeface="+mn-lt"/>
              </a:rPr>
              <a:t> </a:t>
            </a:r>
            <a:r>
              <a:rPr lang="de-DE" sz="1600" b="0" dirty="0" err="1">
                <a:latin typeface="+mn-lt"/>
              </a:rPr>
              <a:t>about</a:t>
            </a:r>
            <a:r>
              <a:rPr lang="de-DE" sz="1600" b="0" dirty="0">
                <a:latin typeface="+mn-lt"/>
              </a:rPr>
              <a:t> </a:t>
            </a:r>
            <a:r>
              <a:rPr lang="de-DE" sz="1600" b="0" dirty="0" err="1">
                <a:latin typeface="+mn-lt"/>
              </a:rPr>
              <a:t>scope</a:t>
            </a:r>
            <a:r>
              <a:rPr lang="de-DE" sz="1600" b="0" dirty="0">
                <a:latin typeface="+mn-lt"/>
              </a:rPr>
              <a:t> </a:t>
            </a:r>
            <a:r>
              <a:rPr lang="de-DE" sz="1600" b="0" dirty="0" err="1">
                <a:latin typeface="+mn-lt"/>
              </a:rPr>
              <a:t>statement</a:t>
            </a:r>
            <a:r>
              <a:rPr lang="de-DE" sz="1600" b="0" dirty="0">
                <a:latin typeface="+mn-lt"/>
              </a:rPr>
              <a:t> and </a:t>
            </a:r>
            <a:r>
              <a:rPr lang="de-DE" sz="1600" b="0" dirty="0" err="1">
                <a:latin typeface="+mn-lt"/>
              </a:rPr>
              <a:t>expected</a:t>
            </a:r>
            <a:r>
              <a:rPr lang="de-DE" sz="1600" b="0" dirty="0">
                <a:latin typeface="+mn-lt"/>
              </a:rPr>
              <a:t> </a:t>
            </a:r>
            <a:r>
              <a:rPr lang="de-DE" sz="1600" b="0" dirty="0" err="1">
                <a:latin typeface="+mn-lt"/>
              </a:rPr>
              <a:t>quality</a:t>
            </a:r>
            <a:endParaRPr lang="de-DE" sz="1600" b="0" dirty="0">
              <a:latin typeface="+mn-lt"/>
            </a:endParaRPr>
          </a:p>
          <a:p>
            <a:pPr marL="363538" indent="-363538" algn="l">
              <a:lnSpc>
                <a:spcPct val="120000"/>
              </a:lnSpc>
              <a:spcBef>
                <a:spcPct val="25000"/>
              </a:spcBef>
              <a:buClr>
                <a:srgbClr val="00715E"/>
              </a:buClr>
              <a:buSzPct val="130000"/>
              <a:buFont typeface="Wingdings" pitchFamily="2" charset="2"/>
              <a:buChar char="Ø"/>
            </a:pPr>
            <a:r>
              <a:rPr lang="de-DE" sz="1600" b="0" dirty="0" err="1">
                <a:latin typeface="+mn-lt"/>
              </a:rPr>
              <a:t>Expediate</a:t>
            </a:r>
            <a:r>
              <a:rPr lang="de-DE" sz="1600" b="0" dirty="0">
                <a:latin typeface="+mn-lt"/>
              </a:rPr>
              <a:t> </a:t>
            </a:r>
            <a:r>
              <a:rPr lang="de-DE" sz="1600" b="0" dirty="0" err="1">
                <a:latin typeface="+mn-lt"/>
              </a:rPr>
              <a:t>overall</a:t>
            </a:r>
            <a:r>
              <a:rPr lang="de-DE" sz="1600" b="0" dirty="0">
                <a:latin typeface="+mn-lt"/>
              </a:rPr>
              <a:t> </a:t>
            </a:r>
            <a:r>
              <a:rPr lang="de-DE" sz="1600" b="0" dirty="0" err="1">
                <a:latin typeface="+mn-lt"/>
              </a:rPr>
              <a:t>processing</a:t>
            </a:r>
            <a:r>
              <a:rPr lang="de-DE" sz="1600" b="0" dirty="0">
                <a:latin typeface="+mn-lt"/>
              </a:rPr>
              <a:t> </a:t>
            </a:r>
            <a:r>
              <a:rPr lang="de-DE" sz="1600" b="0" dirty="0" err="1">
                <a:latin typeface="+mn-lt"/>
              </a:rPr>
              <a:t>times</a:t>
            </a:r>
            <a:endParaRPr lang="de-DE" sz="1600" b="0" dirty="0">
              <a:latin typeface="+mn-lt"/>
            </a:endParaRPr>
          </a:p>
          <a:p>
            <a:pPr marL="190500" indent="-190500" algn="l">
              <a:lnSpc>
                <a:spcPct val="120000"/>
              </a:lnSpc>
              <a:spcBef>
                <a:spcPct val="25000"/>
              </a:spcBef>
              <a:buClr>
                <a:schemeClr val="accent2"/>
              </a:buClr>
              <a:buSzPct val="130000"/>
              <a:buFont typeface="Times" pitchFamily="18" charset="0"/>
              <a:buChar char="•"/>
            </a:pPr>
            <a:endParaRPr lang="de-DE" sz="1400" b="0" dirty="0"/>
          </a:p>
        </p:txBody>
      </p:sp>
      <p:sp>
        <p:nvSpPr>
          <p:cNvPr id="294914" name="Rectangle 2"/>
          <p:cNvSpPr>
            <a:spLocks noGrp="1" noChangeArrowheads="1"/>
          </p:cNvSpPr>
          <p:nvPr>
            <p:ph type="title"/>
          </p:nvPr>
        </p:nvSpPr>
        <p:spPr/>
        <p:txBody>
          <a:bodyPr/>
          <a:lstStyle/>
          <a:p>
            <a:r>
              <a:rPr lang="de-DE"/>
              <a:t>Manuscript Pre-screening</a:t>
            </a:r>
          </a:p>
        </p:txBody>
      </p:sp>
      <p:sp>
        <p:nvSpPr>
          <p:cNvPr id="294915" name="Rectangle 3"/>
          <p:cNvSpPr>
            <a:spLocks noGrp="1" noChangeArrowheads="1"/>
          </p:cNvSpPr>
          <p:nvPr>
            <p:ph type="body" idx="1"/>
          </p:nvPr>
        </p:nvSpPr>
        <p:spPr>
          <a:xfrm>
            <a:off x="533400" y="1556792"/>
            <a:ext cx="7772400" cy="2108200"/>
          </a:xfrm>
        </p:spPr>
        <p:txBody>
          <a:bodyPr/>
          <a:lstStyle/>
          <a:p>
            <a:pPr>
              <a:buFont typeface="Times" pitchFamily="18" charset="0"/>
              <a:buNone/>
            </a:pPr>
            <a:r>
              <a:rPr lang="de-DE" sz="1600" b="1" dirty="0" err="1">
                <a:solidFill>
                  <a:srgbClr val="00715E"/>
                </a:solidFill>
              </a:rPr>
              <a:t>Pre</a:t>
            </a:r>
            <a:r>
              <a:rPr lang="de-DE" sz="1600" b="1" dirty="0">
                <a:solidFill>
                  <a:srgbClr val="00715E"/>
                </a:solidFill>
              </a:rPr>
              <a:t>-Screening</a:t>
            </a:r>
          </a:p>
          <a:p>
            <a:pPr marL="269875" indent="-269875">
              <a:buClr>
                <a:srgbClr val="00715E"/>
              </a:buClr>
              <a:buFont typeface="Wingdings" pitchFamily="2" charset="2"/>
              <a:buChar char="Ø"/>
            </a:pPr>
            <a:r>
              <a:rPr lang="de-DE" sz="1600" dirty="0" err="1"/>
              <a:t>Does</a:t>
            </a:r>
            <a:r>
              <a:rPr lang="de-DE" sz="1600" dirty="0"/>
              <a:t> </a:t>
            </a:r>
            <a:r>
              <a:rPr lang="de-DE" sz="1600" dirty="0" err="1"/>
              <a:t>the</a:t>
            </a:r>
            <a:r>
              <a:rPr lang="de-DE" sz="1600" dirty="0"/>
              <a:t> submitted </a:t>
            </a:r>
            <a:r>
              <a:rPr lang="de-DE" sz="1600" dirty="0" err="1"/>
              <a:t>manuscript</a:t>
            </a:r>
            <a:r>
              <a:rPr lang="de-DE" sz="1600" dirty="0"/>
              <a:t> </a:t>
            </a:r>
            <a:r>
              <a:rPr lang="de-DE" sz="1600" dirty="0" err="1"/>
              <a:t>conform</a:t>
            </a:r>
            <a:r>
              <a:rPr lang="de-DE" sz="1600" dirty="0"/>
              <a:t> </a:t>
            </a:r>
            <a:r>
              <a:rPr lang="de-DE" sz="1600" dirty="0" err="1"/>
              <a:t>with</a:t>
            </a:r>
            <a:r>
              <a:rPr lang="de-DE" sz="1600" dirty="0"/>
              <a:t> </a:t>
            </a:r>
            <a:r>
              <a:rPr lang="de-DE" sz="1600" dirty="0" err="1"/>
              <a:t>the</a:t>
            </a:r>
            <a:r>
              <a:rPr lang="de-DE" sz="1600" dirty="0"/>
              <a:t> </a:t>
            </a:r>
            <a:r>
              <a:rPr lang="de-DE" sz="1600" dirty="0" err="1"/>
              <a:t>scope</a:t>
            </a:r>
            <a:r>
              <a:rPr lang="de-DE" sz="1600" dirty="0"/>
              <a:t> </a:t>
            </a:r>
            <a:r>
              <a:rPr lang="de-DE" sz="1600" dirty="0" err="1"/>
              <a:t>statement</a:t>
            </a:r>
            <a:r>
              <a:rPr lang="de-DE" sz="1600" dirty="0"/>
              <a:t>?</a:t>
            </a:r>
          </a:p>
          <a:p>
            <a:pPr marL="269875" indent="-269875">
              <a:buClr>
                <a:srgbClr val="00715E"/>
              </a:buClr>
              <a:buFont typeface="Wingdings" pitchFamily="2" charset="2"/>
              <a:buChar char="Ø"/>
            </a:pPr>
            <a:r>
              <a:rPr lang="de-DE" sz="1600" dirty="0"/>
              <a:t>Will </a:t>
            </a:r>
            <a:r>
              <a:rPr lang="de-DE" sz="1600" dirty="0" err="1"/>
              <a:t>the</a:t>
            </a:r>
            <a:r>
              <a:rPr lang="de-DE" sz="1600" dirty="0"/>
              <a:t> </a:t>
            </a:r>
            <a:r>
              <a:rPr lang="de-DE" sz="1600" dirty="0" err="1"/>
              <a:t>level</a:t>
            </a:r>
            <a:r>
              <a:rPr lang="de-DE" sz="1600" dirty="0"/>
              <a:t> of </a:t>
            </a:r>
            <a:r>
              <a:rPr lang="de-DE" sz="1600" dirty="0" err="1"/>
              <a:t>scientific</a:t>
            </a:r>
            <a:r>
              <a:rPr lang="de-DE" sz="1600" dirty="0"/>
              <a:t> </a:t>
            </a:r>
            <a:r>
              <a:rPr lang="de-DE" sz="1600" dirty="0" err="1"/>
              <a:t>discourse</a:t>
            </a:r>
            <a:r>
              <a:rPr lang="de-DE" sz="1600" dirty="0"/>
              <a:t> </a:t>
            </a:r>
            <a:r>
              <a:rPr lang="de-DE" sz="1600" dirty="0" err="1"/>
              <a:t>comply</a:t>
            </a:r>
            <a:r>
              <a:rPr lang="de-DE" sz="1600" dirty="0"/>
              <a:t> </a:t>
            </a:r>
            <a:r>
              <a:rPr lang="de-DE" sz="1600" dirty="0" err="1"/>
              <a:t>with</a:t>
            </a:r>
            <a:r>
              <a:rPr lang="de-DE" sz="1600" dirty="0"/>
              <a:t> </a:t>
            </a:r>
            <a:r>
              <a:rPr lang="de-DE" sz="1600" dirty="0" err="1"/>
              <a:t>the</a:t>
            </a:r>
            <a:r>
              <a:rPr lang="de-DE" sz="1600" dirty="0"/>
              <a:t> </a:t>
            </a:r>
            <a:r>
              <a:rPr lang="de-DE" sz="1600" dirty="0" err="1"/>
              <a:t>expectations</a:t>
            </a:r>
            <a:r>
              <a:rPr lang="de-DE" sz="1600" dirty="0"/>
              <a:t> of </a:t>
            </a:r>
            <a:r>
              <a:rPr lang="de-DE" sz="1600" dirty="0" err="1"/>
              <a:t>the</a:t>
            </a:r>
            <a:r>
              <a:rPr lang="de-DE" sz="1600" dirty="0"/>
              <a:t> </a:t>
            </a:r>
            <a:r>
              <a:rPr lang="de-DE" sz="1600" dirty="0" err="1"/>
              <a:t>readers</a:t>
            </a:r>
            <a:r>
              <a:rPr lang="de-DE" sz="1600" dirty="0"/>
              <a:t>?</a:t>
            </a:r>
          </a:p>
          <a:p>
            <a:pPr marL="269875" indent="-269875">
              <a:buClr>
                <a:srgbClr val="00715E"/>
              </a:buClr>
              <a:buFont typeface="Wingdings" pitchFamily="2" charset="2"/>
              <a:buChar char="Ø"/>
            </a:pPr>
            <a:r>
              <a:rPr lang="de-DE" sz="1600" dirty="0"/>
              <a:t>Is </a:t>
            </a:r>
            <a:r>
              <a:rPr lang="de-DE" sz="1600" dirty="0" err="1"/>
              <a:t>the</a:t>
            </a:r>
            <a:r>
              <a:rPr lang="de-DE" sz="1600" dirty="0"/>
              <a:t> </a:t>
            </a:r>
            <a:r>
              <a:rPr lang="de-DE" sz="1600" dirty="0" err="1"/>
              <a:t>quality</a:t>
            </a:r>
            <a:r>
              <a:rPr lang="de-DE" sz="1600" dirty="0"/>
              <a:t> of </a:t>
            </a:r>
            <a:r>
              <a:rPr lang="de-DE" sz="1600" dirty="0" err="1"/>
              <a:t>the</a:t>
            </a:r>
            <a:r>
              <a:rPr lang="de-DE" sz="1600" dirty="0"/>
              <a:t> </a:t>
            </a:r>
            <a:r>
              <a:rPr lang="de-DE" sz="1600" dirty="0" err="1"/>
              <a:t>manuscript</a:t>
            </a:r>
            <a:r>
              <a:rPr lang="de-DE" sz="1600" dirty="0"/>
              <a:t> </a:t>
            </a:r>
            <a:r>
              <a:rPr lang="de-DE" sz="1600" dirty="0" err="1"/>
              <a:t>sufficient</a:t>
            </a:r>
            <a:r>
              <a:rPr lang="de-DE" sz="1600" dirty="0"/>
              <a:t> </a:t>
            </a:r>
            <a:r>
              <a:rPr lang="de-DE" sz="1600" dirty="0" err="1"/>
              <a:t>for</a:t>
            </a:r>
            <a:r>
              <a:rPr lang="de-DE" sz="1600" dirty="0"/>
              <a:t> eventual </a:t>
            </a:r>
            <a:r>
              <a:rPr lang="de-DE" sz="1600" dirty="0" err="1"/>
              <a:t>publication</a:t>
            </a:r>
            <a:r>
              <a:rPr lang="de-DE" sz="1600" dirty="0"/>
              <a:t>?</a:t>
            </a:r>
          </a:p>
          <a:p>
            <a:pPr indent="0">
              <a:buFont typeface="Times" pitchFamily="18" charset="0"/>
              <a:buNone/>
            </a:pPr>
            <a:endParaRPr lang="de-DE" sz="1600" dirty="0" smtClean="0"/>
          </a:p>
          <a:p>
            <a:pPr indent="0">
              <a:buFont typeface="Times" pitchFamily="18" charset="0"/>
              <a:buNone/>
            </a:pPr>
            <a:r>
              <a:rPr lang="de-DE" sz="1600" dirty="0" smtClean="0"/>
              <a:t>These </a:t>
            </a:r>
            <a:r>
              <a:rPr lang="de-DE" sz="1600" dirty="0" err="1"/>
              <a:t>are</a:t>
            </a:r>
            <a:r>
              <a:rPr lang="de-DE" sz="1600" dirty="0"/>
              <a:t> </a:t>
            </a:r>
            <a:r>
              <a:rPr lang="de-DE" sz="1600" dirty="0" err="1"/>
              <a:t>decisions</a:t>
            </a:r>
            <a:r>
              <a:rPr lang="de-DE" sz="1600" dirty="0"/>
              <a:t> </a:t>
            </a:r>
            <a:r>
              <a:rPr lang="de-DE" sz="1600" dirty="0" err="1"/>
              <a:t>for</a:t>
            </a:r>
            <a:r>
              <a:rPr lang="de-DE" sz="1600" dirty="0"/>
              <a:t> </a:t>
            </a:r>
            <a:r>
              <a:rPr lang="de-DE" sz="1600" dirty="0" err="1"/>
              <a:t>which</a:t>
            </a:r>
            <a:r>
              <a:rPr lang="de-DE" sz="1600" dirty="0"/>
              <a:t> </a:t>
            </a:r>
            <a:r>
              <a:rPr lang="de-DE" sz="1600" dirty="0" err="1"/>
              <a:t>the</a:t>
            </a:r>
            <a:r>
              <a:rPr lang="de-DE" sz="1600" dirty="0"/>
              <a:t> Editor(s)-in-</a:t>
            </a:r>
            <a:r>
              <a:rPr lang="de-DE" sz="1600" dirty="0" err="1"/>
              <a:t>Chief</a:t>
            </a:r>
            <a:r>
              <a:rPr lang="de-DE" sz="1600" dirty="0"/>
              <a:t> </a:t>
            </a:r>
            <a:r>
              <a:rPr lang="de-DE" sz="1600" dirty="0" err="1"/>
              <a:t>are</a:t>
            </a:r>
            <a:r>
              <a:rPr lang="de-DE" sz="1600" dirty="0"/>
              <a:t> </a:t>
            </a:r>
            <a:r>
              <a:rPr lang="de-DE" sz="1600" dirty="0" err="1"/>
              <a:t>responsible</a:t>
            </a:r>
            <a:endParaRPr lang="de-DE" sz="160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ihandform 7"/>
          <p:cNvSpPr/>
          <p:nvPr/>
        </p:nvSpPr>
        <p:spPr>
          <a:xfrm>
            <a:off x="611560" y="4385978"/>
            <a:ext cx="5472608" cy="45719"/>
          </a:xfrm>
          <a:custGeom>
            <a:avLst/>
            <a:gdLst>
              <a:gd name="connsiteX0" fmla="*/ 0 w 3269974"/>
              <a:gd name="connsiteY0" fmla="*/ 39757 h 39757"/>
              <a:gd name="connsiteX1" fmla="*/ 39757 w 3269974"/>
              <a:gd name="connsiteY1" fmla="*/ 29818 h 39757"/>
              <a:gd name="connsiteX2" fmla="*/ 129209 w 3269974"/>
              <a:gd name="connsiteY2" fmla="*/ 19879 h 39757"/>
              <a:gd name="connsiteX3" fmla="*/ 159026 w 3269974"/>
              <a:gd name="connsiteY3" fmla="*/ 0 h 39757"/>
              <a:gd name="connsiteX4" fmla="*/ 944218 w 3269974"/>
              <a:gd name="connsiteY4" fmla="*/ 9939 h 39757"/>
              <a:gd name="connsiteX5" fmla="*/ 1232452 w 3269974"/>
              <a:gd name="connsiteY5" fmla="*/ 29818 h 39757"/>
              <a:gd name="connsiteX6" fmla="*/ 1798983 w 3269974"/>
              <a:gd name="connsiteY6" fmla="*/ 39757 h 39757"/>
              <a:gd name="connsiteX7" fmla="*/ 3269974 w 3269974"/>
              <a:gd name="connsiteY7" fmla="*/ 29818 h 39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9974" h="39757">
                <a:moveTo>
                  <a:pt x="0" y="39757"/>
                </a:moveTo>
                <a:cubicBezTo>
                  <a:pt x="13252" y="36444"/>
                  <a:pt x="26256" y="31895"/>
                  <a:pt x="39757" y="29818"/>
                </a:cubicBezTo>
                <a:cubicBezTo>
                  <a:pt x="69409" y="25256"/>
                  <a:pt x="100104" y="27155"/>
                  <a:pt x="129209" y="19879"/>
                </a:cubicBezTo>
                <a:cubicBezTo>
                  <a:pt x="140798" y="16982"/>
                  <a:pt x="149087" y="6626"/>
                  <a:pt x="159026" y="0"/>
                </a:cubicBezTo>
                <a:lnTo>
                  <a:pt x="944218" y="9939"/>
                </a:lnTo>
                <a:cubicBezTo>
                  <a:pt x="1040487" y="12613"/>
                  <a:pt x="1136204" y="26460"/>
                  <a:pt x="1232452" y="29818"/>
                </a:cubicBezTo>
                <a:cubicBezTo>
                  <a:pt x="1421210" y="36403"/>
                  <a:pt x="1610139" y="36444"/>
                  <a:pt x="1798983" y="39757"/>
                </a:cubicBezTo>
                <a:lnTo>
                  <a:pt x="3269974" y="29818"/>
                </a:lnTo>
              </a:path>
            </a:pathLst>
          </a:custGeom>
          <a:ln w="152400">
            <a:solidFill>
              <a:srgbClr val="FFFF00">
                <a:alpha val="9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5938" name="Rectangle 2"/>
          <p:cNvSpPr>
            <a:spLocks noGrp="1" noChangeArrowheads="1"/>
          </p:cNvSpPr>
          <p:nvPr>
            <p:ph type="title"/>
          </p:nvPr>
        </p:nvSpPr>
        <p:spPr/>
        <p:txBody>
          <a:bodyPr/>
          <a:lstStyle/>
          <a:p>
            <a:r>
              <a:rPr lang="de-DE" dirty="0" err="1"/>
              <a:t>Manuscript</a:t>
            </a:r>
            <a:r>
              <a:rPr lang="de-DE" dirty="0"/>
              <a:t> </a:t>
            </a:r>
            <a:r>
              <a:rPr lang="de-DE" dirty="0" err="1"/>
              <a:t>Pre-screening</a:t>
            </a:r>
            <a:endParaRPr lang="de-DE" dirty="0"/>
          </a:p>
        </p:txBody>
      </p:sp>
      <p:sp>
        <p:nvSpPr>
          <p:cNvPr id="295939" name="Rectangle 3"/>
          <p:cNvSpPr>
            <a:spLocks noGrp="1" noChangeArrowheads="1"/>
          </p:cNvSpPr>
          <p:nvPr>
            <p:ph type="body" idx="1"/>
          </p:nvPr>
        </p:nvSpPr>
        <p:spPr>
          <a:xfrm>
            <a:off x="358775" y="1412776"/>
            <a:ext cx="8305800" cy="4823547"/>
          </a:xfrm>
        </p:spPr>
        <p:txBody>
          <a:bodyPr/>
          <a:lstStyle/>
          <a:p>
            <a:pPr>
              <a:lnSpc>
                <a:spcPct val="110000"/>
              </a:lnSpc>
              <a:buFont typeface="Times" pitchFamily="18" charset="0"/>
              <a:buNone/>
            </a:pPr>
            <a:r>
              <a:rPr lang="en-US" sz="1600" b="1" dirty="0">
                <a:solidFill>
                  <a:srgbClr val="00715E"/>
                </a:solidFill>
              </a:rPr>
              <a:t>Example Response</a:t>
            </a:r>
          </a:p>
          <a:p>
            <a:pPr>
              <a:lnSpc>
                <a:spcPct val="110000"/>
              </a:lnSpc>
              <a:buFont typeface="Times" pitchFamily="18" charset="0"/>
              <a:buNone/>
            </a:pPr>
            <a:r>
              <a:rPr lang="en-US" sz="1200" dirty="0"/>
              <a:t>Many thanks for your submission of the above manuscript to Experiments in Fluids. It is a policy at Experiments in Fluids to examine all incoming manuscripts to determine whether they fit with the theme of Experiments in Fluids and that they will have a fair chance of eventual acceptance after review.</a:t>
            </a:r>
          </a:p>
          <a:p>
            <a:pPr>
              <a:lnSpc>
                <a:spcPct val="110000"/>
              </a:lnSpc>
              <a:buFont typeface="Times" pitchFamily="18" charset="0"/>
              <a:buNone/>
            </a:pPr>
            <a:r>
              <a:rPr lang="en-US" sz="1200" dirty="0"/>
              <a:t>In essence, our journal publishes two types of contributions. The first involves a new experimental technique, typically involving global or </a:t>
            </a:r>
            <a:r>
              <a:rPr lang="en-US" sz="1200" dirty="0" err="1"/>
              <a:t>wholefield</a:t>
            </a:r>
            <a:r>
              <a:rPr lang="en-US" sz="1200" dirty="0"/>
              <a:t> assessment of quantitative parameters of the flow. The second type of contribution uses an existing experimental technique to provide in-depth insight into the flow and thereby yields new flow physics.</a:t>
            </a:r>
          </a:p>
          <a:p>
            <a:pPr>
              <a:lnSpc>
                <a:spcPct val="110000"/>
              </a:lnSpc>
              <a:buFont typeface="Times" pitchFamily="18" charset="0"/>
              <a:buNone/>
            </a:pPr>
            <a:r>
              <a:rPr lang="en-US" sz="1200" dirty="0"/>
              <a:t>Prof. ?? and myself have both examined your manuscript EiF-0nnn – ‘Manuscript title' in detail and come to the following viewpoint. </a:t>
            </a:r>
          </a:p>
          <a:p>
            <a:pPr>
              <a:lnSpc>
                <a:spcPct val="110000"/>
              </a:lnSpc>
              <a:buFont typeface="Times" pitchFamily="18" charset="0"/>
              <a:buNone/>
            </a:pPr>
            <a:r>
              <a:rPr lang="en-US" sz="1200" dirty="0"/>
              <a:t> ------------------------Short explanation of  deficiencies ----------------------------------</a:t>
            </a:r>
          </a:p>
          <a:p>
            <a:pPr>
              <a:lnSpc>
                <a:spcPct val="110000"/>
              </a:lnSpc>
              <a:buFont typeface="Times" pitchFamily="18" charset="0"/>
              <a:buNone/>
            </a:pPr>
            <a:r>
              <a:rPr lang="en-US" sz="1200" dirty="0"/>
              <a:t>In summary, as an introduction of a new technique we feel that the readers of Experiments in Fluids will expect a more comprehensive and critical assessment of the technique. There is no doubt in our minds that the reviewers that would be selected for your manuscript would agree with our assessment. By providing you with direct feedback at this point, we aim to minimize loss of time in making your work available to our community. We are therefore withdrawing your manuscript, which will have no negative implications. </a:t>
            </a:r>
          </a:p>
          <a:p>
            <a:pPr>
              <a:lnSpc>
                <a:spcPct val="110000"/>
              </a:lnSpc>
              <a:buFont typeface="Times" pitchFamily="18" charset="0"/>
              <a:buNone/>
            </a:pPr>
            <a:r>
              <a:rPr lang="en-US" sz="1200" dirty="0"/>
              <a:t>In no way do we intend to comment on the quality of your research, as it is clearly headed in an interesting direction. Certainly we would welcome a further submission from you once your development of the technique has reached a more mature stage. </a:t>
            </a:r>
          </a:p>
          <a:p>
            <a:pPr>
              <a:lnSpc>
                <a:spcPct val="110000"/>
              </a:lnSpc>
              <a:buFont typeface="Times" pitchFamily="18" charset="0"/>
              <a:buNone/>
            </a:pPr>
            <a:r>
              <a:rPr lang="en-US" sz="1200" dirty="0"/>
              <a:t>We thank you for considering Experiments in Fluids and wish you the best in your ongoing endeavors. </a:t>
            </a:r>
            <a:endParaRPr lang="de-DE" sz="1200"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Manuscript</a:t>
            </a:r>
            <a:r>
              <a:rPr lang="de-DE" dirty="0" smtClean="0"/>
              <a:t> </a:t>
            </a:r>
            <a:r>
              <a:rPr lang="de-DE" dirty="0" err="1" smtClean="0"/>
              <a:t>Pre-screening</a:t>
            </a:r>
            <a:endParaRPr lang="en-US" dirty="0"/>
          </a:p>
        </p:txBody>
      </p:sp>
      <p:graphicFrame>
        <p:nvGraphicFramePr>
          <p:cNvPr id="5" name="Group 40"/>
          <p:cNvGraphicFramePr>
            <a:graphicFrameLocks noGrp="1"/>
          </p:cNvGraphicFramePr>
          <p:nvPr>
            <p:extLst>
              <p:ext uri="{D42A27DB-BD31-4B8C-83A1-F6EECF244321}">
                <p14:modId xmlns:p14="http://schemas.microsoft.com/office/powerpoint/2010/main" val="3707766976"/>
              </p:ext>
            </p:extLst>
          </p:nvPr>
        </p:nvGraphicFramePr>
        <p:xfrm>
          <a:off x="250825" y="2276872"/>
          <a:ext cx="8569648" cy="3681984"/>
        </p:xfrm>
        <a:graphic>
          <a:graphicData uri="http://schemas.openxmlformats.org/drawingml/2006/table">
            <a:tbl>
              <a:tblPr/>
              <a:tblGrid>
                <a:gridCol w="2232943"/>
                <a:gridCol w="1368152"/>
                <a:gridCol w="1152128"/>
                <a:gridCol w="1296144"/>
                <a:gridCol w="1231041"/>
                <a:gridCol w="1289240"/>
              </a:tblGrid>
              <a:tr h="236611">
                <a:tc>
                  <a:txBody>
                    <a:bodyPr/>
                    <a:lstStyle/>
                    <a:p>
                      <a:pPr marL="0" marR="0" lvl="0" indent="0" algn="l" defTabSz="914400" rtl="0" eaLnBrk="0" fontAlgn="base" latinLnBrk="0" hangingPunct="0">
                        <a:lnSpc>
                          <a:spcPct val="120000"/>
                        </a:lnSpc>
                        <a:spcBef>
                          <a:spcPct val="0"/>
                        </a:spcBef>
                        <a:spcAft>
                          <a:spcPct val="0"/>
                        </a:spcAft>
                        <a:buClr>
                          <a:schemeClr val="accent2"/>
                        </a:buClr>
                        <a:buSzPct val="130000"/>
                        <a:buFont typeface="Times" pitchFamily="18" charset="0"/>
                        <a:buNone/>
                        <a:tabLst/>
                      </a:pPr>
                      <a:r>
                        <a:rPr kumimoji="0" lang="en-US" sz="1800" b="1" i="0" u="none" strike="noStrike" cap="none" normalizeH="0" baseline="0" dirty="0" smtClean="0">
                          <a:ln>
                            <a:noFill/>
                          </a:ln>
                          <a:solidFill>
                            <a:srgbClr val="002060"/>
                          </a:solidFill>
                          <a:effectLst/>
                          <a:latin typeface="Arial" charset="0"/>
                        </a:rPr>
                        <a:t>Submissions</a:t>
                      </a:r>
                      <a:endParaRPr kumimoji="0" lang="de-DE" sz="1800" b="1" i="0" u="none" strike="noStrike" cap="none" normalizeH="0" baseline="0" dirty="0" smtClean="0">
                        <a:ln>
                          <a:noFill/>
                        </a:ln>
                        <a:solidFill>
                          <a:srgbClr val="002060"/>
                        </a:solidFill>
                        <a:effectLst/>
                        <a:latin typeface="Arial" charset="0"/>
                      </a:endParaRPr>
                    </a:p>
                  </a:txBody>
                  <a:tcPr anchor="ctr" horzOverflow="overflow">
                    <a:lnL>
                      <a:noFill/>
                    </a:lnL>
                    <a:lnR w="19050" cap="flat" cmpd="sng" algn="ctr">
                      <a:solidFill>
                        <a:schemeClr val="bg1"/>
                      </a:solidFill>
                      <a:prstDash val="solid"/>
                      <a:round/>
                      <a:headEnd type="none" w="med" len="med"/>
                      <a:tailEnd type="none" w="med" len="med"/>
                    </a:lnR>
                    <a:lnT>
                      <a:noFill/>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lvl="0" indent="0" algn="r" defTabSz="914400" rtl="0" eaLnBrk="0" fontAlgn="base" latinLnBrk="0" hangingPunct="0">
                        <a:lnSpc>
                          <a:spcPct val="120000"/>
                        </a:lnSpc>
                        <a:spcBef>
                          <a:spcPct val="40000"/>
                        </a:spcBef>
                        <a:spcAft>
                          <a:spcPct val="0"/>
                        </a:spcAft>
                        <a:buClr>
                          <a:schemeClr val="accent2"/>
                        </a:buClr>
                        <a:buSzPct val="130000"/>
                        <a:buFont typeface="Times" pitchFamily="18" charset="0"/>
                        <a:buNone/>
                        <a:tabLst/>
                      </a:pPr>
                      <a:r>
                        <a:rPr kumimoji="0" lang="de-DE" sz="1800" b="1" i="0" u="none" strike="noStrike" cap="none" normalizeH="0" baseline="0" dirty="0" smtClean="0">
                          <a:ln>
                            <a:noFill/>
                          </a:ln>
                          <a:solidFill>
                            <a:srgbClr val="002060"/>
                          </a:solidFill>
                          <a:effectLst/>
                          <a:latin typeface="Arial" charset="0"/>
                        </a:rPr>
                        <a:t>2009</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a:noFill/>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lvl="0" indent="0" algn="r" defTabSz="914400" rtl="0" eaLnBrk="0" fontAlgn="base" latinLnBrk="0" hangingPunct="0">
                        <a:lnSpc>
                          <a:spcPct val="120000"/>
                        </a:lnSpc>
                        <a:spcBef>
                          <a:spcPct val="40000"/>
                        </a:spcBef>
                        <a:spcAft>
                          <a:spcPct val="0"/>
                        </a:spcAft>
                        <a:buClr>
                          <a:schemeClr val="accent2"/>
                        </a:buClr>
                        <a:buSzPct val="130000"/>
                        <a:buFont typeface="Times" pitchFamily="18" charset="0"/>
                        <a:buNone/>
                        <a:tabLst/>
                      </a:pPr>
                      <a:r>
                        <a:rPr kumimoji="0" lang="en-US" sz="1800" b="1" i="0" u="none" strike="noStrike" cap="none" normalizeH="0" baseline="0" dirty="0" smtClean="0">
                          <a:ln>
                            <a:noFill/>
                          </a:ln>
                          <a:solidFill>
                            <a:srgbClr val="002060"/>
                          </a:solidFill>
                          <a:effectLst/>
                          <a:latin typeface="Arial" charset="0"/>
                        </a:rPr>
                        <a:t>2010</a:t>
                      </a:r>
                      <a:endParaRPr kumimoji="0" lang="de-DE" sz="1800" b="1" i="0" u="none" strike="noStrike" cap="none" normalizeH="0" baseline="0" dirty="0" smtClean="0">
                        <a:ln>
                          <a:noFill/>
                        </a:ln>
                        <a:solidFill>
                          <a:srgbClr val="002060"/>
                        </a:solidFill>
                        <a:effectLst/>
                        <a:latin typeface="Arial" charset="0"/>
                      </a:endParaRP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a:noFill/>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lvl="0" indent="0" algn="r" defTabSz="914400" rtl="0" eaLnBrk="0" fontAlgn="base" latinLnBrk="0" hangingPunct="0">
                        <a:lnSpc>
                          <a:spcPct val="120000"/>
                        </a:lnSpc>
                        <a:spcBef>
                          <a:spcPct val="40000"/>
                        </a:spcBef>
                        <a:spcAft>
                          <a:spcPct val="0"/>
                        </a:spcAft>
                        <a:buClr>
                          <a:schemeClr val="accent2"/>
                        </a:buClr>
                        <a:buSzPct val="130000"/>
                        <a:buFont typeface="Times" pitchFamily="18" charset="0"/>
                        <a:buNone/>
                        <a:tabLst/>
                      </a:pPr>
                      <a:r>
                        <a:rPr kumimoji="0" lang="de-DE" sz="1800" b="1" i="0" u="none" strike="noStrike" cap="none" normalizeH="0" baseline="0" dirty="0" smtClean="0">
                          <a:ln>
                            <a:noFill/>
                          </a:ln>
                          <a:solidFill>
                            <a:srgbClr val="002060"/>
                          </a:solidFill>
                          <a:effectLst/>
                          <a:latin typeface="Arial" charset="0"/>
                        </a:rPr>
                        <a:t>2012</a:t>
                      </a:r>
                      <a:endParaRPr kumimoji="0" lang="de-DE" sz="1800" b="1" i="0" u="none" strike="noStrike" cap="none" normalizeH="0" baseline="0" dirty="0" smtClean="0">
                        <a:ln>
                          <a:noFill/>
                        </a:ln>
                        <a:solidFill>
                          <a:srgbClr val="002060"/>
                        </a:solidFill>
                        <a:effectLst/>
                        <a:latin typeface="Arial" charset="0"/>
                      </a:endParaRP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a:noFill/>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lvl="0" indent="0" algn="r" defTabSz="914400" rtl="0" eaLnBrk="0" fontAlgn="base" latinLnBrk="0" hangingPunct="0">
                        <a:lnSpc>
                          <a:spcPct val="120000"/>
                        </a:lnSpc>
                        <a:spcBef>
                          <a:spcPct val="40000"/>
                        </a:spcBef>
                        <a:spcAft>
                          <a:spcPct val="0"/>
                        </a:spcAft>
                        <a:buClr>
                          <a:schemeClr val="accent2"/>
                        </a:buClr>
                        <a:buSzPct val="130000"/>
                        <a:buFont typeface="Times" pitchFamily="18" charset="0"/>
                        <a:buNone/>
                        <a:tabLst/>
                      </a:pPr>
                      <a:r>
                        <a:rPr kumimoji="0" lang="de-DE" sz="1800" b="1" i="0" u="none" strike="noStrike" cap="none" normalizeH="0" baseline="0" dirty="0" smtClean="0">
                          <a:ln>
                            <a:noFill/>
                          </a:ln>
                          <a:solidFill>
                            <a:srgbClr val="002060"/>
                          </a:solidFill>
                          <a:effectLst/>
                          <a:latin typeface="Arial" charset="0"/>
                        </a:rPr>
                        <a:t>2013</a:t>
                      </a:r>
                      <a:endParaRPr kumimoji="0" lang="de-DE" sz="1800" b="1" i="0" u="none" strike="noStrike" cap="none" normalizeH="0" baseline="0" dirty="0" smtClean="0">
                        <a:ln>
                          <a:noFill/>
                        </a:ln>
                        <a:solidFill>
                          <a:srgbClr val="002060"/>
                        </a:solidFill>
                        <a:effectLst/>
                        <a:latin typeface="Arial" charset="0"/>
                      </a:endParaRP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a:noFill/>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lvl="0" indent="0" algn="r" defTabSz="914400" rtl="0" eaLnBrk="0" fontAlgn="base" latinLnBrk="0" hangingPunct="0">
                        <a:lnSpc>
                          <a:spcPct val="120000"/>
                        </a:lnSpc>
                        <a:spcBef>
                          <a:spcPct val="40000"/>
                        </a:spcBef>
                        <a:spcAft>
                          <a:spcPct val="0"/>
                        </a:spcAft>
                        <a:buClr>
                          <a:schemeClr val="accent2"/>
                        </a:buClr>
                        <a:buSzPct val="130000"/>
                        <a:buFont typeface="Times" pitchFamily="18" charset="0"/>
                        <a:buNone/>
                        <a:tabLst/>
                      </a:pPr>
                      <a:r>
                        <a:rPr kumimoji="0" lang="de-DE" sz="1800" b="1" i="0" u="none" strike="noStrike" cap="none" normalizeH="0" baseline="0" dirty="0" smtClean="0">
                          <a:ln>
                            <a:noFill/>
                          </a:ln>
                          <a:solidFill>
                            <a:srgbClr val="002060"/>
                          </a:solidFill>
                          <a:effectLst/>
                          <a:latin typeface="Arial" charset="0"/>
                        </a:rPr>
                        <a:t>2014</a:t>
                      </a:r>
                      <a:endParaRPr kumimoji="0" lang="de-DE" sz="1800" b="1" i="0" u="none" strike="noStrike" cap="none" normalizeH="0" baseline="0" dirty="0" smtClean="0">
                        <a:ln>
                          <a:noFill/>
                        </a:ln>
                        <a:solidFill>
                          <a:srgbClr val="002060"/>
                        </a:solidFill>
                        <a:effectLst/>
                        <a:latin typeface="Arial" charset="0"/>
                      </a:endParaRPr>
                    </a:p>
                  </a:txBody>
                  <a:tcPr anchor="ctr" horzOverflow="overflow">
                    <a:lnL w="19050" cap="flat" cmpd="sng" algn="ctr">
                      <a:solidFill>
                        <a:schemeClr val="bg1"/>
                      </a:solidFill>
                      <a:prstDash val="solid"/>
                      <a:round/>
                      <a:headEnd type="none" w="med" len="med"/>
                      <a:tailEnd type="none" w="med" len="med"/>
                    </a:lnL>
                    <a:lnR>
                      <a:noFill/>
                    </a:lnR>
                    <a:lnT>
                      <a:noFill/>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r>
              <a:tr h="210321">
                <a:tc>
                  <a:txBody>
                    <a:bodyPr/>
                    <a:lstStyle/>
                    <a:p>
                      <a:pPr marL="0" marR="0">
                        <a:spcBef>
                          <a:spcPts val="0"/>
                        </a:spcBef>
                        <a:spcAft>
                          <a:spcPts val="0"/>
                        </a:spcAft>
                      </a:pPr>
                      <a:r>
                        <a:rPr lang="en-US" sz="1600" b="1" dirty="0" smtClean="0">
                          <a:solidFill>
                            <a:srgbClr val="002060"/>
                          </a:solidFill>
                          <a:latin typeface="Arial"/>
                          <a:ea typeface="Times New Roman"/>
                          <a:cs typeface="Times New Roman"/>
                        </a:rPr>
                        <a:t>Total</a:t>
                      </a:r>
                      <a:r>
                        <a:rPr lang="en-US" sz="1600" b="1" baseline="0" dirty="0" smtClean="0">
                          <a:solidFill>
                            <a:srgbClr val="002060"/>
                          </a:solidFill>
                          <a:latin typeface="Arial"/>
                          <a:ea typeface="Times New Roman"/>
                          <a:cs typeface="Times New Roman"/>
                        </a:rPr>
                        <a:t> Submitted</a:t>
                      </a:r>
                      <a:endParaRPr lang="en-US" sz="1600" b="1" dirty="0">
                        <a:solidFill>
                          <a:srgbClr val="002060"/>
                        </a:solidFill>
                        <a:latin typeface="Times New Roman"/>
                        <a:ea typeface="Times New Roman"/>
                        <a:cs typeface="Times New Roman"/>
                      </a:endParaRPr>
                    </a:p>
                  </a:txBody>
                  <a:tcPr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marL="0" marR="0" algn="r">
                        <a:spcBef>
                          <a:spcPts val="0"/>
                        </a:spcBef>
                        <a:spcAft>
                          <a:spcPts val="0"/>
                        </a:spcAft>
                      </a:pPr>
                      <a:r>
                        <a:rPr lang="en-US" sz="1600" b="1" dirty="0" smtClean="0">
                          <a:solidFill>
                            <a:srgbClr val="002060"/>
                          </a:solidFill>
                          <a:latin typeface="+mj-lt"/>
                          <a:ea typeface="Times New Roman"/>
                          <a:cs typeface="Times New Roman"/>
                        </a:rPr>
                        <a:t>411</a:t>
                      </a:r>
                      <a:endParaRPr lang="en-US" sz="1600" b="1" dirty="0">
                        <a:solidFill>
                          <a:srgbClr val="002060"/>
                        </a:solidFill>
                        <a:latin typeface="+mj-lt"/>
                        <a:ea typeface="Times New Roman"/>
                        <a:cs typeface="Times New Roman"/>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marL="0" marR="0" algn="r">
                        <a:spcBef>
                          <a:spcPts val="0"/>
                        </a:spcBef>
                        <a:spcAft>
                          <a:spcPts val="0"/>
                        </a:spcAft>
                      </a:pPr>
                      <a:r>
                        <a:rPr lang="en-US" sz="1600" b="1" dirty="0" smtClean="0">
                          <a:solidFill>
                            <a:srgbClr val="002060"/>
                          </a:solidFill>
                          <a:latin typeface="+mj-lt"/>
                          <a:ea typeface="Times New Roman"/>
                          <a:cs typeface="Times New Roman"/>
                        </a:rPr>
                        <a:t>466</a:t>
                      </a:r>
                      <a:endParaRPr lang="en-US" sz="1600" b="1" dirty="0">
                        <a:solidFill>
                          <a:srgbClr val="002060"/>
                        </a:solidFill>
                        <a:latin typeface="+mj-lt"/>
                        <a:ea typeface="Times New Roman"/>
                        <a:cs typeface="Times New Roman"/>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marL="0" marR="0" algn="r">
                        <a:spcBef>
                          <a:spcPts val="0"/>
                        </a:spcBef>
                        <a:spcAft>
                          <a:spcPts val="0"/>
                        </a:spcAft>
                      </a:pPr>
                      <a:r>
                        <a:rPr lang="en-US" sz="1600" b="1" dirty="0" smtClean="0">
                          <a:solidFill>
                            <a:srgbClr val="002060"/>
                          </a:solidFill>
                          <a:latin typeface="+mj-lt"/>
                          <a:ea typeface="Times New Roman"/>
                          <a:cs typeface="Times New Roman"/>
                        </a:rPr>
                        <a:t>464</a:t>
                      </a:r>
                      <a:endParaRPr lang="en-US" sz="1600" b="1" dirty="0">
                        <a:solidFill>
                          <a:srgbClr val="002060"/>
                        </a:solidFill>
                        <a:latin typeface="+mj-lt"/>
                        <a:ea typeface="Times New Roman"/>
                        <a:cs typeface="Times New Roman"/>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marL="0" marR="0" algn="r">
                        <a:spcBef>
                          <a:spcPts val="0"/>
                        </a:spcBef>
                        <a:spcAft>
                          <a:spcPts val="0"/>
                        </a:spcAft>
                      </a:pPr>
                      <a:r>
                        <a:rPr lang="en-US" sz="1600" b="1" dirty="0" smtClean="0">
                          <a:solidFill>
                            <a:srgbClr val="002060"/>
                          </a:solidFill>
                          <a:latin typeface="+mj-lt"/>
                          <a:ea typeface="Times New Roman"/>
                          <a:cs typeface="Times New Roman"/>
                        </a:rPr>
                        <a:t>505</a:t>
                      </a:r>
                      <a:endParaRPr lang="en-US" sz="1600" b="1" dirty="0">
                        <a:solidFill>
                          <a:srgbClr val="002060"/>
                        </a:solidFill>
                        <a:latin typeface="+mj-lt"/>
                        <a:ea typeface="Times New Roman"/>
                        <a:cs typeface="Times New Roman"/>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marL="0" marR="0" algn="r">
                        <a:spcBef>
                          <a:spcPts val="0"/>
                        </a:spcBef>
                        <a:spcAft>
                          <a:spcPts val="0"/>
                        </a:spcAft>
                      </a:pPr>
                      <a:r>
                        <a:rPr lang="en-US" sz="1600" b="1" dirty="0" smtClean="0">
                          <a:solidFill>
                            <a:srgbClr val="002060"/>
                          </a:solidFill>
                          <a:latin typeface="+mj-lt"/>
                          <a:ea typeface="Times New Roman"/>
                          <a:cs typeface="Times New Roman"/>
                        </a:rPr>
                        <a:t>539</a:t>
                      </a:r>
                      <a:endParaRPr lang="en-US" sz="1600" b="1" dirty="0">
                        <a:solidFill>
                          <a:srgbClr val="002060"/>
                        </a:solidFill>
                        <a:latin typeface="+mj-lt"/>
                        <a:ea typeface="Times New Roman"/>
                        <a:cs typeface="Times New Roman"/>
                      </a:endParaRPr>
                    </a:p>
                  </a:txBody>
                  <a:tcPr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r>
              <a:tr h="210321">
                <a:tc>
                  <a:txBody>
                    <a:bodyPr/>
                    <a:lstStyle/>
                    <a:p>
                      <a:pPr marL="0" marR="0">
                        <a:spcBef>
                          <a:spcPts val="0"/>
                        </a:spcBef>
                        <a:spcAft>
                          <a:spcPts val="0"/>
                        </a:spcAft>
                      </a:pPr>
                      <a:endParaRPr lang="en-US" sz="1600" b="1" dirty="0">
                        <a:solidFill>
                          <a:srgbClr val="002060"/>
                        </a:solidFill>
                        <a:latin typeface="Times New Roman"/>
                        <a:ea typeface="Times New Roman"/>
                        <a:cs typeface="Times New Roman"/>
                      </a:endParaRPr>
                    </a:p>
                  </a:txBody>
                  <a:tcPr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endParaRPr lang="en-US" sz="1600" b="1" dirty="0">
                        <a:solidFill>
                          <a:srgbClr val="002060"/>
                        </a:solidFill>
                        <a:latin typeface="+mj-lt"/>
                        <a:ea typeface="Times New Roman"/>
                        <a:cs typeface="Times New Roman"/>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endParaRPr lang="en-US" sz="1600" b="1" dirty="0">
                        <a:solidFill>
                          <a:srgbClr val="002060"/>
                        </a:solidFill>
                        <a:latin typeface="+mj-lt"/>
                        <a:ea typeface="Times New Roman"/>
                        <a:cs typeface="Times New Roman"/>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endParaRPr lang="en-US" sz="1600" b="1" dirty="0">
                        <a:solidFill>
                          <a:srgbClr val="002060"/>
                        </a:solidFill>
                        <a:latin typeface="+mj-lt"/>
                        <a:ea typeface="Times New Roman"/>
                        <a:cs typeface="Times New Roman"/>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endParaRPr lang="en-US" sz="1600" b="1" dirty="0">
                        <a:solidFill>
                          <a:srgbClr val="002060"/>
                        </a:solidFill>
                        <a:latin typeface="+mj-lt"/>
                        <a:ea typeface="Times New Roman"/>
                        <a:cs typeface="Times New Roman"/>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endParaRPr lang="en-US" sz="1600" b="1" dirty="0">
                        <a:solidFill>
                          <a:srgbClr val="002060"/>
                        </a:solidFill>
                        <a:latin typeface="+mj-lt"/>
                        <a:ea typeface="Times New Roman"/>
                        <a:cs typeface="Times New Roman"/>
                      </a:endParaRPr>
                    </a:p>
                  </a:txBody>
                  <a:tcPr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r>
              <a:tr h="210321">
                <a:tc>
                  <a:txBody>
                    <a:bodyPr/>
                    <a:lstStyle/>
                    <a:p>
                      <a:pPr marL="0" marR="0">
                        <a:spcBef>
                          <a:spcPts val="0"/>
                        </a:spcBef>
                        <a:spcAft>
                          <a:spcPts val="0"/>
                        </a:spcAft>
                      </a:pPr>
                      <a:r>
                        <a:rPr lang="en-US" sz="1600" b="1" dirty="0" smtClean="0">
                          <a:solidFill>
                            <a:srgbClr val="002060"/>
                          </a:solidFill>
                          <a:latin typeface="Arial"/>
                          <a:ea typeface="Times New Roman"/>
                          <a:cs typeface="Times New Roman"/>
                        </a:rPr>
                        <a:t>Total</a:t>
                      </a:r>
                      <a:r>
                        <a:rPr lang="en-US" sz="1600" b="1" baseline="0" dirty="0" smtClean="0">
                          <a:solidFill>
                            <a:srgbClr val="002060"/>
                          </a:solidFill>
                          <a:latin typeface="Arial"/>
                          <a:ea typeface="Times New Roman"/>
                          <a:cs typeface="Times New Roman"/>
                        </a:rPr>
                        <a:t> Decisioned</a:t>
                      </a:r>
                      <a:endParaRPr lang="en-US" sz="1600" b="1" dirty="0">
                        <a:solidFill>
                          <a:srgbClr val="002060"/>
                        </a:solidFill>
                        <a:latin typeface="Times New Roman"/>
                        <a:ea typeface="Times New Roman"/>
                        <a:cs typeface="Times New Roman"/>
                      </a:endParaRPr>
                    </a:p>
                  </a:txBody>
                  <a:tcPr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marL="0" marR="0" algn="r">
                        <a:spcBef>
                          <a:spcPts val="0"/>
                        </a:spcBef>
                        <a:spcAft>
                          <a:spcPts val="0"/>
                        </a:spcAft>
                      </a:pPr>
                      <a:r>
                        <a:rPr lang="en-US" sz="1600" b="0" dirty="0" smtClean="0">
                          <a:solidFill>
                            <a:srgbClr val="002060"/>
                          </a:solidFill>
                          <a:latin typeface="Arial" panose="020B0604020202020204" pitchFamily="34" charset="0"/>
                          <a:ea typeface="Times New Roman"/>
                          <a:cs typeface="Arial" panose="020B0604020202020204" pitchFamily="34" charset="0"/>
                        </a:rPr>
                        <a:t>230</a:t>
                      </a:r>
                      <a:endParaRPr lang="en-US" sz="1600" b="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algn="r" fontAlgn="b"/>
                      <a:r>
                        <a:rPr lang="de-DE" sz="1600" b="0" i="0" u="none" strike="noStrike" dirty="0" smtClean="0">
                          <a:solidFill>
                            <a:srgbClr val="002060"/>
                          </a:solidFill>
                          <a:latin typeface="Arial" panose="020B0604020202020204" pitchFamily="34" charset="0"/>
                          <a:cs typeface="Arial" panose="020B0604020202020204" pitchFamily="34" charset="0"/>
                        </a:rPr>
                        <a:t>215</a:t>
                      </a:r>
                      <a:endParaRPr lang="de-DE" sz="1600" b="0" i="0" u="none" strike="noStrike"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algn="r"/>
                      <a:r>
                        <a:rPr lang="de-DE" sz="1600" b="0" dirty="0" smtClean="0">
                          <a:solidFill>
                            <a:srgbClr val="002060"/>
                          </a:solidFill>
                          <a:latin typeface="Arial" panose="020B0604020202020204" pitchFamily="34" charset="0"/>
                          <a:cs typeface="Arial" panose="020B0604020202020204" pitchFamily="34" charset="0"/>
                        </a:rPr>
                        <a:t>254</a:t>
                      </a:r>
                      <a:endParaRPr lang="de-DE" sz="1600" b="0"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algn="r"/>
                      <a:r>
                        <a:rPr lang="de-DE" sz="1600" b="0" dirty="0" smtClean="0">
                          <a:solidFill>
                            <a:srgbClr val="002060"/>
                          </a:solidFill>
                          <a:latin typeface="Arial" panose="020B0604020202020204" pitchFamily="34" charset="0"/>
                          <a:cs typeface="Arial" panose="020B0604020202020204" pitchFamily="34" charset="0"/>
                        </a:rPr>
                        <a:t>312</a:t>
                      </a:r>
                      <a:endParaRPr lang="de-DE" sz="1600" b="0"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algn="r"/>
                      <a:r>
                        <a:rPr lang="de-DE" sz="1600" b="0" dirty="0" smtClean="0">
                          <a:solidFill>
                            <a:srgbClr val="002060"/>
                          </a:solidFill>
                          <a:latin typeface="Arial" panose="020B0604020202020204" pitchFamily="34" charset="0"/>
                          <a:cs typeface="Arial" panose="020B0604020202020204" pitchFamily="34" charset="0"/>
                        </a:rPr>
                        <a:t>304</a:t>
                      </a:r>
                      <a:endParaRPr lang="de-DE" sz="1600" b="0"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r>
              <a:tr h="210321">
                <a:tc>
                  <a:txBody>
                    <a:bodyPr/>
                    <a:lstStyle/>
                    <a:p>
                      <a:pPr marL="0" marR="0" algn="ctr">
                        <a:spcBef>
                          <a:spcPts val="0"/>
                        </a:spcBef>
                        <a:spcAft>
                          <a:spcPts val="0"/>
                        </a:spcAft>
                      </a:pPr>
                      <a:r>
                        <a:rPr lang="en-US" sz="1600" kern="1200" dirty="0" smtClean="0">
                          <a:solidFill>
                            <a:srgbClr val="002060"/>
                          </a:solidFill>
                          <a:latin typeface="Arial"/>
                          <a:ea typeface="Times New Roman"/>
                          <a:cs typeface="Times New Roman"/>
                        </a:rPr>
                        <a:t>Accept</a:t>
                      </a:r>
                      <a:endParaRPr lang="en-US" sz="1600" kern="1200" dirty="0">
                        <a:solidFill>
                          <a:srgbClr val="002060"/>
                        </a:solidFill>
                        <a:latin typeface="Arial"/>
                        <a:ea typeface="Times New Roman"/>
                        <a:cs typeface="Times New Roman"/>
                      </a:endParaRPr>
                    </a:p>
                  </a:txBody>
                  <a:tcPr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r>
                        <a:rPr lang="en-US" sz="1600" b="0" dirty="0" smtClean="0">
                          <a:solidFill>
                            <a:srgbClr val="002060"/>
                          </a:solidFill>
                          <a:latin typeface="Arial" panose="020B0604020202020204" pitchFamily="34" charset="0"/>
                          <a:ea typeface="Times New Roman"/>
                          <a:cs typeface="Arial" panose="020B0604020202020204" pitchFamily="34" charset="0"/>
                        </a:rPr>
                        <a:t>179</a:t>
                      </a:r>
                      <a:endParaRPr lang="en-US" sz="1600" b="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algn="r" fontAlgn="b"/>
                      <a:r>
                        <a:rPr lang="de-DE" sz="1600" b="0" i="0" u="none" strike="noStrike" dirty="0" smtClean="0">
                          <a:solidFill>
                            <a:srgbClr val="002060"/>
                          </a:solidFill>
                          <a:latin typeface="Arial" panose="020B0604020202020204" pitchFamily="34" charset="0"/>
                          <a:cs typeface="Arial" panose="020B0604020202020204" pitchFamily="34" charset="0"/>
                        </a:rPr>
                        <a:t>215</a:t>
                      </a:r>
                      <a:endParaRPr lang="de-DE" sz="1600" b="0" i="0" u="none" strike="noStrike"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algn="r" fontAlgn="b"/>
                      <a:r>
                        <a:rPr lang="de-DE" sz="1600" b="0" i="0" u="none" strike="noStrike" dirty="0" smtClean="0">
                          <a:solidFill>
                            <a:srgbClr val="002060"/>
                          </a:solidFill>
                          <a:latin typeface="Arial" panose="020B0604020202020204" pitchFamily="34" charset="0"/>
                          <a:cs typeface="Arial" panose="020B0604020202020204" pitchFamily="34" charset="0"/>
                        </a:rPr>
                        <a:t>189</a:t>
                      </a:r>
                      <a:endParaRPr lang="de-DE" sz="1600" b="0" i="0" u="none" strike="noStrike"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algn="r" fontAlgn="b"/>
                      <a:r>
                        <a:rPr lang="de-DE" sz="1600" b="0" i="0" u="none" strike="noStrike" dirty="0" smtClean="0">
                          <a:solidFill>
                            <a:srgbClr val="002060"/>
                          </a:solidFill>
                          <a:latin typeface="Arial" panose="020B0604020202020204" pitchFamily="34" charset="0"/>
                          <a:cs typeface="Arial" panose="020B0604020202020204" pitchFamily="34" charset="0"/>
                        </a:rPr>
                        <a:t>206</a:t>
                      </a:r>
                      <a:endParaRPr lang="de-DE" sz="1600" b="0" i="0" u="none" strike="noStrike"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algn="r" fontAlgn="b"/>
                      <a:r>
                        <a:rPr lang="de-DE" sz="1600" b="0" i="0" u="none" strike="noStrike" dirty="0" smtClean="0">
                          <a:solidFill>
                            <a:srgbClr val="002060"/>
                          </a:solidFill>
                          <a:latin typeface="Arial" panose="020B0604020202020204" pitchFamily="34" charset="0"/>
                          <a:cs typeface="Arial" panose="020B0604020202020204" pitchFamily="34" charset="0"/>
                        </a:rPr>
                        <a:t>233</a:t>
                      </a:r>
                      <a:endParaRPr lang="de-DE" sz="1600" b="0" i="0" u="none" strike="noStrike"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r>
              <a:tr h="210321">
                <a:tc>
                  <a:txBody>
                    <a:bodyPr/>
                    <a:lstStyle/>
                    <a:p>
                      <a:pPr marL="0" marR="0" algn="ctr">
                        <a:spcBef>
                          <a:spcPts val="0"/>
                        </a:spcBef>
                        <a:spcAft>
                          <a:spcPts val="0"/>
                        </a:spcAft>
                      </a:pPr>
                      <a:r>
                        <a:rPr lang="en-US" sz="1600" dirty="0">
                          <a:solidFill>
                            <a:srgbClr val="002060"/>
                          </a:solidFill>
                          <a:latin typeface="Arial"/>
                          <a:ea typeface="Times New Roman"/>
                          <a:cs typeface="Times New Roman"/>
                        </a:rPr>
                        <a:t>Reject</a:t>
                      </a:r>
                      <a:endParaRPr lang="en-US" sz="1600" dirty="0">
                        <a:solidFill>
                          <a:srgbClr val="002060"/>
                        </a:solidFill>
                        <a:latin typeface="Times New Roman"/>
                        <a:ea typeface="Times New Roman"/>
                        <a:cs typeface="Times New Roman"/>
                      </a:endParaRPr>
                    </a:p>
                  </a:txBody>
                  <a:tcPr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marL="0" marR="0" algn="r">
                        <a:spcBef>
                          <a:spcPts val="0"/>
                        </a:spcBef>
                        <a:spcAft>
                          <a:spcPts val="0"/>
                        </a:spcAft>
                      </a:pPr>
                      <a:r>
                        <a:rPr lang="en-US" sz="1600" b="0" dirty="0" smtClean="0">
                          <a:solidFill>
                            <a:srgbClr val="002060"/>
                          </a:solidFill>
                          <a:latin typeface="Arial" panose="020B0604020202020204" pitchFamily="34" charset="0"/>
                          <a:ea typeface="Times New Roman"/>
                          <a:cs typeface="Arial" panose="020B0604020202020204" pitchFamily="34" charset="0"/>
                        </a:rPr>
                        <a:t>51</a:t>
                      </a:r>
                      <a:endParaRPr lang="en-US" sz="1600" b="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algn="r" fontAlgn="b"/>
                      <a:r>
                        <a:rPr lang="de-DE" sz="1600" b="0" i="0" u="none" strike="noStrike" dirty="0">
                          <a:solidFill>
                            <a:srgbClr val="002060"/>
                          </a:solidFill>
                          <a:latin typeface="Arial" panose="020B0604020202020204" pitchFamily="34" charset="0"/>
                          <a:cs typeface="Arial" panose="020B0604020202020204" pitchFamily="34" charset="0"/>
                        </a:rPr>
                        <a:t>70</a:t>
                      </a:r>
                    </a:p>
                  </a:txBody>
                  <a:tcPr marL="90000" marR="90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algn="r" fontAlgn="b"/>
                      <a:r>
                        <a:rPr lang="de-DE" sz="1600" b="0" i="0" u="none" strike="noStrike" dirty="0" smtClean="0">
                          <a:solidFill>
                            <a:srgbClr val="002060"/>
                          </a:solidFill>
                          <a:latin typeface="Arial" panose="020B0604020202020204" pitchFamily="34" charset="0"/>
                          <a:cs typeface="Arial" panose="020B0604020202020204" pitchFamily="34" charset="0"/>
                        </a:rPr>
                        <a:t>65</a:t>
                      </a:r>
                      <a:endParaRPr lang="de-DE" sz="1600" b="0" i="0" u="none" strike="noStrike"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algn="r" fontAlgn="b"/>
                      <a:r>
                        <a:rPr lang="de-DE" sz="1600" b="0" i="0" u="none" strike="noStrike" dirty="0" smtClean="0">
                          <a:solidFill>
                            <a:srgbClr val="002060"/>
                          </a:solidFill>
                          <a:latin typeface="Arial" panose="020B0604020202020204" pitchFamily="34" charset="0"/>
                          <a:cs typeface="Arial" panose="020B0604020202020204" pitchFamily="34" charset="0"/>
                        </a:rPr>
                        <a:t>106</a:t>
                      </a:r>
                      <a:endParaRPr lang="de-DE" sz="1600" b="0" i="0" u="none" strike="noStrike"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algn="r" fontAlgn="b"/>
                      <a:r>
                        <a:rPr lang="de-DE" sz="1600" b="0" i="0" u="none" strike="noStrike" dirty="0" smtClean="0">
                          <a:solidFill>
                            <a:srgbClr val="002060"/>
                          </a:solidFill>
                          <a:latin typeface="Arial" panose="020B0604020202020204" pitchFamily="34" charset="0"/>
                          <a:cs typeface="Arial" panose="020B0604020202020204" pitchFamily="34" charset="0"/>
                        </a:rPr>
                        <a:t>71</a:t>
                      </a:r>
                      <a:endParaRPr lang="de-DE" sz="1600" b="0" i="0" u="none" strike="noStrike"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r>
              <a:tr h="21032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rgbClr val="002060"/>
                          </a:solidFill>
                          <a:latin typeface="+mn-lt"/>
                          <a:ea typeface="Times New Roman"/>
                          <a:cs typeface="Times New Roman"/>
                        </a:rPr>
                        <a:t>Withdrawn</a:t>
                      </a:r>
                      <a:endParaRPr lang="en-US" sz="1600" dirty="0" smtClean="0">
                        <a:solidFill>
                          <a:srgbClr val="002060"/>
                        </a:solidFill>
                        <a:latin typeface="Times New Roman"/>
                        <a:ea typeface="Times New Roman"/>
                        <a:cs typeface="Times New Roman"/>
                      </a:endParaRPr>
                    </a:p>
                  </a:txBody>
                  <a:tcPr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r>
                        <a:rPr lang="en-US" sz="1600" b="0" dirty="0" smtClean="0">
                          <a:solidFill>
                            <a:srgbClr val="002060"/>
                          </a:solidFill>
                          <a:latin typeface="Arial" panose="020B0604020202020204" pitchFamily="34" charset="0"/>
                          <a:ea typeface="Times New Roman"/>
                          <a:cs typeface="Arial" panose="020B0604020202020204" pitchFamily="34" charset="0"/>
                        </a:rPr>
                        <a:t>151 (37%)</a:t>
                      </a:r>
                      <a:endParaRPr lang="en-US" sz="1600" b="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algn="r" fontAlgn="b"/>
                      <a:r>
                        <a:rPr lang="de-DE" sz="1600" b="0" i="0" u="none" strike="noStrike" dirty="0" smtClean="0">
                          <a:solidFill>
                            <a:srgbClr val="002060"/>
                          </a:solidFill>
                          <a:latin typeface="Arial" panose="020B0604020202020204" pitchFamily="34" charset="0"/>
                          <a:cs typeface="Arial" panose="020B0604020202020204" pitchFamily="34" charset="0"/>
                        </a:rPr>
                        <a:t>165 (35%)</a:t>
                      </a:r>
                      <a:endParaRPr lang="de-DE" sz="1600" b="0" i="0" u="none" strike="noStrike"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algn="r" fontAlgn="b"/>
                      <a:r>
                        <a:rPr lang="de-DE" sz="1600" b="0" i="0" u="none" strike="noStrike" dirty="0" smtClean="0">
                          <a:solidFill>
                            <a:srgbClr val="002060"/>
                          </a:solidFill>
                          <a:latin typeface="Arial" panose="020B0604020202020204" pitchFamily="34" charset="0"/>
                          <a:cs typeface="Arial" panose="020B0604020202020204" pitchFamily="34" charset="0"/>
                        </a:rPr>
                        <a:t>210 (45%)</a:t>
                      </a:r>
                      <a:endParaRPr lang="de-DE" sz="1600" b="0" i="0" u="none" strike="noStrike"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algn="r" fontAlgn="b"/>
                      <a:r>
                        <a:rPr lang="de-DE" sz="1600" b="0" i="0" u="none" strike="noStrike" dirty="0" smtClean="0">
                          <a:solidFill>
                            <a:srgbClr val="002060"/>
                          </a:solidFill>
                          <a:latin typeface="Arial" panose="020B0604020202020204" pitchFamily="34" charset="0"/>
                          <a:cs typeface="Arial" panose="020B0604020202020204" pitchFamily="34" charset="0"/>
                        </a:rPr>
                        <a:t>193 (38%)</a:t>
                      </a:r>
                      <a:endParaRPr lang="de-DE" sz="1600" b="0" i="0" u="none" strike="noStrike"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algn="r" fontAlgn="b"/>
                      <a:r>
                        <a:rPr lang="de-DE" sz="1600" b="0" i="0" u="none" strike="noStrike" dirty="0" smtClean="0">
                          <a:solidFill>
                            <a:srgbClr val="002060"/>
                          </a:solidFill>
                          <a:latin typeface="Arial" panose="020B0604020202020204" pitchFamily="34" charset="0"/>
                          <a:cs typeface="Arial" panose="020B0604020202020204" pitchFamily="34" charset="0"/>
                        </a:rPr>
                        <a:t>235 (43%)</a:t>
                      </a:r>
                      <a:endParaRPr lang="de-DE" sz="1600" b="0" i="0" u="none" strike="noStrike" dirty="0">
                        <a:solidFill>
                          <a:srgbClr val="002060"/>
                        </a:solidFill>
                        <a:latin typeface="Arial" panose="020B0604020202020204" pitchFamily="34" charset="0"/>
                        <a:cs typeface="Arial" panose="020B0604020202020204" pitchFamily="34" charset="0"/>
                      </a:endParaRPr>
                    </a:p>
                  </a:txBody>
                  <a:tcPr marL="90000" marR="90000" marT="9525" marB="0"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r>
              <a:tr h="210321">
                <a:tc>
                  <a:txBody>
                    <a:bodyPr/>
                    <a:lstStyle/>
                    <a:p>
                      <a:pPr marL="0" marR="0" algn="l" defTabSz="914400" rtl="0" eaLnBrk="1" latinLnBrk="0" hangingPunct="1">
                        <a:spcBef>
                          <a:spcPts val="0"/>
                        </a:spcBef>
                        <a:spcAft>
                          <a:spcPts val="0"/>
                        </a:spcAft>
                      </a:pPr>
                      <a:r>
                        <a:rPr lang="en-US" sz="1600" kern="1200" dirty="0" smtClean="0">
                          <a:solidFill>
                            <a:srgbClr val="002060"/>
                          </a:solidFill>
                          <a:latin typeface="+mj-lt"/>
                          <a:ea typeface="Times New Roman"/>
                          <a:cs typeface="Times New Roman"/>
                        </a:rPr>
                        <a:t>Rejection Rate</a:t>
                      </a:r>
                    </a:p>
                  </a:txBody>
                  <a:tcPr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marL="0" marR="0" algn="r" defTabSz="914400" rtl="0" eaLnBrk="1" latinLnBrk="0" hangingPunct="1">
                        <a:spcBef>
                          <a:spcPts val="0"/>
                        </a:spcBef>
                        <a:spcAft>
                          <a:spcPts val="0"/>
                        </a:spcAft>
                      </a:pPr>
                      <a:r>
                        <a:rPr lang="en-US" sz="1600" b="0" kern="1200" dirty="0" smtClean="0">
                          <a:solidFill>
                            <a:srgbClr val="002060"/>
                          </a:solidFill>
                          <a:latin typeface="Arial" panose="020B0604020202020204" pitchFamily="34" charset="0"/>
                          <a:ea typeface="Times New Roman"/>
                          <a:cs typeface="Arial" panose="020B0604020202020204" pitchFamily="34" charset="0"/>
                        </a:rPr>
                        <a:t>22.0%</a:t>
                      </a:r>
                      <a:endParaRPr lang="en-US" sz="1600" b="0" kern="120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marL="0" marR="0" algn="r" defTabSz="914400" rtl="0" eaLnBrk="1" latinLnBrk="0" hangingPunct="1">
                        <a:spcBef>
                          <a:spcPts val="0"/>
                        </a:spcBef>
                        <a:spcAft>
                          <a:spcPts val="0"/>
                        </a:spcAft>
                      </a:pPr>
                      <a:r>
                        <a:rPr lang="en-US" sz="1600" b="0" kern="1200" dirty="0" smtClean="0">
                          <a:solidFill>
                            <a:srgbClr val="002060"/>
                          </a:solidFill>
                          <a:latin typeface="Arial" panose="020B0604020202020204" pitchFamily="34" charset="0"/>
                          <a:ea typeface="Times New Roman"/>
                          <a:cs typeface="Arial" panose="020B0604020202020204" pitchFamily="34" charset="0"/>
                        </a:rPr>
                        <a:t>25.6</a:t>
                      </a:r>
                      <a:r>
                        <a:rPr lang="en-US" sz="1600" b="0" kern="1200" dirty="0" smtClean="0">
                          <a:solidFill>
                            <a:srgbClr val="002060"/>
                          </a:solidFill>
                          <a:latin typeface="Arial" panose="020B0604020202020204" pitchFamily="34" charset="0"/>
                          <a:ea typeface="Times New Roman"/>
                          <a:cs typeface="Arial" panose="020B0604020202020204" pitchFamily="34" charset="0"/>
                        </a:rPr>
                        <a:t>%</a:t>
                      </a:r>
                      <a:endParaRPr lang="en-US" sz="1600" b="0" kern="120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marL="0" marR="0" algn="r" defTabSz="914400" rtl="0" eaLnBrk="1" latinLnBrk="0" hangingPunct="1">
                        <a:spcBef>
                          <a:spcPts val="0"/>
                        </a:spcBef>
                        <a:spcAft>
                          <a:spcPts val="0"/>
                        </a:spcAft>
                      </a:pPr>
                      <a:r>
                        <a:rPr lang="en-US" sz="1600" b="0" kern="1200" dirty="0" smtClean="0">
                          <a:solidFill>
                            <a:srgbClr val="002060"/>
                          </a:solidFill>
                          <a:latin typeface="Arial" panose="020B0604020202020204" pitchFamily="34" charset="0"/>
                          <a:ea typeface="Times New Roman"/>
                          <a:cs typeface="Arial" panose="020B0604020202020204" pitchFamily="34" charset="0"/>
                        </a:rPr>
                        <a:t>29.5%</a:t>
                      </a:r>
                      <a:endParaRPr lang="en-US" sz="1600" b="0" kern="120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marL="0" marR="0" algn="r" defTabSz="914400" rtl="0" eaLnBrk="1" latinLnBrk="0" hangingPunct="1">
                        <a:spcBef>
                          <a:spcPts val="0"/>
                        </a:spcBef>
                        <a:spcAft>
                          <a:spcPts val="0"/>
                        </a:spcAft>
                      </a:pPr>
                      <a:r>
                        <a:rPr lang="en-US" sz="1600" b="0" kern="1200" dirty="0" smtClean="0">
                          <a:solidFill>
                            <a:srgbClr val="002060"/>
                          </a:solidFill>
                          <a:latin typeface="Arial" panose="020B0604020202020204" pitchFamily="34" charset="0"/>
                          <a:ea typeface="Times New Roman"/>
                          <a:cs typeface="Arial" panose="020B0604020202020204" pitchFamily="34" charset="0"/>
                        </a:rPr>
                        <a:t>33.3%</a:t>
                      </a:r>
                      <a:endParaRPr lang="en-US" sz="1600" b="0" kern="120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c>
                  <a:txBody>
                    <a:bodyPr/>
                    <a:lstStyle/>
                    <a:p>
                      <a:pPr marL="0" marR="0" algn="r" defTabSz="914400" rtl="0" eaLnBrk="1" latinLnBrk="0" hangingPunct="1">
                        <a:spcBef>
                          <a:spcPts val="0"/>
                        </a:spcBef>
                        <a:spcAft>
                          <a:spcPts val="0"/>
                        </a:spcAft>
                      </a:pPr>
                      <a:r>
                        <a:rPr lang="en-US" sz="1600" b="0" kern="1200" dirty="0" smtClean="0">
                          <a:solidFill>
                            <a:srgbClr val="002060"/>
                          </a:solidFill>
                          <a:latin typeface="Arial" panose="020B0604020202020204" pitchFamily="34" charset="0"/>
                          <a:ea typeface="Times New Roman"/>
                          <a:cs typeface="Arial" panose="020B0604020202020204" pitchFamily="34" charset="0"/>
                        </a:rPr>
                        <a:t>23.3%</a:t>
                      </a:r>
                      <a:endParaRPr lang="en-US" sz="1600" b="0" kern="120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FEFF5"/>
                    </a:solidFill>
                  </a:tcPr>
                </a:tc>
              </a:tr>
              <a:tr h="210321">
                <a:tc>
                  <a:txBody>
                    <a:bodyPr/>
                    <a:lstStyle/>
                    <a:p>
                      <a:pPr marL="0" marR="0" algn="l" defTabSz="914400" rtl="0" eaLnBrk="1" latinLnBrk="0" hangingPunct="1">
                        <a:spcBef>
                          <a:spcPts val="0"/>
                        </a:spcBef>
                        <a:spcAft>
                          <a:spcPts val="0"/>
                        </a:spcAft>
                      </a:pPr>
                      <a:r>
                        <a:rPr lang="en-US" sz="1600" kern="1200" dirty="0" smtClean="0">
                          <a:solidFill>
                            <a:srgbClr val="002060"/>
                          </a:solidFill>
                          <a:latin typeface="Arial"/>
                          <a:ea typeface="Times New Roman"/>
                          <a:cs typeface="Times New Roman"/>
                        </a:rPr>
                        <a:t>Acceptance Rate</a:t>
                      </a:r>
                      <a:endParaRPr lang="en-US" sz="1600" kern="1200" dirty="0">
                        <a:solidFill>
                          <a:srgbClr val="002060"/>
                        </a:solidFill>
                        <a:latin typeface="Arial"/>
                        <a:ea typeface="Times New Roman"/>
                        <a:cs typeface="Times New Roman"/>
                      </a:endParaRPr>
                    </a:p>
                  </a:txBody>
                  <a:tcPr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r>
                        <a:rPr lang="en-US" sz="1600" b="0" dirty="0" smtClean="0">
                          <a:solidFill>
                            <a:srgbClr val="002060"/>
                          </a:solidFill>
                          <a:latin typeface="Arial" panose="020B0604020202020204" pitchFamily="34" charset="0"/>
                          <a:ea typeface="Times New Roman"/>
                          <a:cs typeface="Arial" panose="020B0604020202020204" pitchFamily="34" charset="0"/>
                        </a:rPr>
                        <a:t>78.0%</a:t>
                      </a:r>
                      <a:endParaRPr lang="en-US" sz="1600" b="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r>
                        <a:rPr lang="en-US" sz="1600" b="0" dirty="0" smtClean="0">
                          <a:solidFill>
                            <a:srgbClr val="002060"/>
                          </a:solidFill>
                          <a:latin typeface="Arial" panose="020B0604020202020204" pitchFamily="34" charset="0"/>
                          <a:ea typeface="Times New Roman"/>
                          <a:cs typeface="Arial" panose="020B0604020202020204" pitchFamily="34" charset="0"/>
                        </a:rPr>
                        <a:t>74.4</a:t>
                      </a:r>
                      <a:r>
                        <a:rPr lang="en-US" sz="1600" b="0" dirty="0" smtClean="0">
                          <a:solidFill>
                            <a:srgbClr val="002060"/>
                          </a:solidFill>
                          <a:latin typeface="Arial" panose="020B0604020202020204" pitchFamily="34" charset="0"/>
                          <a:ea typeface="Times New Roman"/>
                          <a:cs typeface="Arial" panose="020B0604020202020204" pitchFamily="34" charset="0"/>
                        </a:rPr>
                        <a:t>%</a:t>
                      </a:r>
                      <a:endParaRPr lang="en-US" sz="1600" b="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r>
                        <a:rPr lang="en-US" sz="1600" b="0" dirty="0" smtClean="0">
                          <a:solidFill>
                            <a:srgbClr val="002060"/>
                          </a:solidFill>
                          <a:latin typeface="Arial" panose="020B0604020202020204" pitchFamily="34" charset="0"/>
                          <a:ea typeface="Times New Roman"/>
                          <a:cs typeface="Arial" panose="020B0604020202020204" pitchFamily="34" charset="0"/>
                        </a:rPr>
                        <a:t>70.5%</a:t>
                      </a:r>
                      <a:endParaRPr lang="en-US" sz="1600" b="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r>
                        <a:rPr lang="en-US" sz="1600" b="0" dirty="0" smtClean="0">
                          <a:solidFill>
                            <a:srgbClr val="002060"/>
                          </a:solidFill>
                          <a:latin typeface="Arial" panose="020B0604020202020204" pitchFamily="34" charset="0"/>
                          <a:ea typeface="Times New Roman"/>
                          <a:cs typeface="Arial" panose="020B0604020202020204" pitchFamily="34" charset="0"/>
                        </a:rPr>
                        <a:t>66.7%</a:t>
                      </a:r>
                      <a:endParaRPr lang="en-US" sz="1600" b="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r>
                        <a:rPr lang="en-US" sz="1600" b="0" dirty="0" smtClean="0">
                          <a:solidFill>
                            <a:srgbClr val="002060"/>
                          </a:solidFill>
                          <a:latin typeface="Arial" panose="020B0604020202020204" pitchFamily="34" charset="0"/>
                          <a:ea typeface="Times New Roman"/>
                          <a:cs typeface="Arial" panose="020B0604020202020204" pitchFamily="34" charset="0"/>
                        </a:rPr>
                        <a:t>76.6%</a:t>
                      </a:r>
                      <a:endParaRPr lang="en-US" sz="1600" b="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r>
              <a:tr h="210321">
                <a:tc>
                  <a:txBody>
                    <a:bodyPr/>
                    <a:lstStyle/>
                    <a:p>
                      <a:pPr marL="0" marR="0" algn="l" defTabSz="914400" rtl="0" eaLnBrk="1" latinLnBrk="0" hangingPunct="1">
                        <a:spcBef>
                          <a:spcPts val="0"/>
                        </a:spcBef>
                        <a:spcAft>
                          <a:spcPts val="0"/>
                        </a:spcAft>
                      </a:pPr>
                      <a:r>
                        <a:rPr lang="de-DE" sz="1600" kern="1200" dirty="0" err="1" smtClean="0">
                          <a:solidFill>
                            <a:srgbClr val="002060"/>
                          </a:solidFill>
                          <a:latin typeface="Arial"/>
                          <a:ea typeface="Times New Roman"/>
                          <a:cs typeface="Times New Roman"/>
                        </a:rPr>
                        <a:t>Rejection</a:t>
                      </a:r>
                      <a:r>
                        <a:rPr lang="de-DE" sz="1600" kern="1200" dirty="0" smtClean="0">
                          <a:solidFill>
                            <a:srgbClr val="002060"/>
                          </a:solidFill>
                          <a:latin typeface="Arial"/>
                          <a:ea typeface="Times New Roman"/>
                          <a:cs typeface="Times New Roman"/>
                        </a:rPr>
                        <a:t> Rate </a:t>
                      </a:r>
                      <a:r>
                        <a:rPr lang="de-DE" sz="1600" kern="1200" dirty="0" err="1" smtClean="0">
                          <a:solidFill>
                            <a:srgbClr val="002060"/>
                          </a:solidFill>
                          <a:latin typeface="Arial"/>
                          <a:ea typeface="Times New Roman"/>
                          <a:cs typeface="Times New Roman"/>
                        </a:rPr>
                        <a:t>including</a:t>
                      </a:r>
                      <a:r>
                        <a:rPr lang="de-DE" sz="1600" kern="1200" dirty="0" smtClean="0">
                          <a:solidFill>
                            <a:srgbClr val="002060"/>
                          </a:solidFill>
                          <a:latin typeface="Arial"/>
                          <a:ea typeface="Times New Roman"/>
                          <a:cs typeface="Times New Roman"/>
                        </a:rPr>
                        <a:t> </a:t>
                      </a:r>
                      <a:r>
                        <a:rPr lang="de-DE" sz="1600" kern="1200" dirty="0" err="1" smtClean="0">
                          <a:solidFill>
                            <a:srgbClr val="002060"/>
                          </a:solidFill>
                          <a:latin typeface="Arial"/>
                          <a:ea typeface="Times New Roman"/>
                          <a:cs typeface="Times New Roman"/>
                        </a:rPr>
                        <a:t>withdrawals</a:t>
                      </a:r>
                      <a:endParaRPr lang="en-US" sz="1600" kern="1200" dirty="0">
                        <a:solidFill>
                          <a:srgbClr val="002060"/>
                        </a:solidFill>
                        <a:latin typeface="Arial"/>
                        <a:ea typeface="Times New Roman"/>
                        <a:cs typeface="Times New Roman"/>
                      </a:endParaRPr>
                    </a:p>
                  </a:txBody>
                  <a:tcPr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r>
                        <a:rPr lang="de-DE" sz="1600" b="0" dirty="0" smtClean="0">
                          <a:solidFill>
                            <a:srgbClr val="002060"/>
                          </a:solidFill>
                          <a:latin typeface="Arial" panose="020B0604020202020204" pitchFamily="34" charset="0"/>
                          <a:ea typeface="Times New Roman"/>
                          <a:cs typeface="Arial" panose="020B0604020202020204" pitchFamily="34" charset="0"/>
                        </a:rPr>
                        <a:t>61%</a:t>
                      </a:r>
                      <a:endParaRPr lang="en-US" sz="1600" b="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r>
                        <a:rPr lang="de-DE" sz="1600" b="0" dirty="0" smtClean="0">
                          <a:solidFill>
                            <a:srgbClr val="002060"/>
                          </a:solidFill>
                          <a:latin typeface="Arial" panose="020B0604020202020204" pitchFamily="34" charset="0"/>
                          <a:ea typeface="Times New Roman"/>
                          <a:cs typeface="Arial" panose="020B0604020202020204" pitchFamily="34" charset="0"/>
                        </a:rPr>
                        <a:t>62%</a:t>
                      </a:r>
                      <a:endParaRPr lang="en-US" sz="1600" b="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r>
                        <a:rPr lang="en-US" sz="1600" b="0" dirty="0" smtClean="0">
                          <a:solidFill>
                            <a:srgbClr val="002060"/>
                          </a:solidFill>
                          <a:latin typeface="Arial" panose="020B0604020202020204" pitchFamily="34" charset="0"/>
                          <a:ea typeface="Times New Roman"/>
                          <a:cs typeface="Arial" panose="020B0604020202020204" pitchFamily="34" charset="0"/>
                        </a:rPr>
                        <a:t>59%</a:t>
                      </a:r>
                      <a:endParaRPr lang="en-US" sz="1600" b="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algn="r">
                        <a:spcBef>
                          <a:spcPts val="0"/>
                        </a:spcBef>
                        <a:spcAft>
                          <a:spcPts val="0"/>
                        </a:spcAft>
                      </a:pPr>
                      <a:r>
                        <a:rPr lang="en-US" sz="1600" b="0" dirty="0" smtClean="0">
                          <a:solidFill>
                            <a:srgbClr val="002060"/>
                          </a:solidFill>
                          <a:latin typeface="Arial" panose="020B0604020202020204" pitchFamily="34" charset="0"/>
                          <a:ea typeface="Times New Roman"/>
                          <a:cs typeface="Arial" panose="020B0604020202020204" pitchFamily="34" charset="0"/>
                        </a:rPr>
                        <a:t>59%</a:t>
                      </a:r>
                      <a:endParaRPr lang="en-US" sz="1600" b="0" dirty="0">
                        <a:solidFill>
                          <a:srgbClr val="002060"/>
                        </a:solidFill>
                        <a:latin typeface="Arial" panose="020B0604020202020204" pitchFamily="34" charset="0"/>
                        <a:ea typeface="Times New Roman"/>
                        <a:cs typeface="Arial" panose="020B060402020202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0" kern="1200" dirty="0" smtClean="0">
                          <a:solidFill>
                            <a:srgbClr val="002060"/>
                          </a:solidFill>
                          <a:latin typeface="Arial" panose="020B0604020202020204" pitchFamily="34" charset="0"/>
                          <a:ea typeface="Times New Roman"/>
                          <a:cs typeface="Arial" panose="020B0604020202020204" pitchFamily="34" charset="0"/>
                        </a:rPr>
                        <a:t>57%</a:t>
                      </a:r>
                    </a:p>
                  </a:txBody>
                  <a:tcPr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E1E1E6"/>
                    </a:solidFill>
                  </a:tcPr>
                </a:tc>
              </a:tr>
            </a:tbl>
          </a:graphicData>
        </a:graphic>
      </p:graphicFrame>
      <p:sp>
        <p:nvSpPr>
          <p:cNvPr id="6" name="Textfeld 5"/>
          <p:cNvSpPr txBox="1"/>
          <p:nvPr/>
        </p:nvSpPr>
        <p:spPr>
          <a:xfrm>
            <a:off x="1259037" y="1732166"/>
            <a:ext cx="2981907" cy="369332"/>
          </a:xfrm>
          <a:prstGeom prst="rect">
            <a:avLst/>
          </a:prstGeom>
          <a:noFill/>
        </p:spPr>
        <p:txBody>
          <a:bodyPr wrap="none" rtlCol="0">
            <a:spAutoFit/>
          </a:bodyPr>
          <a:lstStyle/>
          <a:p>
            <a:r>
              <a:rPr lang="de-DE" b="1" dirty="0" smtClean="0">
                <a:solidFill>
                  <a:srgbClr val="00715E"/>
                </a:solidFill>
                <a:latin typeface="+mn-lt"/>
              </a:rPr>
              <a:t>Experiments in Fluids</a:t>
            </a:r>
            <a:endParaRPr lang="en-US" b="1" dirty="0">
              <a:solidFill>
                <a:srgbClr val="00715E"/>
              </a:solidFill>
              <a:latin typeface="+mn-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de-DE"/>
              <a:t>Selection of Referees</a:t>
            </a:r>
          </a:p>
        </p:txBody>
      </p:sp>
      <p:sp>
        <p:nvSpPr>
          <p:cNvPr id="259075" name="Rectangle 3"/>
          <p:cNvSpPr>
            <a:spLocks noGrp="1" noChangeArrowheads="1"/>
          </p:cNvSpPr>
          <p:nvPr>
            <p:ph type="body" idx="1"/>
          </p:nvPr>
        </p:nvSpPr>
        <p:spPr>
          <a:xfrm>
            <a:off x="1066800" y="1598761"/>
            <a:ext cx="7315200" cy="4494535"/>
          </a:xfrm>
        </p:spPr>
        <p:txBody>
          <a:bodyPr/>
          <a:lstStyle/>
          <a:p>
            <a:pPr>
              <a:buNone/>
            </a:pPr>
            <a:r>
              <a:rPr lang="de-DE" sz="1600" b="1" dirty="0" err="1"/>
              <a:t>Number</a:t>
            </a:r>
            <a:r>
              <a:rPr lang="de-DE" sz="1600" b="1" dirty="0"/>
              <a:t> of </a:t>
            </a:r>
            <a:r>
              <a:rPr lang="de-DE" sz="1600" b="1" dirty="0" err="1"/>
              <a:t>referees</a:t>
            </a:r>
            <a:r>
              <a:rPr lang="de-DE" sz="1600" b="1" dirty="0"/>
              <a:t> </a:t>
            </a:r>
            <a:r>
              <a:rPr lang="de-DE" sz="1600" b="1" dirty="0" err="1"/>
              <a:t>between</a:t>
            </a:r>
            <a:r>
              <a:rPr lang="de-DE" sz="1600" b="1" dirty="0"/>
              <a:t> 2 and 5, </a:t>
            </a:r>
            <a:r>
              <a:rPr lang="de-DE" sz="1600" b="1" dirty="0" err="1"/>
              <a:t>depending</a:t>
            </a:r>
            <a:r>
              <a:rPr lang="de-DE" sz="1600" b="1" dirty="0"/>
              <a:t> on</a:t>
            </a:r>
          </a:p>
          <a:p>
            <a:pPr marL="446088" lvl="1" indent="-265113">
              <a:buClr>
                <a:srgbClr val="00715E"/>
              </a:buClr>
              <a:buFont typeface="Wingdings" pitchFamily="2" charset="2"/>
              <a:buChar char="Ø"/>
            </a:pPr>
            <a:r>
              <a:rPr lang="de-DE" dirty="0"/>
              <a:t>Quality of </a:t>
            </a:r>
            <a:r>
              <a:rPr lang="de-DE" dirty="0" err="1"/>
              <a:t>manuscript</a:t>
            </a:r>
            <a:r>
              <a:rPr lang="de-DE" dirty="0"/>
              <a:t>, </a:t>
            </a:r>
            <a:r>
              <a:rPr lang="de-DE" dirty="0" err="1"/>
              <a:t>previous</a:t>
            </a:r>
            <a:r>
              <a:rPr lang="de-DE" dirty="0"/>
              <a:t> </a:t>
            </a:r>
            <a:r>
              <a:rPr lang="de-DE" dirty="0" err="1"/>
              <a:t>experience</a:t>
            </a:r>
            <a:r>
              <a:rPr lang="de-DE" dirty="0"/>
              <a:t> </a:t>
            </a:r>
            <a:r>
              <a:rPr lang="de-DE" dirty="0" err="1"/>
              <a:t>with</a:t>
            </a:r>
            <a:r>
              <a:rPr lang="de-DE" dirty="0"/>
              <a:t> </a:t>
            </a:r>
            <a:r>
              <a:rPr lang="de-DE" dirty="0" err="1"/>
              <a:t>authors</a:t>
            </a:r>
            <a:endParaRPr lang="de-DE" dirty="0"/>
          </a:p>
          <a:p>
            <a:pPr marL="446088" lvl="1" indent="-265113">
              <a:buClr>
                <a:srgbClr val="00715E"/>
              </a:buClr>
              <a:buFont typeface="Wingdings" pitchFamily="2" charset="2"/>
              <a:buChar char="Ø"/>
            </a:pPr>
            <a:r>
              <a:rPr lang="de-DE" dirty="0" err="1"/>
              <a:t>Diversity</a:t>
            </a:r>
            <a:r>
              <a:rPr lang="de-DE" dirty="0"/>
              <a:t> of </a:t>
            </a:r>
            <a:r>
              <a:rPr lang="de-DE" dirty="0" err="1"/>
              <a:t>subject</a:t>
            </a:r>
            <a:r>
              <a:rPr lang="de-DE" dirty="0"/>
              <a:t> material</a:t>
            </a:r>
          </a:p>
          <a:p>
            <a:pPr marL="446088" lvl="1" indent="-265113">
              <a:buClr>
                <a:srgbClr val="00715E"/>
              </a:buClr>
              <a:buFont typeface="Wingdings" pitchFamily="2" charset="2"/>
              <a:buChar char="Ø"/>
            </a:pPr>
            <a:r>
              <a:rPr lang="de-DE" dirty="0" err="1"/>
              <a:t>Familiarity</a:t>
            </a:r>
            <a:r>
              <a:rPr lang="de-DE" dirty="0"/>
              <a:t> </a:t>
            </a:r>
            <a:r>
              <a:rPr lang="de-DE" dirty="0" err="1"/>
              <a:t>with</a:t>
            </a:r>
            <a:r>
              <a:rPr lang="de-DE" dirty="0"/>
              <a:t> </a:t>
            </a:r>
            <a:r>
              <a:rPr lang="de-DE" dirty="0" err="1"/>
              <a:t>chosen</a:t>
            </a:r>
            <a:r>
              <a:rPr lang="de-DE" dirty="0"/>
              <a:t> </a:t>
            </a:r>
            <a:r>
              <a:rPr lang="de-DE" dirty="0" err="1"/>
              <a:t>referees</a:t>
            </a:r>
            <a:endParaRPr lang="de-DE" dirty="0"/>
          </a:p>
          <a:p>
            <a:pPr marL="446088" lvl="1" indent="-265113">
              <a:buClr>
                <a:srgbClr val="00715E"/>
              </a:buClr>
              <a:buFont typeface="Wingdings" pitchFamily="2" charset="2"/>
              <a:buChar char="Ø"/>
            </a:pPr>
            <a:r>
              <a:rPr lang="de-DE" dirty="0" err="1"/>
              <a:t>Estimation</a:t>
            </a:r>
            <a:r>
              <a:rPr lang="de-DE" dirty="0"/>
              <a:t> of </a:t>
            </a:r>
            <a:r>
              <a:rPr lang="de-DE" dirty="0" err="1"/>
              <a:t>punctuality</a:t>
            </a:r>
            <a:endParaRPr lang="de-DE" dirty="0"/>
          </a:p>
          <a:p>
            <a:pPr lvl="1"/>
            <a:endParaRPr lang="de-DE" dirty="0"/>
          </a:p>
          <a:p>
            <a:pPr>
              <a:buNone/>
            </a:pPr>
            <a:r>
              <a:rPr lang="de-DE" sz="1600" b="1" dirty="0" err="1"/>
              <a:t>Sources</a:t>
            </a:r>
            <a:r>
              <a:rPr lang="de-DE" sz="1600" b="1" dirty="0"/>
              <a:t> </a:t>
            </a:r>
            <a:r>
              <a:rPr lang="de-DE" sz="1600" b="1" dirty="0" err="1"/>
              <a:t>for</a:t>
            </a:r>
            <a:r>
              <a:rPr lang="de-DE" sz="1600" b="1" dirty="0"/>
              <a:t> </a:t>
            </a:r>
            <a:r>
              <a:rPr lang="de-DE" sz="1600" b="1" dirty="0" err="1"/>
              <a:t>referee</a:t>
            </a:r>
            <a:r>
              <a:rPr lang="de-DE" sz="1600" b="1" dirty="0"/>
              <a:t> </a:t>
            </a:r>
            <a:r>
              <a:rPr lang="de-DE" sz="1600" b="1" dirty="0" err="1"/>
              <a:t>selection</a:t>
            </a:r>
            <a:endParaRPr lang="de-DE" sz="1600" b="1" dirty="0"/>
          </a:p>
          <a:p>
            <a:pPr marL="446088" lvl="1" indent="-265113">
              <a:buClr>
                <a:srgbClr val="00715E"/>
              </a:buClr>
              <a:buFont typeface="Wingdings" pitchFamily="2" charset="2"/>
              <a:buChar char="Ø"/>
            </a:pPr>
            <a:r>
              <a:rPr lang="de-DE" dirty="0"/>
              <a:t>Personal </a:t>
            </a:r>
            <a:r>
              <a:rPr lang="de-DE" dirty="0" err="1"/>
              <a:t>acquaintance</a:t>
            </a:r>
            <a:r>
              <a:rPr lang="de-DE" dirty="0"/>
              <a:t> </a:t>
            </a:r>
            <a:r>
              <a:rPr lang="de-DE" dirty="0" err="1"/>
              <a:t>with</a:t>
            </a:r>
            <a:r>
              <a:rPr lang="de-DE" dirty="0"/>
              <a:t> EIC </a:t>
            </a:r>
            <a:r>
              <a:rPr lang="de-DE" dirty="0" err="1"/>
              <a:t>or</a:t>
            </a:r>
            <a:r>
              <a:rPr lang="de-DE" dirty="0"/>
              <a:t> AE (</a:t>
            </a:r>
            <a:r>
              <a:rPr lang="de-DE" dirty="0" err="1"/>
              <a:t>choice</a:t>
            </a:r>
            <a:r>
              <a:rPr lang="de-DE" dirty="0"/>
              <a:t> of AE </a:t>
            </a:r>
            <a:r>
              <a:rPr lang="de-DE" dirty="0" err="1"/>
              <a:t>important</a:t>
            </a:r>
            <a:r>
              <a:rPr lang="de-DE" dirty="0"/>
              <a:t>!)</a:t>
            </a:r>
          </a:p>
          <a:p>
            <a:pPr marL="446088" lvl="1" indent="-265113">
              <a:buClr>
                <a:srgbClr val="00715E"/>
              </a:buClr>
              <a:buFont typeface="Wingdings" pitchFamily="2" charset="2"/>
              <a:buChar char="Ø"/>
            </a:pPr>
            <a:r>
              <a:rPr lang="de-DE" dirty="0" err="1"/>
              <a:t>Suggestions</a:t>
            </a:r>
            <a:r>
              <a:rPr lang="de-DE" dirty="0"/>
              <a:t> </a:t>
            </a:r>
            <a:r>
              <a:rPr lang="de-DE" dirty="0" err="1"/>
              <a:t>from</a:t>
            </a:r>
            <a:r>
              <a:rPr lang="de-DE" dirty="0"/>
              <a:t> </a:t>
            </a:r>
            <a:r>
              <a:rPr lang="de-DE" dirty="0" err="1"/>
              <a:t>authors</a:t>
            </a:r>
            <a:r>
              <a:rPr lang="de-DE" dirty="0"/>
              <a:t> (</a:t>
            </a:r>
            <a:r>
              <a:rPr lang="de-DE" dirty="0" err="1"/>
              <a:t>can</a:t>
            </a:r>
            <a:r>
              <a:rPr lang="de-DE" dirty="0"/>
              <a:t> </a:t>
            </a:r>
            <a:r>
              <a:rPr lang="de-DE" dirty="0" err="1"/>
              <a:t>be</a:t>
            </a:r>
            <a:r>
              <a:rPr lang="de-DE" dirty="0"/>
              <a:t> </a:t>
            </a:r>
            <a:r>
              <a:rPr lang="de-DE" dirty="0" err="1"/>
              <a:t>solicited</a:t>
            </a:r>
            <a:r>
              <a:rPr lang="de-DE" dirty="0"/>
              <a:t> upon </a:t>
            </a:r>
            <a:r>
              <a:rPr lang="de-DE" dirty="0" err="1"/>
              <a:t>manuscript</a:t>
            </a:r>
            <a:r>
              <a:rPr lang="de-DE" dirty="0"/>
              <a:t> </a:t>
            </a:r>
            <a:r>
              <a:rPr lang="de-DE" dirty="0" err="1"/>
              <a:t>submission</a:t>
            </a:r>
            <a:r>
              <a:rPr lang="de-DE" dirty="0"/>
              <a:t>)</a:t>
            </a:r>
          </a:p>
          <a:p>
            <a:pPr marL="446088" lvl="1" indent="-265113">
              <a:buClr>
                <a:srgbClr val="00715E"/>
              </a:buClr>
              <a:buFont typeface="Wingdings" pitchFamily="2" charset="2"/>
              <a:buChar char="Ø"/>
            </a:pPr>
            <a:r>
              <a:rPr lang="de-DE" dirty="0" err="1"/>
              <a:t>Citations</a:t>
            </a:r>
            <a:r>
              <a:rPr lang="de-DE" dirty="0"/>
              <a:t> in </a:t>
            </a:r>
            <a:r>
              <a:rPr lang="de-DE" dirty="0" err="1"/>
              <a:t>manuscript</a:t>
            </a:r>
            <a:r>
              <a:rPr lang="de-DE" dirty="0"/>
              <a:t> (References </a:t>
            </a:r>
            <a:r>
              <a:rPr lang="de-DE" dirty="0" err="1"/>
              <a:t>which</a:t>
            </a:r>
            <a:r>
              <a:rPr lang="de-DE" dirty="0"/>
              <a:t> </a:t>
            </a:r>
            <a:r>
              <a:rPr lang="de-DE" dirty="0" err="1"/>
              <a:t>are</a:t>
            </a:r>
            <a:r>
              <a:rPr lang="de-DE" dirty="0"/>
              <a:t> not </a:t>
            </a:r>
            <a:r>
              <a:rPr lang="de-DE" dirty="0" err="1"/>
              <a:t>too</a:t>
            </a:r>
            <a:r>
              <a:rPr lang="de-DE" dirty="0"/>
              <a:t> </a:t>
            </a:r>
            <a:r>
              <a:rPr lang="de-DE" dirty="0" err="1"/>
              <a:t>old</a:t>
            </a:r>
            <a:r>
              <a:rPr lang="de-DE" dirty="0"/>
              <a:t>)</a:t>
            </a:r>
          </a:p>
          <a:p>
            <a:pPr marL="446088" lvl="1" indent="-265113">
              <a:buClr>
                <a:srgbClr val="00715E"/>
              </a:buClr>
              <a:buFont typeface="Wingdings" pitchFamily="2" charset="2"/>
              <a:buChar char="Ø"/>
            </a:pPr>
            <a:r>
              <a:rPr lang="de-DE" dirty="0"/>
              <a:t>Internal </a:t>
            </a:r>
            <a:r>
              <a:rPr lang="de-DE" dirty="0" err="1"/>
              <a:t>database</a:t>
            </a:r>
            <a:r>
              <a:rPr lang="de-DE" dirty="0"/>
              <a:t> (</a:t>
            </a:r>
            <a:r>
              <a:rPr lang="de-DE" dirty="0" err="1"/>
              <a:t>electonically</a:t>
            </a:r>
            <a:r>
              <a:rPr lang="de-DE" dirty="0"/>
              <a:t> </a:t>
            </a:r>
            <a:r>
              <a:rPr lang="de-DE" dirty="0" err="1"/>
              <a:t>maintained</a:t>
            </a:r>
            <a:r>
              <a:rPr lang="de-DE" dirty="0"/>
              <a:t> </a:t>
            </a:r>
            <a:r>
              <a:rPr lang="de-DE" dirty="0" err="1"/>
              <a:t>by</a:t>
            </a:r>
            <a:r>
              <a:rPr lang="de-DE" dirty="0"/>
              <a:t> </a:t>
            </a:r>
            <a:r>
              <a:rPr lang="de-DE" dirty="0" err="1"/>
              <a:t>editors</a:t>
            </a:r>
            <a:r>
              <a:rPr lang="de-DE" dirty="0"/>
              <a:t> </a:t>
            </a:r>
            <a:r>
              <a:rPr lang="de-DE" dirty="0" err="1"/>
              <a:t>or</a:t>
            </a:r>
            <a:r>
              <a:rPr lang="de-DE" dirty="0"/>
              <a:t> </a:t>
            </a:r>
            <a:r>
              <a:rPr lang="de-DE" dirty="0" err="1"/>
              <a:t>publisher</a:t>
            </a:r>
            <a:r>
              <a:rPr lang="de-DE" dirty="0"/>
              <a:t>)</a:t>
            </a:r>
          </a:p>
          <a:p>
            <a:pPr marL="446088" lvl="1" indent="-265113">
              <a:buClr>
                <a:srgbClr val="00715E"/>
              </a:buClr>
              <a:buFont typeface="Wingdings" pitchFamily="2" charset="2"/>
              <a:buChar char="Ø"/>
            </a:pPr>
            <a:r>
              <a:rPr lang="de-DE" dirty="0" err="1"/>
              <a:t>External</a:t>
            </a:r>
            <a:r>
              <a:rPr lang="de-DE" dirty="0"/>
              <a:t> </a:t>
            </a:r>
            <a:r>
              <a:rPr lang="de-DE" dirty="0" err="1"/>
              <a:t>databases</a:t>
            </a:r>
            <a:r>
              <a:rPr lang="de-DE" dirty="0"/>
              <a:t> (e.g. </a:t>
            </a:r>
            <a:r>
              <a:rPr lang="de-DE" dirty="0" err="1"/>
              <a:t>membership</a:t>
            </a:r>
            <a:r>
              <a:rPr lang="de-DE" dirty="0"/>
              <a:t> </a:t>
            </a:r>
            <a:r>
              <a:rPr lang="de-DE" dirty="0" err="1"/>
              <a:t>lists</a:t>
            </a:r>
            <a:r>
              <a:rPr lang="de-DE" dirty="0"/>
              <a:t>)</a:t>
            </a:r>
          </a:p>
          <a:p>
            <a:pPr marL="446088" lvl="1" indent="-265113">
              <a:buClr>
                <a:srgbClr val="00715E"/>
              </a:buClr>
              <a:buFont typeface="Wingdings" pitchFamily="2" charset="2"/>
              <a:buChar char="Ø"/>
            </a:pPr>
            <a:r>
              <a:rPr lang="de-DE" dirty="0" err="1"/>
              <a:t>Archival</a:t>
            </a:r>
            <a:r>
              <a:rPr lang="de-DE" dirty="0"/>
              <a:t> literature (e.g. Google Scholar)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9075">
                                            <p:txEl>
                                              <p:pRg st="0" end="0"/>
                                            </p:txEl>
                                          </p:spTgt>
                                        </p:tgtEl>
                                        <p:attrNameLst>
                                          <p:attrName>style.visibility</p:attrName>
                                        </p:attrNameLst>
                                      </p:cBhvr>
                                      <p:to>
                                        <p:strVal val="visible"/>
                                      </p:to>
                                    </p:set>
                                    <p:animEffect transition="in" filter="blinds(horizontal)">
                                      <p:cBhvr>
                                        <p:cTn id="7" dur="500"/>
                                        <p:tgtEl>
                                          <p:spTgt spid="25907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59075">
                                            <p:txEl>
                                              <p:pRg st="1" end="1"/>
                                            </p:txEl>
                                          </p:spTgt>
                                        </p:tgtEl>
                                        <p:attrNameLst>
                                          <p:attrName>style.visibility</p:attrName>
                                        </p:attrNameLst>
                                      </p:cBhvr>
                                      <p:to>
                                        <p:strVal val="visible"/>
                                      </p:to>
                                    </p:set>
                                    <p:animEffect transition="in" filter="blinds(horizontal)">
                                      <p:cBhvr>
                                        <p:cTn id="10" dur="500"/>
                                        <p:tgtEl>
                                          <p:spTgt spid="25907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59075">
                                            <p:txEl>
                                              <p:pRg st="2" end="2"/>
                                            </p:txEl>
                                          </p:spTgt>
                                        </p:tgtEl>
                                        <p:attrNameLst>
                                          <p:attrName>style.visibility</p:attrName>
                                        </p:attrNameLst>
                                      </p:cBhvr>
                                      <p:to>
                                        <p:strVal val="visible"/>
                                      </p:to>
                                    </p:set>
                                    <p:animEffect transition="in" filter="blinds(horizontal)">
                                      <p:cBhvr>
                                        <p:cTn id="13" dur="500"/>
                                        <p:tgtEl>
                                          <p:spTgt spid="259075">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59075">
                                            <p:txEl>
                                              <p:pRg st="3" end="3"/>
                                            </p:txEl>
                                          </p:spTgt>
                                        </p:tgtEl>
                                        <p:attrNameLst>
                                          <p:attrName>style.visibility</p:attrName>
                                        </p:attrNameLst>
                                      </p:cBhvr>
                                      <p:to>
                                        <p:strVal val="visible"/>
                                      </p:to>
                                    </p:set>
                                    <p:animEffect transition="in" filter="blinds(horizontal)">
                                      <p:cBhvr>
                                        <p:cTn id="16" dur="500"/>
                                        <p:tgtEl>
                                          <p:spTgt spid="259075">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59075">
                                            <p:txEl>
                                              <p:pRg st="4" end="4"/>
                                            </p:txEl>
                                          </p:spTgt>
                                        </p:tgtEl>
                                        <p:attrNameLst>
                                          <p:attrName>style.visibility</p:attrName>
                                        </p:attrNameLst>
                                      </p:cBhvr>
                                      <p:to>
                                        <p:strVal val="visible"/>
                                      </p:to>
                                    </p:set>
                                    <p:animEffect transition="in" filter="blinds(horizontal)">
                                      <p:cBhvr>
                                        <p:cTn id="19" dur="500"/>
                                        <p:tgtEl>
                                          <p:spTgt spid="25907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59075">
                                            <p:txEl>
                                              <p:pRg st="6" end="6"/>
                                            </p:txEl>
                                          </p:spTgt>
                                        </p:tgtEl>
                                        <p:attrNameLst>
                                          <p:attrName>style.visibility</p:attrName>
                                        </p:attrNameLst>
                                      </p:cBhvr>
                                      <p:to>
                                        <p:strVal val="visible"/>
                                      </p:to>
                                    </p:set>
                                    <p:animEffect transition="in" filter="blinds(horizontal)">
                                      <p:cBhvr>
                                        <p:cTn id="24" dur="500"/>
                                        <p:tgtEl>
                                          <p:spTgt spid="259075">
                                            <p:txEl>
                                              <p:pRg st="6" end="6"/>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59075">
                                            <p:txEl>
                                              <p:pRg st="7" end="7"/>
                                            </p:txEl>
                                          </p:spTgt>
                                        </p:tgtEl>
                                        <p:attrNameLst>
                                          <p:attrName>style.visibility</p:attrName>
                                        </p:attrNameLst>
                                      </p:cBhvr>
                                      <p:to>
                                        <p:strVal val="visible"/>
                                      </p:to>
                                    </p:set>
                                    <p:animEffect transition="in" filter="blinds(horizontal)">
                                      <p:cBhvr>
                                        <p:cTn id="27" dur="500"/>
                                        <p:tgtEl>
                                          <p:spTgt spid="259075">
                                            <p:txEl>
                                              <p:pRg st="7" end="7"/>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59075">
                                            <p:txEl>
                                              <p:pRg st="8" end="8"/>
                                            </p:txEl>
                                          </p:spTgt>
                                        </p:tgtEl>
                                        <p:attrNameLst>
                                          <p:attrName>style.visibility</p:attrName>
                                        </p:attrNameLst>
                                      </p:cBhvr>
                                      <p:to>
                                        <p:strVal val="visible"/>
                                      </p:to>
                                    </p:set>
                                    <p:animEffect transition="in" filter="blinds(horizontal)">
                                      <p:cBhvr>
                                        <p:cTn id="30" dur="500"/>
                                        <p:tgtEl>
                                          <p:spTgt spid="259075">
                                            <p:txEl>
                                              <p:pRg st="8" end="8"/>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259075">
                                            <p:txEl>
                                              <p:pRg st="9" end="9"/>
                                            </p:txEl>
                                          </p:spTgt>
                                        </p:tgtEl>
                                        <p:attrNameLst>
                                          <p:attrName>style.visibility</p:attrName>
                                        </p:attrNameLst>
                                      </p:cBhvr>
                                      <p:to>
                                        <p:strVal val="visible"/>
                                      </p:to>
                                    </p:set>
                                    <p:animEffect transition="in" filter="blinds(horizontal)">
                                      <p:cBhvr>
                                        <p:cTn id="33" dur="500"/>
                                        <p:tgtEl>
                                          <p:spTgt spid="259075">
                                            <p:txEl>
                                              <p:pRg st="9" end="9"/>
                                            </p:txEl>
                                          </p:spTgt>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259075">
                                            <p:txEl>
                                              <p:pRg st="10" end="10"/>
                                            </p:txEl>
                                          </p:spTgt>
                                        </p:tgtEl>
                                        <p:attrNameLst>
                                          <p:attrName>style.visibility</p:attrName>
                                        </p:attrNameLst>
                                      </p:cBhvr>
                                      <p:to>
                                        <p:strVal val="visible"/>
                                      </p:to>
                                    </p:set>
                                    <p:animEffect transition="in" filter="blinds(horizontal)">
                                      <p:cBhvr>
                                        <p:cTn id="36" dur="500"/>
                                        <p:tgtEl>
                                          <p:spTgt spid="259075">
                                            <p:txEl>
                                              <p:pRg st="10" end="10"/>
                                            </p:txEl>
                                          </p:spTgt>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259075">
                                            <p:txEl>
                                              <p:pRg st="11" end="11"/>
                                            </p:txEl>
                                          </p:spTgt>
                                        </p:tgtEl>
                                        <p:attrNameLst>
                                          <p:attrName>style.visibility</p:attrName>
                                        </p:attrNameLst>
                                      </p:cBhvr>
                                      <p:to>
                                        <p:strVal val="visible"/>
                                      </p:to>
                                    </p:set>
                                    <p:animEffect transition="in" filter="blinds(horizontal)">
                                      <p:cBhvr>
                                        <p:cTn id="39" dur="500"/>
                                        <p:tgtEl>
                                          <p:spTgt spid="259075">
                                            <p:txEl>
                                              <p:pRg st="11" end="11"/>
                                            </p:txEl>
                                          </p:spTgt>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259075">
                                            <p:txEl>
                                              <p:pRg st="12" end="12"/>
                                            </p:txEl>
                                          </p:spTgt>
                                        </p:tgtEl>
                                        <p:attrNameLst>
                                          <p:attrName>style.visibility</p:attrName>
                                        </p:attrNameLst>
                                      </p:cBhvr>
                                      <p:to>
                                        <p:strVal val="visible"/>
                                      </p:to>
                                    </p:set>
                                    <p:animEffect transition="in" filter="blinds(horizontal)">
                                      <p:cBhvr>
                                        <p:cTn id="42" dur="500"/>
                                        <p:tgtEl>
                                          <p:spTgt spid="2590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de-DE"/>
              <a:t>Difficult Judgements</a:t>
            </a:r>
          </a:p>
        </p:txBody>
      </p:sp>
      <p:sp>
        <p:nvSpPr>
          <p:cNvPr id="260099" name="Rectangle 3"/>
          <p:cNvSpPr>
            <a:spLocks noGrp="1" noChangeArrowheads="1"/>
          </p:cNvSpPr>
          <p:nvPr>
            <p:ph type="body" idx="1"/>
          </p:nvPr>
        </p:nvSpPr>
        <p:spPr>
          <a:xfrm>
            <a:off x="990600" y="1676400"/>
            <a:ext cx="7086600" cy="4178300"/>
          </a:xfrm>
        </p:spPr>
        <p:txBody>
          <a:bodyPr/>
          <a:lstStyle/>
          <a:p>
            <a:pPr>
              <a:buNone/>
            </a:pPr>
            <a:r>
              <a:rPr lang="de-DE" sz="1600" b="1" dirty="0" err="1"/>
              <a:t>Difficult</a:t>
            </a:r>
            <a:r>
              <a:rPr lang="de-DE" sz="1600" b="1" dirty="0"/>
              <a:t> </a:t>
            </a:r>
            <a:r>
              <a:rPr lang="de-DE" sz="1600" b="1" dirty="0" err="1"/>
              <a:t>judgements</a:t>
            </a:r>
            <a:r>
              <a:rPr lang="de-DE" sz="1600" b="1" dirty="0"/>
              <a:t> </a:t>
            </a:r>
            <a:r>
              <a:rPr lang="de-DE" sz="1600" b="1" dirty="0" err="1"/>
              <a:t>occur</a:t>
            </a:r>
            <a:r>
              <a:rPr lang="de-DE" sz="1600" b="1" dirty="0"/>
              <a:t> </a:t>
            </a:r>
            <a:r>
              <a:rPr lang="de-DE" sz="1600" b="1" dirty="0" err="1"/>
              <a:t>when</a:t>
            </a:r>
            <a:r>
              <a:rPr lang="de-DE" sz="1600" b="1" dirty="0"/>
              <a:t>:</a:t>
            </a:r>
          </a:p>
          <a:p>
            <a:pPr marL="446088" lvl="1" indent="-265113">
              <a:buClr>
                <a:srgbClr val="00715E"/>
              </a:buClr>
              <a:buFont typeface="Wingdings" pitchFamily="2" charset="2"/>
              <a:buChar char="Ø"/>
            </a:pPr>
            <a:r>
              <a:rPr lang="de-DE" dirty="0" err="1"/>
              <a:t>Conflicting</a:t>
            </a:r>
            <a:r>
              <a:rPr lang="de-DE" dirty="0"/>
              <a:t> </a:t>
            </a:r>
            <a:r>
              <a:rPr lang="de-DE" dirty="0" err="1"/>
              <a:t>referee</a:t>
            </a:r>
            <a:r>
              <a:rPr lang="de-DE" dirty="0"/>
              <a:t> </a:t>
            </a:r>
            <a:r>
              <a:rPr lang="de-DE" dirty="0" err="1"/>
              <a:t>reports</a:t>
            </a:r>
            <a:r>
              <a:rPr lang="de-DE" dirty="0"/>
              <a:t> </a:t>
            </a:r>
            <a:r>
              <a:rPr lang="de-DE" dirty="0" err="1"/>
              <a:t>are</a:t>
            </a:r>
            <a:r>
              <a:rPr lang="de-DE" dirty="0"/>
              <a:t> </a:t>
            </a:r>
            <a:r>
              <a:rPr lang="de-DE" dirty="0" err="1"/>
              <a:t>received</a:t>
            </a:r>
            <a:endParaRPr lang="de-DE" dirty="0"/>
          </a:p>
          <a:p>
            <a:pPr marL="446088" lvl="1" indent="-265113">
              <a:buClr>
                <a:srgbClr val="00715E"/>
              </a:buClr>
              <a:buFont typeface="Wingdings" pitchFamily="2" charset="2"/>
              <a:buChar char="Ø"/>
            </a:pPr>
            <a:r>
              <a:rPr lang="de-DE" dirty="0"/>
              <a:t>Referee </a:t>
            </a:r>
            <a:r>
              <a:rPr lang="de-DE" dirty="0" err="1"/>
              <a:t>does</a:t>
            </a:r>
            <a:r>
              <a:rPr lang="de-DE" dirty="0"/>
              <a:t> not </a:t>
            </a:r>
            <a:r>
              <a:rPr lang="de-DE" dirty="0" err="1"/>
              <a:t>respond</a:t>
            </a:r>
            <a:r>
              <a:rPr lang="de-DE" dirty="0"/>
              <a:t> (original </a:t>
            </a:r>
            <a:r>
              <a:rPr lang="de-DE" dirty="0" err="1"/>
              <a:t>or</a:t>
            </a:r>
            <a:r>
              <a:rPr lang="de-DE" dirty="0"/>
              <a:t> </a:t>
            </a:r>
            <a:r>
              <a:rPr lang="de-DE" dirty="0" err="1"/>
              <a:t>revision</a:t>
            </a:r>
            <a:r>
              <a:rPr lang="de-DE" dirty="0"/>
              <a:t>)</a:t>
            </a:r>
          </a:p>
          <a:p>
            <a:pPr marL="446088" lvl="1" indent="-265113">
              <a:buClr>
                <a:srgbClr val="00715E"/>
              </a:buClr>
              <a:buFont typeface="Wingdings" pitchFamily="2" charset="2"/>
              <a:buChar char="Ø"/>
            </a:pPr>
            <a:r>
              <a:rPr lang="de-DE" dirty="0" err="1"/>
              <a:t>Authors</a:t>
            </a:r>
            <a:r>
              <a:rPr lang="de-DE" dirty="0"/>
              <a:t> do not </a:t>
            </a:r>
            <a:r>
              <a:rPr lang="de-DE" dirty="0" err="1"/>
              <a:t>comply</a:t>
            </a:r>
            <a:r>
              <a:rPr lang="de-DE" dirty="0"/>
              <a:t> </a:t>
            </a:r>
            <a:r>
              <a:rPr lang="de-DE" dirty="0" err="1"/>
              <a:t>with</a:t>
            </a:r>
            <a:r>
              <a:rPr lang="de-DE" dirty="0"/>
              <a:t> </a:t>
            </a:r>
            <a:r>
              <a:rPr lang="de-DE" dirty="0" err="1"/>
              <a:t>referee</a:t>
            </a:r>
            <a:r>
              <a:rPr lang="de-DE" dirty="0"/>
              <a:t> </a:t>
            </a:r>
            <a:r>
              <a:rPr lang="de-DE" dirty="0" err="1"/>
              <a:t>requests</a:t>
            </a:r>
            <a:r>
              <a:rPr lang="de-DE" dirty="0"/>
              <a:t>/</a:t>
            </a:r>
            <a:r>
              <a:rPr lang="de-DE" dirty="0" err="1"/>
              <a:t>suggestions</a:t>
            </a:r>
            <a:endParaRPr lang="de-DE" dirty="0"/>
          </a:p>
          <a:p>
            <a:pPr lvl="1"/>
            <a:endParaRPr lang="de-DE" sz="1800" dirty="0"/>
          </a:p>
          <a:p>
            <a:pPr>
              <a:buNone/>
            </a:pPr>
            <a:r>
              <a:rPr lang="de-DE" sz="1600" b="1" dirty="0"/>
              <a:t>In such </a:t>
            </a:r>
            <a:r>
              <a:rPr lang="de-DE" sz="1600" b="1" dirty="0" err="1"/>
              <a:t>circumstances</a:t>
            </a:r>
            <a:r>
              <a:rPr lang="de-DE" sz="1600" b="1" dirty="0"/>
              <a:t> an </a:t>
            </a:r>
            <a:r>
              <a:rPr lang="de-DE" sz="1600" b="1" dirty="0" err="1"/>
              <a:t>adjudication</a:t>
            </a:r>
            <a:r>
              <a:rPr lang="de-DE" sz="1600" b="1" dirty="0"/>
              <a:t> </a:t>
            </a:r>
            <a:r>
              <a:rPr lang="de-DE" sz="1600" b="1" dirty="0" err="1"/>
              <a:t>is</a:t>
            </a:r>
            <a:r>
              <a:rPr lang="de-DE" sz="1600" b="1" dirty="0"/>
              <a:t> </a:t>
            </a:r>
            <a:r>
              <a:rPr lang="de-DE" sz="1600" b="1" dirty="0" err="1"/>
              <a:t>required</a:t>
            </a:r>
            <a:endParaRPr lang="de-DE" sz="1600" b="1" dirty="0"/>
          </a:p>
          <a:p>
            <a:pPr marL="446088" lvl="1" indent="-265113">
              <a:buClr>
                <a:srgbClr val="00715E"/>
              </a:buClr>
              <a:buFont typeface="Wingdings" pitchFamily="2" charset="2"/>
              <a:buChar char="Ø"/>
              <a:tabLst>
                <a:tab pos="446088" algn="l"/>
              </a:tabLst>
            </a:pPr>
            <a:r>
              <a:rPr lang="de-DE" dirty="0"/>
              <a:t>EIC </a:t>
            </a:r>
            <a:r>
              <a:rPr lang="de-DE" dirty="0" err="1"/>
              <a:t>is</a:t>
            </a:r>
            <a:r>
              <a:rPr lang="de-DE" dirty="0"/>
              <a:t> </a:t>
            </a:r>
            <a:r>
              <a:rPr lang="de-DE" dirty="0" err="1"/>
              <a:t>consulted</a:t>
            </a:r>
            <a:endParaRPr lang="de-DE" dirty="0"/>
          </a:p>
          <a:p>
            <a:pPr marL="446088" lvl="1" indent="-265113">
              <a:buClr>
                <a:srgbClr val="00715E"/>
              </a:buClr>
              <a:buFont typeface="Wingdings" pitchFamily="2" charset="2"/>
              <a:buChar char="Ø"/>
              <a:tabLst>
                <a:tab pos="446088" algn="l"/>
              </a:tabLst>
            </a:pPr>
            <a:r>
              <a:rPr lang="de-DE" dirty="0"/>
              <a:t>A </a:t>
            </a:r>
            <a:r>
              <a:rPr lang="de-DE" dirty="0" err="1"/>
              <a:t>further</a:t>
            </a:r>
            <a:r>
              <a:rPr lang="de-DE" dirty="0"/>
              <a:t> </a:t>
            </a:r>
            <a:r>
              <a:rPr lang="de-DE" dirty="0" err="1"/>
              <a:t>referee</a:t>
            </a:r>
            <a:r>
              <a:rPr lang="de-DE" dirty="0"/>
              <a:t> </a:t>
            </a:r>
            <a:r>
              <a:rPr lang="de-DE" dirty="0" err="1"/>
              <a:t>is</a:t>
            </a:r>
            <a:r>
              <a:rPr lang="de-DE" dirty="0"/>
              <a:t> </a:t>
            </a:r>
            <a:r>
              <a:rPr lang="de-DE" dirty="0" err="1"/>
              <a:t>consulted</a:t>
            </a:r>
            <a:r>
              <a:rPr lang="de-DE" dirty="0"/>
              <a:t> (</a:t>
            </a:r>
            <a:r>
              <a:rPr lang="de-DE" dirty="0" err="1"/>
              <a:t>delay</a:t>
            </a:r>
            <a:r>
              <a:rPr lang="de-DE" dirty="0"/>
              <a:t> </a:t>
            </a:r>
            <a:r>
              <a:rPr lang="de-DE" dirty="0" err="1"/>
              <a:t>is</a:t>
            </a:r>
            <a:r>
              <a:rPr lang="de-DE" dirty="0"/>
              <a:t> </a:t>
            </a:r>
            <a:r>
              <a:rPr lang="de-DE" dirty="0" err="1"/>
              <a:t>tolerated</a:t>
            </a:r>
            <a:r>
              <a:rPr lang="de-DE" dirty="0"/>
              <a:t>)</a:t>
            </a:r>
          </a:p>
          <a:p>
            <a:pPr marL="446088" lvl="1" indent="-265113">
              <a:buClr>
                <a:srgbClr val="00715E"/>
              </a:buClr>
              <a:buFont typeface="Wingdings" pitchFamily="2" charset="2"/>
              <a:buChar char="Ø"/>
              <a:tabLst>
                <a:tab pos="446088" algn="l"/>
              </a:tabLst>
            </a:pPr>
            <a:r>
              <a:rPr lang="de-DE" dirty="0"/>
              <a:t>A </a:t>
            </a:r>
            <a:r>
              <a:rPr lang="de-DE" dirty="0" err="1"/>
              <a:t>member</a:t>
            </a:r>
            <a:r>
              <a:rPr lang="de-DE" dirty="0"/>
              <a:t> of </a:t>
            </a:r>
            <a:r>
              <a:rPr lang="de-DE" dirty="0" err="1"/>
              <a:t>the</a:t>
            </a:r>
            <a:r>
              <a:rPr lang="de-DE" dirty="0"/>
              <a:t> </a:t>
            </a:r>
            <a:r>
              <a:rPr lang="de-DE" dirty="0" err="1"/>
              <a:t>advisory</a:t>
            </a:r>
            <a:r>
              <a:rPr lang="de-DE" dirty="0"/>
              <a:t> </a:t>
            </a:r>
            <a:r>
              <a:rPr lang="de-DE" dirty="0" err="1"/>
              <a:t>board</a:t>
            </a:r>
            <a:r>
              <a:rPr lang="de-DE" dirty="0"/>
              <a:t> </a:t>
            </a:r>
            <a:r>
              <a:rPr lang="de-DE" dirty="0" err="1"/>
              <a:t>is</a:t>
            </a:r>
            <a:r>
              <a:rPr lang="de-DE" dirty="0"/>
              <a:t> </a:t>
            </a:r>
            <a:r>
              <a:rPr lang="de-DE" dirty="0" err="1"/>
              <a:t>consulted</a:t>
            </a:r>
            <a:r>
              <a:rPr lang="de-DE" dirty="0"/>
              <a:t> (</a:t>
            </a:r>
            <a:r>
              <a:rPr lang="de-DE" dirty="0" err="1"/>
              <a:t>grounds</a:t>
            </a:r>
            <a:r>
              <a:rPr lang="de-DE" dirty="0"/>
              <a:t> </a:t>
            </a:r>
            <a:r>
              <a:rPr lang="de-DE" dirty="0" err="1"/>
              <a:t>for</a:t>
            </a:r>
            <a:r>
              <a:rPr lang="de-DE" dirty="0"/>
              <a:t> </a:t>
            </a:r>
            <a:r>
              <a:rPr lang="de-DE" dirty="0" err="1"/>
              <a:t>carefully</a:t>
            </a:r>
            <a:r>
              <a:rPr lang="de-DE" dirty="0"/>
              <a:t> </a:t>
            </a:r>
            <a:r>
              <a:rPr lang="de-DE" dirty="0" err="1"/>
              <a:t>choosing</a:t>
            </a:r>
            <a:r>
              <a:rPr lang="de-DE" dirty="0"/>
              <a:t> </a:t>
            </a:r>
            <a:r>
              <a:rPr lang="de-DE" dirty="0" err="1"/>
              <a:t>advisory</a:t>
            </a:r>
            <a:r>
              <a:rPr lang="de-DE" dirty="0"/>
              <a:t> </a:t>
            </a:r>
            <a:r>
              <a:rPr lang="de-DE" dirty="0" err="1"/>
              <a:t>board</a:t>
            </a:r>
            <a:r>
              <a:rPr lang="de-DE" dirty="0"/>
              <a:t> </a:t>
            </a:r>
            <a:r>
              <a:rPr lang="de-DE" dirty="0" err="1"/>
              <a:t>members</a:t>
            </a:r>
            <a:r>
              <a:rPr lang="de-DE" dirty="0"/>
              <a:t> </a:t>
            </a:r>
            <a:r>
              <a:rPr lang="de-DE" dirty="0" err="1"/>
              <a:t>according</a:t>
            </a:r>
            <a:r>
              <a:rPr lang="de-DE" dirty="0"/>
              <a:t> </a:t>
            </a:r>
            <a:r>
              <a:rPr lang="de-DE" dirty="0" err="1"/>
              <a:t>to</a:t>
            </a:r>
            <a:r>
              <a:rPr lang="de-DE" dirty="0"/>
              <a:t> diverse </a:t>
            </a:r>
            <a:r>
              <a:rPr lang="de-DE" dirty="0" err="1"/>
              <a:t>subject</a:t>
            </a:r>
            <a:r>
              <a:rPr lang="de-DE" dirty="0"/>
              <a:t> </a:t>
            </a:r>
            <a:r>
              <a:rPr lang="de-DE" dirty="0" err="1"/>
              <a:t>areas</a:t>
            </a:r>
            <a:r>
              <a:rPr lang="de-DE"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0099">
                                            <p:txEl>
                                              <p:pRg st="0" end="0"/>
                                            </p:txEl>
                                          </p:spTgt>
                                        </p:tgtEl>
                                        <p:attrNameLst>
                                          <p:attrName>style.visibility</p:attrName>
                                        </p:attrNameLst>
                                      </p:cBhvr>
                                      <p:to>
                                        <p:strVal val="visible"/>
                                      </p:to>
                                    </p:set>
                                    <p:animEffect transition="in" filter="blinds(horizontal)">
                                      <p:cBhvr>
                                        <p:cTn id="7" dur="500"/>
                                        <p:tgtEl>
                                          <p:spTgt spid="260099">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60099">
                                            <p:txEl>
                                              <p:pRg st="1" end="1"/>
                                            </p:txEl>
                                          </p:spTgt>
                                        </p:tgtEl>
                                        <p:attrNameLst>
                                          <p:attrName>style.visibility</p:attrName>
                                        </p:attrNameLst>
                                      </p:cBhvr>
                                      <p:to>
                                        <p:strVal val="visible"/>
                                      </p:to>
                                    </p:set>
                                    <p:animEffect transition="in" filter="blinds(horizontal)">
                                      <p:cBhvr>
                                        <p:cTn id="10" dur="500"/>
                                        <p:tgtEl>
                                          <p:spTgt spid="260099">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60099">
                                            <p:txEl>
                                              <p:pRg st="2" end="2"/>
                                            </p:txEl>
                                          </p:spTgt>
                                        </p:tgtEl>
                                        <p:attrNameLst>
                                          <p:attrName>style.visibility</p:attrName>
                                        </p:attrNameLst>
                                      </p:cBhvr>
                                      <p:to>
                                        <p:strVal val="visible"/>
                                      </p:to>
                                    </p:set>
                                    <p:animEffect transition="in" filter="blinds(horizontal)">
                                      <p:cBhvr>
                                        <p:cTn id="13" dur="500"/>
                                        <p:tgtEl>
                                          <p:spTgt spid="260099">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60099">
                                            <p:txEl>
                                              <p:pRg st="3" end="3"/>
                                            </p:txEl>
                                          </p:spTgt>
                                        </p:tgtEl>
                                        <p:attrNameLst>
                                          <p:attrName>style.visibility</p:attrName>
                                        </p:attrNameLst>
                                      </p:cBhvr>
                                      <p:to>
                                        <p:strVal val="visible"/>
                                      </p:to>
                                    </p:set>
                                    <p:animEffect transition="in" filter="blinds(horizontal)">
                                      <p:cBhvr>
                                        <p:cTn id="16" dur="500"/>
                                        <p:tgtEl>
                                          <p:spTgt spid="26009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60099">
                                            <p:txEl>
                                              <p:pRg st="5" end="5"/>
                                            </p:txEl>
                                          </p:spTgt>
                                        </p:tgtEl>
                                        <p:attrNameLst>
                                          <p:attrName>style.visibility</p:attrName>
                                        </p:attrNameLst>
                                      </p:cBhvr>
                                      <p:to>
                                        <p:strVal val="visible"/>
                                      </p:to>
                                    </p:set>
                                    <p:animEffect transition="in" filter="blinds(horizontal)">
                                      <p:cBhvr>
                                        <p:cTn id="21" dur="500"/>
                                        <p:tgtEl>
                                          <p:spTgt spid="260099">
                                            <p:txEl>
                                              <p:pRg st="5" end="5"/>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60099">
                                            <p:txEl>
                                              <p:pRg st="6" end="6"/>
                                            </p:txEl>
                                          </p:spTgt>
                                        </p:tgtEl>
                                        <p:attrNameLst>
                                          <p:attrName>style.visibility</p:attrName>
                                        </p:attrNameLst>
                                      </p:cBhvr>
                                      <p:to>
                                        <p:strVal val="visible"/>
                                      </p:to>
                                    </p:set>
                                    <p:animEffect transition="in" filter="blinds(horizontal)">
                                      <p:cBhvr>
                                        <p:cTn id="24" dur="500"/>
                                        <p:tgtEl>
                                          <p:spTgt spid="260099">
                                            <p:txEl>
                                              <p:pRg st="6" end="6"/>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60099">
                                            <p:txEl>
                                              <p:pRg st="7" end="7"/>
                                            </p:txEl>
                                          </p:spTgt>
                                        </p:tgtEl>
                                        <p:attrNameLst>
                                          <p:attrName>style.visibility</p:attrName>
                                        </p:attrNameLst>
                                      </p:cBhvr>
                                      <p:to>
                                        <p:strVal val="visible"/>
                                      </p:to>
                                    </p:set>
                                    <p:animEffect transition="in" filter="blinds(horizontal)">
                                      <p:cBhvr>
                                        <p:cTn id="27" dur="500"/>
                                        <p:tgtEl>
                                          <p:spTgt spid="260099">
                                            <p:txEl>
                                              <p:pRg st="7" end="7"/>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60099">
                                            <p:txEl>
                                              <p:pRg st="8" end="8"/>
                                            </p:txEl>
                                          </p:spTgt>
                                        </p:tgtEl>
                                        <p:attrNameLst>
                                          <p:attrName>style.visibility</p:attrName>
                                        </p:attrNameLst>
                                      </p:cBhvr>
                                      <p:to>
                                        <p:strVal val="visible"/>
                                      </p:to>
                                    </p:set>
                                    <p:animEffect transition="in" filter="blinds(horizontal)">
                                      <p:cBhvr>
                                        <p:cTn id="30" dur="500"/>
                                        <p:tgtEl>
                                          <p:spTgt spid="260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099"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de-DE"/>
              <a:t>Contents</a:t>
            </a:r>
          </a:p>
        </p:txBody>
      </p:sp>
      <p:sp>
        <p:nvSpPr>
          <p:cNvPr id="207875" name="Rectangle 3"/>
          <p:cNvSpPr>
            <a:spLocks noGrp="1" noChangeArrowheads="1"/>
          </p:cNvSpPr>
          <p:nvPr>
            <p:ph idx="1"/>
          </p:nvPr>
        </p:nvSpPr>
        <p:spPr>
          <a:xfrm>
            <a:off x="827584" y="1592263"/>
            <a:ext cx="6121375" cy="4500562"/>
          </a:xfrm>
          <a:noFill/>
        </p:spPr>
        <p:txBody>
          <a:bodyPr/>
          <a:lstStyle/>
          <a:p>
            <a:pPr>
              <a:spcBef>
                <a:spcPts val="600"/>
              </a:spcBef>
              <a:buFont typeface="Wingdings" pitchFamily="2" charset="2"/>
              <a:buChar char="Ø"/>
            </a:pPr>
            <a:r>
              <a:rPr lang="en-US" sz="1600" dirty="0">
                <a:solidFill>
                  <a:schemeClr val="accent4"/>
                </a:solidFill>
              </a:rPr>
              <a:t>Self-Introduction</a:t>
            </a:r>
            <a:endParaRPr lang="de-DE" sz="1600" dirty="0">
              <a:solidFill>
                <a:schemeClr val="accent4"/>
              </a:solidFill>
            </a:endParaRPr>
          </a:p>
          <a:p>
            <a:pPr>
              <a:spcBef>
                <a:spcPts val="600"/>
              </a:spcBef>
              <a:buFont typeface="Wingdings" pitchFamily="2" charset="2"/>
              <a:buChar char="Ø"/>
            </a:pPr>
            <a:r>
              <a:rPr lang="de-DE" sz="1600" dirty="0" err="1">
                <a:solidFill>
                  <a:schemeClr val="accent4"/>
                </a:solidFill>
              </a:rPr>
              <a:t>Aims</a:t>
            </a:r>
            <a:r>
              <a:rPr lang="de-DE" sz="1600" dirty="0">
                <a:solidFill>
                  <a:schemeClr val="accent4"/>
                </a:solidFill>
              </a:rPr>
              <a:t> of </a:t>
            </a:r>
            <a:r>
              <a:rPr lang="de-DE" sz="1600" dirty="0" err="1">
                <a:solidFill>
                  <a:schemeClr val="accent4"/>
                </a:solidFill>
              </a:rPr>
              <a:t>the</a:t>
            </a:r>
            <a:r>
              <a:rPr lang="de-DE" sz="1600" dirty="0">
                <a:solidFill>
                  <a:schemeClr val="accent4"/>
                </a:solidFill>
              </a:rPr>
              <a:t> Editorial </a:t>
            </a:r>
            <a:r>
              <a:rPr lang="de-DE" sz="1600" dirty="0" err="1">
                <a:solidFill>
                  <a:schemeClr val="accent4"/>
                </a:solidFill>
              </a:rPr>
              <a:t>Staff</a:t>
            </a:r>
            <a:r>
              <a:rPr lang="de-DE" sz="1600" dirty="0">
                <a:solidFill>
                  <a:schemeClr val="accent4"/>
                </a:solidFill>
              </a:rPr>
              <a:t>, </a:t>
            </a:r>
            <a:r>
              <a:rPr lang="de-DE" sz="1600" dirty="0" err="1">
                <a:solidFill>
                  <a:schemeClr val="accent4"/>
                </a:solidFill>
              </a:rPr>
              <a:t>Scope</a:t>
            </a:r>
            <a:r>
              <a:rPr lang="de-DE" sz="1600" dirty="0">
                <a:solidFill>
                  <a:schemeClr val="accent4"/>
                </a:solidFill>
              </a:rPr>
              <a:t> </a:t>
            </a:r>
            <a:r>
              <a:rPr lang="de-DE" sz="1600" dirty="0" err="1">
                <a:solidFill>
                  <a:schemeClr val="accent4"/>
                </a:solidFill>
              </a:rPr>
              <a:t>statement</a:t>
            </a:r>
            <a:endParaRPr lang="de-DE" sz="1600" dirty="0">
              <a:solidFill>
                <a:schemeClr val="accent4"/>
              </a:solidFill>
            </a:endParaRPr>
          </a:p>
          <a:p>
            <a:pPr>
              <a:spcBef>
                <a:spcPts val="600"/>
              </a:spcBef>
              <a:buFont typeface="Wingdings" pitchFamily="2" charset="2"/>
              <a:buChar char="Ø"/>
            </a:pPr>
            <a:r>
              <a:rPr lang="de-DE" sz="1600" dirty="0" smtClean="0"/>
              <a:t>Submission </a:t>
            </a:r>
            <a:r>
              <a:rPr lang="de-DE" sz="1600" dirty="0" err="1" smtClean="0"/>
              <a:t>Step</a:t>
            </a:r>
            <a:endParaRPr lang="de-DE" sz="1600" dirty="0" smtClean="0"/>
          </a:p>
          <a:p>
            <a:pPr lvl="1">
              <a:spcBef>
                <a:spcPts val="600"/>
              </a:spcBef>
              <a:buFont typeface="Wingdings" pitchFamily="2" charset="2"/>
              <a:buChar char="ü"/>
            </a:pPr>
            <a:r>
              <a:rPr lang="de-DE" sz="1400" dirty="0" err="1"/>
              <a:t>Ethical</a:t>
            </a:r>
            <a:r>
              <a:rPr lang="de-DE" sz="1400" dirty="0"/>
              <a:t> Standards</a:t>
            </a:r>
          </a:p>
          <a:p>
            <a:pPr lvl="1">
              <a:spcBef>
                <a:spcPts val="600"/>
              </a:spcBef>
              <a:buFont typeface="Wingdings" pitchFamily="2" charset="2"/>
              <a:buChar char="ü"/>
            </a:pPr>
            <a:r>
              <a:rPr lang="de-DE" sz="1400" dirty="0" err="1" smtClean="0"/>
              <a:t>Suggested</a:t>
            </a:r>
            <a:r>
              <a:rPr lang="de-DE" sz="1400" dirty="0" smtClean="0"/>
              <a:t> </a:t>
            </a:r>
            <a:r>
              <a:rPr lang="de-DE" sz="1400" dirty="0" err="1" smtClean="0"/>
              <a:t>referees</a:t>
            </a:r>
            <a:endParaRPr lang="de-DE" sz="1400" dirty="0" smtClean="0"/>
          </a:p>
          <a:p>
            <a:pPr>
              <a:spcBef>
                <a:spcPts val="600"/>
              </a:spcBef>
              <a:buFont typeface="Wingdings" pitchFamily="2" charset="2"/>
              <a:buChar char="Ø"/>
            </a:pPr>
            <a:r>
              <a:rPr lang="de-DE" sz="1600" dirty="0" smtClean="0"/>
              <a:t>Peer-Review </a:t>
            </a:r>
            <a:r>
              <a:rPr lang="de-DE" sz="1600" dirty="0" err="1"/>
              <a:t>Process</a:t>
            </a:r>
            <a:endParaRPr lang="de-DE" sz="1600" dirty="0"/>
          </a:p>
          <a:p>
            <a:pPr marL="361950" lvl="1" indent="-169863">
              <a:spcBef>
                <a:spcPts val="600"/>
              </a:spcBef>
              <a:buFont typeface="Wingdings" pitchFamily="2" charset="2"/>
              <a:buChar char="ü"/>
            </a:pPr>
            <a:r>
              <a:rPr lang="de-DE" sz="1400" dirty="0"/>
              <a:t>General </a:t>
            </a:r>
            <a:r>
              <a:rPr lang="de-DE" sz="1400" dirty="0" err="1"/>
              <a:t>description</a:t>
            </a:r>
            <a:endParaRPr lang="de-DE" sz="1400" dirty="0"/>
          </a:p>
          <a:p>
            <a:pPr marL="361950" lvl="1" indent="-169863">
              <a:spcBef>
                <a:spcPts val="600"/>
              </a:spcBef>
              <a:buFont typeface="Wingdings" pitchFamily="2" charset="2"/>
              <a:buChar char="ü"/>
            </a:pPr>
            <a:r>
              <a:rPr lang="de-DE" sz="1400" dirty="0" err="1"/>
              <a:t>Selection</a:t>
            </a:r>
            <a:r>
              <a:rPr lang="de-DE" sz="1400" dirty="0"/>
              <a:t> of </a:t>
            </a:r>
            <a:r>
              <a:rPr lang="de-DE" sz="1400" dirty="0" err="1"/>
              <a:t>reviewers</a:t>
            </a:r>
            <a:endParaRPr lang="de-DE" sz="1400" dirty="0"/>
          </a:p>
          <a:p>
            <a:pPr marL="361950" lvl="1" indent="-169863">
              <a:spcBef>
                <a:spcPts val="600"/>
              </a:spcBef>
              <a:buFont typeface="Wingdings" pitchFamily="2" charset="2"/>
              <a:buChar char="ü"/>
            </a:pPr>
            <a:r>
              <a:rPr lang="de-DE" sz="1400" dirty="0" err="1"/>
              <a:t>Difficult</a:t>
            </a:r>
            <a:r>
              <a:rPr lang="de-DE" sz="1400" dirty="0"/>
              <a:t> </a:t>
            </a:r>
            <a:r>
              <a:rPr lang="de-DE" sz="1400" dirty="0" err="1"/>
              <a:t>judgements</a:t>
            </a:r>
            <a:r>
              <a:rPr lang="de-DE" sz="1400" dirty="0"/>
              <a:t>, </a:t>
            </a:r>
            <a:r>
              <a:rPr lang="de-DE" sz="1400" dirty="0" err="1"/>
              <a:t>adjudication</a:t>
            </a:r>
            <a:endParaRPr lang="de-DE" sz="1400" dirty="0"/>
          </a:p>
          <a:p>
            <a:pPr>
              <a:spcBef>
                <a:spcPts val="600"/>
              </a:spcBef>
              <a:buFont typeface="Wingdings" pitchFamily="2" charset="2"/>
              <a:buChar char="Ø"/>
            </a:pPr>
            <a:r>
              <a:rPr lang="de-DE" sz="1600" b="1" dirty="0">
                <a:solidFill>
                  <a:srgbClr val="00715E"/>
                </a:solidFill>
              </a:rPr>
              <a:t>Editorial </a:t>
            </a:r>
            <a:r>
              <a:rPr lang="de-DE" sz="1600" b="1" dirty="0" err="1">
                <a:solidFill>
                  <a:srgbClr val="00715E"/>
                </a:solidFill>
              </a:rPr>
              <a:t>staff</a:t>
            </a:r>
            <a:r>
              <a:rPr lang="de-DE" sz="1600" b="1" dirty="0">
                <a:solidFill>
                  <a:srgbClr val="00715E"/>
                </a:solidFill>
              </a:rPr>
              <a:t> - </a:t>
            </a:r>
            <a:r>
              <a:rPr lang="de-DE" sz="1600" b="1" dirty="0" err="1">
                <a:solidFill>
                  <a:srgbClr val="00715E"/>
                </a:solidFill>
              </a:rPr>
              <a:t>composition</a:t>
            </a:r>
            <a:endParaRPr lang="de-DE" sz="1600" b="1" dirty="0">
              <a:solidFill>
                <a:srgbClr val="00715E"/>
              </a:solidFill>
            </a:endParaRPr>
          </a:p>
          <a:p>
            <a:pPr>
              <a:spcBef>
                <a:spcPts val="600"/>
              </a:spcBef>
              <a:buFont typeface="Wingdings" pitchFamily="2" charset="2"/>
              <a:buChar char="Ø"/>
            </a:pPr>
            <a:r>
              <a:rPr lang="en-US" sz="1600" dirty="0"/>
              <a:t>Measures of evaluation</a:t>
            </a:r>
          </a:p>
          <a:p>
            <a:pPr>
              <a:spcBef>
                <a:spcPts val="600"/>
              </a:spcBef>
              <a:buFont typeface="Wingdings" pitchFamily="2" charset="2"/>
              <a:buChar char="Ø"/>
            </a:pPr>
            <a:r>
              <a:rPr lang="en-US" sz="1600" dirty="0"/>
              <a:t>Editor / publisher</a:t>
            </a:r>
          </a:p>
          <a:p>
            <a:pPr marL="361950" lvl="1" indent="-169863">
              <a:spcBef>
                <a:spcPts val="600"/>
              </a:spcBef>
              <a:buFont typeface="Wingdings" pitchFamily="2" charset="2"/>
              <a:buChar char="ü"/>
            </a:pPr>
            <a:r>
              <a:rPr lang="en-US" sz="1400" dirty="0"/>
              <a:t>Statistics, production</a:t>
            </a:r>
          </a:p>
          <a:p>
            <a:pPr marL="361950" lvl="1" indent="-169863">
              <a:spcBef>
                <a:spcPts val="600"/>
              </a:spcBef>
              <a:buFont typeface="Wingdings" pitchFamily="2" charset="2"/>
              <a:buChar char="ü"/>
            </a:pPr>
            <a:r>
              <a:rPr lang="en-US" sz="1400" dirty="0"/>
              <a:t>Marketing</a:t>
            </a:r>
          </a:p>
          <a:p>
            <a:pPr>
              <a:spcBef>
                <a:spcPts val="600"/>
              </a:spcBef>
              <a:buFont typeface="Wingdings" pitchFamily="2" charset="2"/>
              <a:buChar char="Ø"/>
            </a:pPr>
            <a:r>
              <a:rPr lang="de-DE" sz="1600" dirty="0" err="1"/>
              <a:t>Discussion</a:t>
            </a:r>
            <a:r>
              <a:rPr lang="de-DE" sz="1600" dirty="0"/>
              <a:t>, </a:t>
            </a:r>
            <a:r>
              <a:rPr lang="de-DE" sz="1600" dirty="0" err="1"/>
              <a:t>Questions</a:t>
            </a:r>
            <a:r>
              <a:rPr lang="de-DE" sz="1600" dirty="0"/>
              <a:t> and </a:t>
            </a:r>
            <a:r>
              <a:rPr lang="de-DE" sz="1600" dirty="0" err="1"/>
              <a:t>Answers</a:t>
            </a:r>
            <a:endParaRPr lang="de-DE" sz="1600"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r>
              <a:rPr lang="en-US"/>
              <a:t>Composition of the Editorial Staff</a:t>
            </a:r>
          </a:p>
        </p:txBody>
      </p:sp>
      <p:sp>
        <p:nvSpPr>
          <p:cNvPr id="218115" name="Rectangle 3"/>
          <p:cNvSpPr>
            <a:spLocks noGrp="1" noChangeArrowheads="1"/>
          </p:cNvSpPr>
          <p:nvPr>
            <p:ph type="body" idx="1"/>
          </p:nvPr>
        </p:nvSpPr>
        <p:spPr>
          <a:xfrm>
            <a:off x="528923" y="1916832"/>
            <a:ext cx="4619141" cy="1716088"/>
          </a:xfrm>
        </p:spPr>
        <p:txBody>
          <a:bodyPr/>
          <a:lstStyle/>
          <a:p>
            <a:pPr marL="269875" indent="-269875">
              <a:buClr>
                <a:srgbClr val="00715E"/>
              </a:buClr>
              <a:buFont typeface="Wingdings" pitchFamily="2" charset="2"/>
              <a:buChar char="Ø"/>
            </a:pPr>
            <a:r>
              <a:rPr lang="en-US" sz="1600" dirty="0">
                <a:cs typeface="Arial" pitchFamily="34" charset="0"/>
              </a:rPr>
              <a:t>Editor(s)-in-Chief, Honorary Editor</a:t>
            </a:r>
          </a:p>
          <a:p>
            <a:pPr marL="269875" indent="-269875">
              <a:buClr>
                <a:srgbClr val="00715E"/>
              </a:buClr>
              <a:buFont typeface="Wingdings" pitchFamily="2" charset="2"/>
              <a:buChar char="Ø"/>
            </a:pPr>
            <a:r>
              <a:rPr lang="en-US" sz="1600" dirty="0">
                <a:cs typeface="Arial" pitchFamily="34" charset="0"/>
              </a:rPr>
              <a:t>Regional or Subject/Guest Editors</a:t>
            </a:r>
          </a:p>
          <a:p>
            <a:pPr marL="269875" indent="-269875">
              <a:buClr>
                <a:srgbClr val="00715E"/>
              </a:buClr>
              <a:buFont typeface="Wingdings" pitchFamily="2" charset="2"/>
              <a:buChar char="Ø"/>
            </a:pPr>
            <a:r>
              <a:rPr lang="en-US" sz="1600" dirty="0">
                <a:cs typeface="Arial" pitchFamily="34" charset="0"/>
              </a:rPr>
              <a:t>Associate Editors (3-10)</a:t>
            </a:r>
          </a:p>
          <a:p>
            <a:pPr marL="269875" indent="-269875">
              <a:buClr>
                <a:srgbClr val="00715E"/>
              </a:buClr>
              <a:buFont typeface="Wingdings" pitchFamily="2" charset="2"/>
              <a:buChar char="Ø"/>
            </a:pPr>
            <a:r>
              <a:rPr lang="en-US" sz="1600" dirty="0">
                <a:cs typeface="Arial" pitchFamily="34" charset="0"/>
              </a:rPr>
              <a:t>Editorial Advisory </a:t>
            </a:r>
            <a:r>
              <a:rPr lang="en-US" sz="1600" kern="1200" dirty="0">
                <a:cs typeface="Arial" pitchFamily="34" charset="0"/>
              </a:rPr>
              <a:t>Board</a:t>
            </a:r>
            <a:r>
              <a:rPr lang="en-US" sz="1600" dirty="0">
                <a:cs typeface="Arial" pitchFamily="34" charset="0"/>
              </a:rPr>
              <a:t> (5-20)</a:t>
            </a:r>
          </a:p>
          <a:p>
            <a:pPr marL="269875" indent="-269875">
              <a:buClr>
                <a:srgbClr val="00715E"/>
              </a:buClr>
              <a:buFont typeface="Wingdings" pitchFamily="2" charset="2"/>
              <a:buChar char="Ø"/>
            </a:pPr>
            <a:r>
              <a:rPr lang="en-US" sz="1600" dirty="0">
                <a:cs typeface="Arial" pitchFamily="34" charset="0"/>
              </a:rPr>
              <a:t>International Advisory Board (&lt;40)</a:t>
            </a:r>
          </a:p>
        </p:txBody>
      </p:sp>
      <p:sp>
        <p:nvSpPr>
          <p:cNvPr id="218116" name="Text Box 4"/>
          <p:cNvSpPr txBox="1">
            <a:spLocks noChangeArrowheads="1"/>
          </p:cNvSpPr>
          <p:nvPr/>
        </p:nvSpPr>
        <p:spPr bwMode="auto">
          <a:xfrm>
            <a:off x="528923" y="4089804"/>
            <a:ext cx="7239000" cy="2068259"/>
          </a:xfrm>
          <a:prstGeom prst="rect">
            <a:avLst/>
          </a:prstGeom>
          <a:noFill/>
          <a:ln w="9525">
            <a:noFill/>
            <a:miter lim="800000"/>
            <a:headEnd/>
            <a:tailEnd/>
          </a:ln>
          <a:effectLst/>
        </p:spPr>
        <p:txBody>
          <a:bodyPr wrap="square">
            <a:spAutoFit/>
          </a:bodyPr>
          <a:lstStyle/>
          <a:p>
            <a:pPr algn="l">
              <a:lnSpc>
                <a:spcPct val="120000"/>
              </a:lnSpc>
            </a:pPr>
            <a:r>
              <a:rPr lang="de-DE" sz="1600" b="0" dirty="0">
                <a:latin typeface="+mn-lt"/>
              </a:rPr>
              <a:t>Editorial </a:t>
            </a:r>
            <a:r>
              <a:rPr lang="de-DE" sz="1600" b="0" dirty="0" err="1">
                <a:latin typeface="+mn-lt"/>
              </a:rPr>
              <a:t>appointments</a:t>
            </a:r>
            <a:r>
              <a:rPr lang="de-DE" sz="1600" b="0" dirty="0">
                <a:latin typeface="+mn-lt"/>
              </a:rPr>
              <a:t> </a:t>
            </a:r>
            <a:r>
              <a:rPr lang="de-DE" sz="1600" b="0" dirty="0" err="1">
                <a:latin typeface="+mn-lt"/>
              </a:rPr>
              <a:t>are</a:t>
            </a:r>
            <a:r>
              <a:rPr lang="de-DE" sz="1600" b="0" dirty="0">
                <a:latin typeface="+mn-lt"/>
              </a:rPr>
              <a:t> </a:t>
            </a:r>
            <a:r>
              <a:rPr lang="de-DE" sz="1600" b="0" dirty="0" err="1">
                <a:latin typeface="+mn-lt"/>
              </a:rPr>
              <a:t>made</a:t>
            </a:r>
            <a:r>
              <a:rPr lang="de-DE" sz="1600" b="0" dirty="0">
                <a:latin typeface="+mn-lt"/>
              </a:rPr>
              <a:t> </a:t>
            </a:r>
            <a:r>
              <a:rPr lang="de-DE" sz="1600" b="0" dirty="0" err="1">
                <a:latin typeface="+mn-lt"/>
              </a:rPr>
              <a:t>by</a:t>
            </a:r>
            <a:r>
              <a:rPr lang="de-DE" sz="1600" b="0" dirty="0">
                <a:latin typeface="+mn-lt"/>
              </a:rPr>
              <a:t> </a:t>
            </a:r>
            <a:r>
              <a:rPr lang="de-DE" sz="1600" b="0" dirty="0" err="1">
                <a:latin typeface="+mn-lt"/>
              </a:rPr>
              <a:t>the</a:t>
            </a:r>
            <a:r>
              <a:rPr lang="de-DE" sz="1600" b="0" dirty="0">
                <a:latin typeface="+mn-lt"/>
              </a:rPr>
              <a:t> </a:t>
            </a:r>
            <a:r>
              <a:rPr lang="de-DE" sz="1600" b="0" dirty="0" err="1">
                <a:latin typeface="+mn-lt"/>
              </a:rPr>
              <a:t>publisher</a:t>
            </a:r>
            <a:r>
              <a:rPr lang="de-DE" sz="1600" b="0" dirty="0">
                <a:latin typeface="+mn-lt"/>
              </a:rPr>
              <a:t> in </a:t>
            </a:r>
            <a:r>
              <a:rPr lang="de-DE" sz="1600" b="0" dirty="0" err="1">
                <a:latin typeface="+mn-lt"/>
              </a:rPr>
              <a:t>consultation</a:t>
            </a:r>
            <a:r>
              <a:rPr lang="de-DE" sz="1600" b="0" dirty="0">
                <a:latin typeface="+mn-lt"/>
              </a:rPr>
              <a:t> </a:t>
            </a:r>
            <a:r>
              <a:rPr lang="de-DE" sz="1600" b="0" dirty="0" err="1">
                <a:latin typeface="+mn-lt"/>
              </a:rPr>
              <a:t>with</a:t>
            </a:r>
            <a:r>
              <a:rPr lang="de-DE" sz="1600" b="0" dirty="0">
                <a:latin typeface="+mn-lt"/>
              </a:rPr>
              <a:t> </a:t>
            </a:r>
            <a:r>
              <a:rPr lang="de-DE" sz="1600" b="0" dirty="0" err="1">
                <a:latin typeface="+mn-lt"/>
              </a:rPr>
              <a:t>the</a:t>
            </a:r>
            <a:r>
              <a:rPr lang="de-DE" sz="1600" b="0" dirty="0">
                <a:latin typeface="+mn-lt"/>
              </a:rPr>
              <a:t> Editor(s)-in-</a:t>
            </a:r>
            <a:r>
              <a:rPr lang="de-DE" sz="1600" b="0" dirty="0" err="1">
                <a:latin typeface="+mn-lt"/>
              </a:rPr>
              <a:t>Chief</a:t>
            </a:r>
            <a:r>
              <a:rPr lang="de-DE" sz="1600" b="0" dirty="0">
                <a:latin typeface="+mn-lt"/>
              </a:rPr>
              <a:t>. </a:t>
            </a:r>
            <a:r>
              <a:rPr lang="de-DE" sz="1600" b="0" dirty="0" err="1">
                <a:latin typeface="+mn-lt"/>
              </a:rPr>
              <a:t>However</a:t>
            </a:r>
            <a:r>
              <a:rPr lang="de-DE" sz="1600" b="0" dirty="0">
                <a:latin typeface="+mn-lt"/>
              </a:rPr>
              <a:t>, </a:t>
            </a:r>
            <a:r>
              <a:rPr lang="de-DE" sz="1600" b="0" dirty="0" err="1">
                <a:latin typeface="+mn-lt"/>
              </a:rPr>
              <a:t>the</a:t>
            </a:r>
            <a:r>
              <a:rPr lang="de-DE" sz="1600" b="0" dirty="0">
                <a:latin typeface="+mn-lt"/>
              </a:rPr>
              <a:t> Editor(s)-in-</a:t>
            </a:r>
            <a:r>
              <a:rPr lang="de-DE" sz="1600" b="0" dirty="0" err="1">
                <a:latin typeface="+mn-lt"/>
              </a:rPr>
              <a:t>Chief</a:t>
            </a:r>
            <a:r>
              <a:rPr lang="de-DE" sz="1600" b="0" dirty="0">
                <a:latin typeface="+mn-lt"/>
              </a:rPr>
              <a:t> must </a:t>
            </a:r>
            <a:r>
              <a:rPr lang="de-DE" sz="1600" b="0" dirty="0" err="1">
                <a:latin typeface="+mn-lt"/>
              </a:rPr>
              <a:t>take</a:t>
            </a:r>
            <a:r>
              <a:rPr lang="de-DE" sz="1600" b="0" dirty="0">
                <a:latin typeface="+mn-lt"/>
              </a:rPr>
              <a:t> final </a:t>
            </a:r>
            <a:r>
              <a:rPr lang="de-DE" sz="1600" b="0" dirty="0" err="1">
                <a:latin typeface="+mn-lt"/>
              </a:rPr>
              <a:t>responsibility</a:t>
            </a:r>
            <a:r>
              <a:rPr lang="de-DE" sz="1600" b="0" dirty="0">
                <a:latin typeface="+mn-lt"/>
              </a:rPr>
              <a:t> </a:t>
            </a:r>
            <a:r>
              <a:rPr lang="de-DE" sz="1600" b="0" dirty="0" err="1">
                <a:latin typeface="+mn-lt"/>
              </a:rPr>
              <a:t>for</a:t>
            </a:r>
            <a:r>
              <a:rPr lang="de-DE" sz="1600" b="0" dirty="0">
                <a:latin typeface="+mn-lt"/>
              </a:rPr>
              <a:t> </a:t>
            </a:r>
            <a:r>
              <a:rPr lang="de-DE" sz="1600" b="0" dirty="0" err="1">
                <a:latin typeface="+mn-lt"/>
              </a:rPr>
              <a:t>what</a:t>
            </a:r>
            <a:r>
              <a:rPr lang="de-DE" sz="1600" b="0" dirty="0">
                <a:latin typeface="+mn-lt"/>
              </a:rPr>
              <a:t> </a:t>
            </a:r>
            <a:r>
              <a:rPr lang="de-DE" sz="1600" b="0" dirty="0" err="1">
                <a:latin typeface="+mn-lt"/>
              </a:rPr>
              <a:t>is</a:t>
            </a:r>
            <a:r>
              <a:rPr lang="de-DE" sz="1600" b="0" dirty="0">
                <a:latin typeface="+mn-lt"/>
              </a:rPr>
              <a:t> </a:t>
            </a:r>
            <a:r>
              <a:rPr lang="de-DE" sz="1600" b="0" dirty="0" err="1">
                <a:latin typeface="+mn-lt"/>
              </a:rPr>
              <a:t>published</a:t>
            </a:r>
            <a:r>
              <a:rPr lang="de-DE" sz="1600" b="0" dirty="0">
                <a:latin typeface="+mn-lt"/>
              </a:rPr>
              <a:t> in </a:t>
            </a:r>
            <a:r>
              <a:rPr lang="de-DE" sz="1600" b="0" dirty="0" err="1">
                <a:latin typeface="+mn-lt"/>
              </a:rPr>
              <a:t>the</a:t>
            </a:r>
            <a:r>
              <a:rPr lang="de-DE" sz="1600" b="0" dirty="0">
                <a:latin typeface="+mn-lt"/>
              </a:rPr>
              <a:t> </a:t>
            </a:r>
            <a:r>
              <a:rPr lang="de-DE" sz="1600" b="0" dirty="0" err="1">
                <a:latin typeface="+mn-lt"/>
              </a:rPr>
              <a:t>scientific</a:t>
            </a:r>
            <a:r>
              <a:rPr lang="de-DE" sz="1600" b="0" dirty="0">
                <a:latin typeface="+mn-lt"/>
              </a:rPr>
              <a:t> </a:t>
            </a:r>
            <a:r>
              <a:rPr lang="de-DE" sz="1600" b="0" dirty="0" err="1">
                <a:latin typeface="+mn-lt"/>
              </a:rPr>
              <a:t>journal</a:t>
            </a:r>
            <a:r>
              <a:rPr lang="de-DE" sz="1600" b="0" dirty="0" smtClean="0">
                <a:latin typeface="+mn-lt"/>
              </a:rPr>
              <a:t>.</a:t>
            </a:r>
          </a:p>
          <a:p>
            <a:pPr algn="l">
              <a:lnSpc>
                <a:spcPct val="120000"/>
              </a:lnSpc>
            </a:pPr>
            <a:endParaRPr lang="de-DE" sz="1100" b="0" dirty="0">
              <a:latin typeface="+mn-lt"/>
            </a:endParaRPr>
          </a:p>
          <a:p>
            <a:pPr algn="l">
              <a:lnSpc>
                <a:spcPct val="120000"/>
              </a:lnSpc>
            </a:pPr>
            <a:r>
              <a:rPr lang="de-DE" sz="1600" b="0" dirty="0" err="1" smtClean="0">
                <a:latin typeface="+mn-lt"/>
              </a:rPr>
              <a:t>Typically</a:t>
            </a:r>
            <a:r>
              <a:rPr lang="de-DE" sz="1600" b="0" dirty="0" smtClean="0">
                <a:latin typeface="+mn-lt"/>
              </a:rPr>
              <a:t> </a:t>
            </a:r>
            <a:r>
              <a:rPr lang="de-DE" sz="1600" b="0" dirty="0" err="1">
                <a:latin typeface="+mn-lt"/>
              </a:rPr>
              <a:t>the</a:t>
            </a:r>
            <a:r>
              <a:rPr lang="de-DE" sz="1600" b="0" dirty="0">
                <a:latin typeface="+mn-lt"/>
              </a:rPr>
              <a:t> Editor(s)-in-Chief and </a:t>
            </a:r>
            <a:r>
              <a:rPr lang="de-DE" sz="1600" b="0" dirty="0" err="1">
                <a:latin typeface="+mn-lt"/>
              </a:rPr>
              <a:t>the</a:t>
            </a:r>
            <a:r>
              <a:rPr lang="de-DE" sz="1600" b="0" dirty="0">
                <a:latin typeface="+mn-lt"/>
              </a:rPr>
              <a:t> </a:t>
            </a:r>
            <a:r>
              <a:rPr lang="de-DE" sz="1600" b="0" dirty="0" err="1">
                <a:latin typeface="+mn-lt"/>
              </a:rPr>
              <a:t>Associate</a:t>
            </a:r>
            <a:r>
              <a:rPr lang="de-DE" sz="1600" b="0" dirty="0">
                <a:latin typeface="+mn-lt"/>
              </a:rPr>
              <a:t> Editors </a:t>
            </a:r>
            <a:r>
              <a:rPr lang="de-DE" sz="1600" b="0" dirty="0" err="1">
                <a:latin typeface="+mn-lt"/>
              </a:rPr>
              <a:t>meet</a:t>
            </a:r>
            <a:r>
              <a:rPr lang="de-DE" sz="1600" b="0" dirty="0">
                <a:latin typeface="+mn-lt"/>
              </a:rPr>
              <a:t> </a:t>
            </a:r>
            <a:r>
              <a:rPr lang="de-DE" sz="1600" b="0" dirty="0" err="1">
                <a:latin typeface="+mn-lt"/>
              </a:rPr>
              <a:t>once</a:t>
            </a:r>
            <a:r>
              <a:rPr lang="de-DE" sz="1600" b="0" dirty="0">
                <a:latin typeface="+mn-lt"/>
              </a:rPr>
              <a:t> </a:t>
            </a:r>
            <a:r>
              <a:rPr lang="de-DE" sz="1600" b="0" dirty="0" err="1">
                <a:latin typeface="+mn-lt"/>
              </a:rPr>
              <a:t>or</a:t>
            </a:r>
            <a:r>
              <a:rPr lang="de-DE" sz="1600" b="0" dirty="0">
                <a:latin typeface="+mn-lt"/>
              </a:rPr>
              <a:t> </a:t>
            </a:r>
            <a:r>
              <a:rPr lang="de-DE" sz="1600" b="0" dirty="0" err="1">
                <a:latin typeface="+mn-lt"/>
              </a:rPr>
              <a:t>twice</a:t>
            </a:r>
            <a:r>
              <a:rPr lang="de-DE" sz="1600" b="0" dirty="0">
                <a:latin typeface="+mn-lt"/>
              </a:rPr>
              <a:t> a </a:t>
            </a:r>
            <a:r>
              <a:rPr lang="de-DE" sz="1600" b="0" dirty="0" err="1">
                <a:latin typeface="+mn-lt"/>
              </a:rPr>
              <a:t>year</a:t>
            </a:r>
            <a:r>
              <a:rPr lang="de-DE" sz="1600" b="0" dirty="0">
                <a:latin typeface="+mn-lt"/>
              </a:rPr>
              <a:t> </a:t>
            </a:r>
            <a:r>
              <a:rPr lang="de-DE" sz="1600" b="0" dirty="0" err="1">
                <a:latin typeface="+mn-lt"/>
              </a:rPr>
              <a:t>with</a:t>
            </a:r>
            <a:r>
              <a:rPr lang="de-DE" sz="1600" b="0" dirty="0">
                <a:latin typeface="+mn-lt"/>
              </a:rPr>
              <a:t> </a:t>
            </a:r>
            <a:r>
              <a:rPr lang="de-DE" sz="1600" b="0" dirty="0" err="1">
                <a:latin typeface="+mn-lt"/>
              </a:rPr>
              <a:t>the</a:t>
            </a:r>
            <a:r>
              <a:rPr lang="de-DE" sz="1600" b="0" dirty="0">
                <a:latin typeface="+mn-lt"/>
              </a:rPr>
              <a:t> </a:t>
            </a:r>
            <a:r>
              <a:rPr lang="de-DE" sz="1600" b="0" dirty="0" err="1">
                <a:latin typeface="+mn-lt"/>
              </a:rPr>
              <a:t>publisher</a:t>
            </a:r>
            <a:r>
              <a:rPr lang="de-DE" sz="1600" b="0" dirty="0">
                <a:latin typeface="+mn-lt"/>
              </a:rPr>
              <a:t> </a:t>
            </a:r>
            <a:r>
              <a:rPr lang="de-DE" sz="1600" b="0" dirty="0" err="1">
                <a:latin typeface="+mn-lt"/>
              </a:rPr>
              <a:t>to</a:t>
            </a:r>
            <a:r>
              <a:rPr lang="de-DE" sz="1600" b="0" dirty="0">
                <a:latin typeface="+mn-lt"/>
              </a:rPr>
              <a:t> </a:t>
            </a:r>
            <a:r>
              <a:rPr lang="de-DE" sz="1600" b="0" dirty="0" err="1">
                <a:latin typeface="+mn-lt"/>
              </a:rPr>
              <a:t>set</a:t>
            </a:r>
            <a:r>
              <a:rPr lang="de-DE" sz="1600" b="0" dirty="0">
                <a:latin typeface="+mn-lt"/>
              </a:rPr>
              <a:t> </a:t>
            </a:r>
            <a:r>
              <a:rPr lang="de-DE" sz="1600" b="0" dirty="0" err="1">
                <a:latin typeface="+mn-lt"/>
              </a:rPr>
              <a:t>goals</a:t>
            </a:r>
            <a:r>
              <a:rPr lang="de-DE" sz="1600" b="0" dirty="0">
                <a:latin typeface="+mn-lt"/>
              </a:rPr>
              <a:t>, </a:t>
            </a:r>
            <a:r>
              <a:rPr lang="de-DE" sz="1600" b="0" dirty="0" err="1">
                <a:latin typeface="+mn-lt"/>
              </a:rPr>
              <a:t>evaluate</a:t>
            </a:r>
            <a:r>
              <a:rPr lang="de-DE" sz="1600" b="0" dirty="0">
                <a:latin typeface="+mn-lt"/>
              </a:rPr>
              <a:t> </a:t>
            </a:r>
            <a:r>
              <a:rPr lang="de-DE" sz="1600" b="0" dirty="0" err="1">
                <a:latin typeface="+mn-lt"/>
              </a:rPr>
              <a:t>journal</a:t>
            </a:r>
            <a:r>
              <a:rPr lang="de-DE" sz="1600" b="0" dirty="0">
                <a:latin typeface="+mn-lt"/>
              </a:rPr>
              <a:t> </a:t>
            </a:r>
            <a:r>
              <a:rPr lang="de-DE" sz="1600" b="0" dirty="0" err="1">
                <a:latin typeface="+mn-lt"/>
              </a:rPr>
              <a:t>development</a:t>
            </a:r>
            <a:r>
              <a:rPr lang="de-DE" sz="1600" b="0" dirty="0">
                <a:latin typeface="+mn-lt"/>
              </a:rPr>
              <a:t> and plan </a:t>
            </a:r>
            <a:r>
              <a:rPr lang="de-DE" sz="1600" b="0" dirty="0" err="1">
                <a:latin typeface="+mn-lt"/>
              </a:rPr>
              <a:t>strategy</a:t>
            </a:r>
            <a:r>
              <a:rPr lang="de-DE" sz="1600" b="0" dirty="0">
                <a:latin typeface="+mn-lt"/>
              </a:rPr>
              <a:t>.</a:t>
            </a:r>
          </a:p>
        </p:txBody>
      </p:sp>
      <p:graphicFrame>
        <p:nvGraphicFramePr>
          <p:cNvPr id="2" name="Tabelle 1"/>
          <p:cNvGraphicFramePr>
            <a:graphicFrameLocks noGrp="1"/>
          </p:cNvGraphicFramePr>
          <p:nvPr>
            <p:extLst>
              <p:ext uri="{D42A27DB-BD31-4B8C-83A1-F6EECF244321}">
                <p14:modId xmlns:p14="http://schemas.microsoft.com/office/powerpoint/2010/main" val="2798851259"/>
              </p:ext>
            </p:extLst>
          </p:nvPr>
        </p:nvGraphicFramePr>
        <p:xfrm>
          <a:off x="5724128" y="1628800"/>
          <a:ext cx="2831976" cy="2304258"/>
        </p:xfrm>
        <a:graphic>
          <a:graphicData uri="http://schemas.openxmlformats.org/drawingml/2006/table">
            <a:tbl>
              <a:tblPr firstRow="1" bandRow="1">
                <a:tableStyleId>{5C22544A-7EE6-4342-B048-85BDC9FD1C3A}</a:tableStyleId>
              </a:tblPr>
              <a:tblGrid>
                <a:gridCol w="1415988"/>
                <a:gridCol w="471996"/>
                <a:gridCol w="471996"/>
                <a:gridCol w="471996"/>
              </a:tblGrid>
              <a:tr h="209478">
                <a:tc>
                  <a:txBody>
                    <a:bodyPr/>
                    <a:lstStyle/>
                    <a:p>
                      <a:pPr algn="ctr" fontAlgn="b"/>
                      <a:r>
                        <a:rPr lang="de-DE" sz="1000" b="1" i="0" u="none" strike="noStrike" dirty="0">
                          <a:solidFill>
                            <a:srgbClr val="002060"/>
                          </a:solidFill>
                          <a:effectLst/>
                          <a:latin typeface="Arial"/>
                        </a:rPr>
                        <a:t>Journal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1" i="0" u="none" strike="noStrike" dirty="0">
                          <a:solidFill>
                            <a:srgbClr val="002060"/>
                          </a:solidFill>
                          <a:effectLst/>
                          <a:latin typeface="Arial"/>
                        </a:rPr>
                        <a:t>EIC</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1" i="0" u="none" strike="noStrike" dirty="0">
                          <a:solidFill>
                            <a:srgbClr val="002060"/>
                          </a:solidFill>
                          <a:effectLst/>
                          <a:latin typeface="Arial"/>
                        </a:rPr>
                        <a:t>AE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1" i="0" u="none" strike="noStrike" dirty="0">
                          <a:solidFill>
                            <a:srgbClr val="002060"/>
                          </a:solidFill>
                          <a:effectLst/>
                          <a:latin typeface="Arial"/>
                        </a:rPr>
                        <a:t>EAB</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478">
                <a:tc>
                  <a:txBody>
                    <a:bodyPr/>
                    <a:lstStyle/>
                    <a:p>
                      <a:pPr algn="ctr" fontAlgn="b"/>
                      <a:r>
                        <a:rPr lang="de-DE" sz="1000" b="0" i="0" u="none" strike="noStrike" dirty="0">
                          <a:solidFill>
                            <a:srgbClr val="002060"/>
                          </a:solidFill>
                          <a:effectLst/>
                          <a:latin typeface="Arial"/>
                        </a:rPr>
                        <a:t>AIAA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solidFill>
                            <a:srgbClr val="002060"/>
                          </a:solidFill>
                          <a:effectLst/>
                          <a:latin typeface="Arial"/>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solidFill>
                            <a:srgbClr val="002060"/>
                          </a:solidFill>
                          <a:effectLst/>
                          <a:latin typeface="Arial"/>
                        </a:rPr>
                        <a:t>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dirty="0">
                          <a:solidFill>
                            <a:srgbClr val="002060"/>
                          </a:solidFill>
                          <a:effectLst/>
                          <a:latin typeface="Arial"/>
                        </a:rPr>
                        <a:t>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478">
                <a:tc>
                  <a:txBody>
                    <a:bodyPr/>
                    <a:lstStyle/>
                    <a:p>
                      <a:pPr algn="ctr" fontAlgn="b"/>
                      <a:r>
                        <a:rPr lang="de-DE" sz="1000" b="0" i="0" u="none" strike="noStrike" dirty="0">
                          <a:effectLst/>
                          <a:latin typeface="Arial"/>
                        </a:rPr>
                        <a:t>IJHFF</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478">
                <a:tc>
                  <a:txBody>
                    <a:bodyPr/>
                    <a:lstStyle/>
                    <a:p>
                      <a:pPr algn="ctr" fontAlgn="b"/>
                      <a:r>
                        <a:rPr lang="de-DE" sz="1000" b="0" i="0" u="none" strike="noStrike" dirty="0">
                          <a:effectLst/>
                          <a:latin typeface="Arial"/>
                        </a:rPr>
                        <a:t>ASME JFE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478">
                <a:tc>
                  <a:txBody>
                    <a:bodyPr/>
                    <a:lstStyle/>
                    <a:p>
                      <a:pPr algn="ctr" fontAlgn="b"/>
                      <a:r>
                        <a:rPr lang="de-DE" sz="1000" b="0" i="0" u="none" strike="noStrike" dirty="0">
                          <a:effectLst/>
                          <a:latin typeface="Arial"/>
                        </a:rPr>
                        <a:t>JFM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dirty="0">
                          <a:effectLst/>
                          <a:latin typeface="Arial"/>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478">
                <a:tc>
                  <a:txBody>
                    <a:bodyPr/>
                    <a:lstStyle/>
                    <a:p>
                      <a:pPr algn="ctr" fontAlgn="b"/>
                      <a:r>
                        <a:rPr lang="de-DE" sz="1000" b="0" i="0" u="none" strike="noStrike" dirty="0">
                          <a:effectLst/>
                          <a:latin typeface="Arial"/>
                        </a:rPr>
                        <a:t>POF</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dirty="0">
                          <a:effectLst/>
                          <a:latin typeface="Arial"/>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478">
                <a:tc>
                  <a:txBody>
                    <a:bodyPr/>
                    <a:lstStyle/>
                    <a:p>
                      <a:pPr algn="ctr" fontAlgn="b"/>
                      <a:r>
                        <a:rPr lang="de-DE" sz="1000" b="0" i="0" u="none" strike="noStrike">
                          <a:effectLst/>
                          <a:latin typeface="Arial"/>
                        </a:rPr>
                        <a:t>A&amp;S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dirty="0">
                          <a:effectLst/>
                          <a:latin typeface="Arial"/>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478">
                <a:tc>
                  <a:txBody>
                    <a:bodyPr/>
                    <a:lstStyle/>
                    <a:p>
                      <a:pPr algn="ctr" fontAlgn="b"/>
                      <a:r>
                        <a:rPr lang="de-DE" sz="1000" b="0" i="0" u="none" strike="noStrike">
                          <a:effectLst/>
                          <a:latin typeface="Arial"/>
                        </a:rPr>
                        <a:t>MS&amp;T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dirty="0">
                          <a:effectLst/>
                          <a:latin typeface="Arial"/>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dirty="0">
                          <a:effectLst/>
                          <a:latin typeface="Arial"/>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478">
                <a:tc>
                  <a:txBody>
                    <a:bodyPr/>
                    <a:lstStyle/>
                    <a:p>
                      <a:pPr algn="ctr" fontAlgn="b"/>
                      <a:r>
                        <a:rPr lang="de-DE" sz="1000" b="0" i="0" u="none" strike="noStrike">
                          <a:effectLst/>
                          <a:latin typeface="Arial"/>
                        </a:rPr>
                        <a:t>IJMF</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dirty="0">
                          <a:effectLst/>
                          <a:latin typeface="Arial"/>
                        </a:rPr>
                        <a:t>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478">
                <a:tc>
                  <a:txBody>
                    <a:bodyPr/>
                    <a:lstStyle/>
                    <a:p>
                      <a:pPr algn="ctr" fontAlgn="b"/>
                      <a:r>
                        <a:rPr lang="de-DE" sz="1000" b="0" i="0" u="none" strike="noStrike">
                          <a:effectLst/>
                          <a:latin typeface="Arial"/>
                        </a:rPr>
                        <a:t>J Wind Engineering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a:effectLst/>
                          <a:latin typeface="Arial"/>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dirty="0">
                          <a:effectLst/>
                          <a:latin typeface="Arial"/>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0" i="0" u="none" strike="noStrike" dirty="0">
                          <a:effectLst/>
                          <a:latin typeface="Arial"/>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478">
                <a:tc>
                  <a:txBody>
                    <a:bodyPr/>
                    <a:lstStyle/>
                    <a:p>
                      <a:pPr algn="ctr" fontAlgn="b"/>
                      <a:r>
                        <a:rPr lang="de-DE" sz="1000" b="1" i="0" u="none" strike="noStrike" dirty="0" smtClean="0">
                          <a:effectLst/>
                          <a:latin typeface="Arial"/>
                        </a:rPr>
                        <a:t>EXIF</a:t>
                      </a:r>
                      <a:endParaRPr lang="de-DE" sz="10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1" i="0" u="none" strike="noStrike">
                          <a:effectLst/>
                          <a:latin typeface="Arial"/>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1" i="0" u="none" strike="noStrike" dirty="0">
                          <a:effectLst/>
                          <a:latin typeface="Arial"/>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000" b="1" i="0" u="none" strike="noStrike" dirty="0">
                          <a:effectLst/>
                          <a:latin typeface="Arial"/>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464243" y="692696"/>
            <a:ext cx="5029200" cy="288925"/>
          </a:xfrm>
        </p:spPr>
        <p:txBody>
          <a:bodyPr/>
          <a:lstStyle/>
          <a:p>
            <a:r>
              <a:rPr lang="en-US" dirty="0"/>
              <a:t>Self-Introduction</a:t>
            </a:r>
          </a:p>
        </p:txBody>
      </p:sp>
      <p:sp>
        <p:nvSpPr>
          <p:cNvPr id="214021" name="Rectangle 5"/>
          <p:cNvSpPr>
            <a:spLocks noChangeArrowheads="1"/>
          </p:cNvSpPr>
          <p:nvPr/>
        </p:nvSpPr>
        <p:spPr bwMode="auto">
          <a:xfrm>
            <a:off x="505896" y="1647104"/>
            <a:ext cx="5454650" cy="1394741"/>
          </a:xfrm>
          <a:prstGeom prst="rect">
            <a:avLst/>
          </a:prstGeom>
          <a:noFill/>
          <a:ln w="12700">
            <a:noFill/>
            <a:miter lim="800000"/>
            <a:headEnd/>
            <a:tailEnd/>
          </a:ln>
          <a:effectLst/>
        </p:spPr>
        <p:txBody>
          <a:bodyPr lIns="90488" tIns="44450" rIns="90488" bIns="44450">
            <a:spAutoFit/>
          </a:bodyPr>
          <a:lstStyle/>
          <a:p>
            <a:pPr algn="l">
              <a:lnSpc>
                <a:spcPct val="110000"/>
              </a:lnSpc>
              <a:spcBef>
                <a:spcPct val="0"/>
              </a:spcBef>
            </a:pPr>
            <a:r>
              <a:rPr lang="en-GB" sz="1600" b="1" dirty="0">
                <a:solidFill>
                  <a:schemeClr val="tx1"/>
                </a:solidFill>
                <a:latin typeface="+mn-lt"/>
              </a:rPr>
              <a:t>Prof. Dr.-Ing. Cam Tropea</a:t>
            </a:r>
          </a:p>
          <a:p>
            <a:pPr algn="l">
              <a:lnSpc>
                <a:spcPct val="110000"/>
              </a:lnSpc>
              <a:spcBef>
                <a:spcPct val="0"/>
              </a:spcBef>
            </a:pPr>
            <a:r>
              <a:rPr lang="en-GB" sz="1600" b="0" dirty="0" err="1" smtClean="0">
                <a:solidFill>
                  <a:schemeClr val="tx1"/>
                </a:solidFill>
                <a:latin typeface="+mn-lt"/>
              </a:rPr>
              <a:t>Fachgebiet</a:t>
            </a:r>
            <a:r>
              <a:rPr lang="en-GB" sz="1600" b="0" dirty="0" smtClean="0">
                <a:solidFill>
                  <a:schemeClr val="tx1"/>
                </a:solidFill>
                <a:latin typeface="+mn-lt"/>
              </a:rPr>
              <a:t> </a:t>
            </a:r>
            <a:r>
              <a:rPr lang="en-GB" sz="1600" b="0" dirty="0" err="1">
                <a:solidFill>
                  <a:schemeClr val="tx1"/>
                </a:solidFill>
                <a:latin typeface="+mn-lt"/>
              </a:rPr>
              <a:t>Strömungslehre</a:t>
            </a:r>
            <a:r>
              <a:rPr lang="en-GB" sz="1600" b="0" dirty="0">
                <a:solidFill>
                  <a:schemeClr val="tx1"/>
                </a:solidFill>
                <a:latin typeface="+mn-lt"/>
              </a:rPr>
              <a:t> und </a:t>
            </a:r>
            <a:r>
              <a:rPr lang="en-GB" sz="1600" b="0" dirty="0" err="1">
                <a:solidFill>
                  <a:schemeClr val="tx1"/>
                </a:solidFill>
                <a:latin typeface="+mn-lt"/>
              </a:rPr>
              <a:t>Aerodynamik</a:t>
            </a:r>
            <a:endParaRPr lang="en-GB" sz="1600" b="0" dirty="0">
              <a:solidFill>
                <a:schemeClr val="tx1"/>
              </a:solidFill>
              <a:latin typeface="+mn-lt"/>
            </a:endParaRPr>
          </a:p>
          <a:p>
            <a:pPr algn="l">
              <a:lnSpc>
                <a:spcPct val="110000"/>
              </a:lnSpc>
              <a:spcBef>
                <a:spcPct val="0"/>
              </a:spcBef>
            </a:pPr>
            <a:r>
              <a:rPr lang="en-GB" sz="1600" b="0" dirty="0" err="1">
                <a:solidFill>
                  <a:schemeClr val="tx1"/>
                </a:solidFill>
                <a:latin typeface="+mn-lt"/>
              </a:rPr>
              <a:t>Technische</a:t>
            </a:r>
            <a:r>
              <a:rPr lang="en-GB" sz="1600" b="0" dirty="0">
                <a:solidFill>
                  <a:schemeClr val="tx1"/>
                </a:solidFill>
                <a:latin typeface="+mn-lt"/>
              </a:rPr>
              <a:t> </a:t>
            </a:r>
            <a:r>
              <a:rPr lang="en-GB" sz="1600" b="0" dirty="0" err="1">
                <a:solidFill>
                  <a:schemeClr val="tx1"/>
                </a:solidFill>
                <a:latin typeface="+mn-lt"/>
              </a:rPr>
              <a:t>Universität</a:t>
            </a:r>
            <a:r>
              <a:rPr lang="en-GB" sz="1600" b="0" dirty="0">
                <a:solidFill>
                  <a:schemeClr val="tx1"/>
                </a:solidFill>
                <a:latin typeface="+mn-lt"/>
              </a:rPr>
              <a:t> Darmstadt</a:t>
            </a:r>
          </a:p>
          <a:p>
            <a:pPr algn="l">
              <a:spcBef>
                <a:spcPct val="0"/>
              </a:spcBef>
            </a:pPr>
            <a:r>
              <a:rPr lang="en-GB" sz="1600" b="0" dirty="0" err="1">
                <a:solidFill>
                  <a:schemeClr val="tx1"/>
                </a:solidFill>
                <a:latin typeface="+mn-lt"/>
              </a:rPr>
              <a:t>Petersenstr</a:t>
            </a:r>
            <a:r>
              <a:rPr lang="en-GB" sz="1600" b="0" dirty="0">
                <a:solidFill>
                  <a:schemeClr val="tx1"/>
                </a:solidFill>
                <a:latin typeface="+mn-lt"/>
              </a:rPr>
              <a:t>. 30, 64287 Darmstadt, Germany</a:t>
            </a:r>
          </a:p>
          <a:p>
            <a:pPr algn="l">
              <a:spcBef>
                <a:spcPct val="0"/>
              </a:spcBef>
            </a:pPr>
            <a:r>
              <a:rPr lang="en-GB" sz="1600" b="0" dirty="0">
                <a:solidFill>
                  <a:schemeClr val="tx1"/>
                </a:solidFill>
                <a:latin typeface="+mn-lt"/>
              </a:rPr>
              <a:t>www.sla.tu-darmstadt.de</a:t>
            </a:r>
          </a:p>
        </p:txBody>
      </p:sp>
      <p:sp>
        <p:nvSpPr>
          <p:cNvPr id="214059" name="Rectangle 43"/>
          <p:cNvSpPr>
            <a:spLocks noChangeArrowheads="1"/>
          </p:cNvSpPr>
          <p:nvPr/>
        </p:nvSpPr>
        <p:spPr bwMode="auto">
          <a:xfrm>
            <a:off x="505896" y="3041845"/>
            <a:ext cx="8071048" cy="1510157"/>
          </a:xfrm>
          <a:prstGeom prst="rect">
            <a:avLst/>
          </a:prstGeom>
          <a:noFill/>
          <a:ln w="12700">
            <a:noFill/>
            <a:miter lim="800000"/>
            <a:headEnd/>
            <a:tailEnd/>
          </a:ln>
          <a:effectLst/>
        </p:spPr>
        <p:txBody>
          <a:bodyPr wrap="square" lIns="90488" tIns="44450" rIns="90488" bIns="44450">
            <a:spAutoFit/>
          </a:bodyPr>
          <a:lstStyle/>
          <a:p>
            <a:pPr algn="l">
              <a:lnSpc>
                <a:spcPct val="130000"/>
              </a:lnSpc>
              <a:spcBef>
                <a:spcPct val="0"/>
              </a:spcBef>
            </a:pPr>
            <a:r>
              <a:rPr lang="en-GB" sz="1600" b="1" dirty="0">
                <a:solidFill>
                  <a:schemeClr val="tx1"/>
                </a:solidFill>
                <a:latin typeface="+mn-lt"/>
              </a:rPr>
              <a:t>Degrees</a:t>
            </a:r>
          </a:p>
          <a:p>
            <a:pPr algn="l">
              <a:spcBef>
                <a:spcPct val="0"/>
              </a:spcBef>
              <a:spcAft>
                <a:spcPts val="300"/>
              </a:spcAft>
            </a:pPr>
            <a:r>
              <a:rPr lang="en-GB" sz="1600" b="0" dirty="0" err="1">
                <a:solidFill>
                  <a:schemeClr val="tx1"/>
                </a:solidFill>
                <a:latin typeface="+mn-lt"/>
              </a:rPr>
              <a:t>B.A.Sc</a:t>
            </a:r>
            <a:r>
              <a:rPr lang="en-GB" sz="1600" b="0" dirty="0">
                <a:solidFill>
                  <a:schemeClr val="tx1"/>
                </a:solidFill>
                <a:latin typeface="+mn-lt"/>
              </a:rPr>
              <a:t> </a:t>
            </a:r>
            <a:r>
              <a:rPr lang="en-GB" sz="1600" b="0" dirty="0" smtClean="0">
                <a:solidFill>
                  <a:schemeClr val="tx1"/>
                </a:solidFill>
                <a:latin typeface="+mn-lt"/>
              </a:rPr>
              <a:t>  1976  University </a:t>
            </a:r>
            <a:r>
              <a:rPr lang="en-GB" sz="1600" b="0" dirty="0">
                <a:solidFill>
                  <a:schemeClr val="tx1"/>
                </a:solidFill>
                <a:latin typeface="+mn-lt"/>
              </a:rPr>
              <a:t>of Toronto, Engineering Science</a:t>
            </a:r>
          </a:p>
          <a:p>
            <a:pPr algn="l">
              <a:spcBef>
                <a:spcPct val="0"/>
              </a:spcBef>
              <a:spcAft>
                <a:spcPts val="300"/>
              </a:spcAft>
            </a:pPr>
            <a:r>
              <a:rPr lang="en-GB" sz="1600" b="0" dirty="0" err="1">
                <a:solidFill>
                  <a:schemeClr val="tx1"/>
                </a:solidFill>
                <a:latin typeface="+mn-lt"/>
              </a:rPr>
              <a:t>M.A.Sc</a:t>
            </a:r>
            <a:r>
              <a:rPr lang="en-GB" sz="1600" b="0" dirty="0">
                <a:solidFill>
                  <a:schemeClr val="tx1"/>
                </a:solidFill>
                <a:latin typeface="+mn-lt"/>
              </a:rPr>
              <a:t>. </a:t>
            </a:r>
            <a:r>
              <a:rPr lang="en-GB" sz="1600" b="0" dirty="0" smtClean="0">
                <a:solidFill>
                  <a:schemeClr val="tx1"/>
                </a:solidFill>
                <a:latin typeface="+mn-lt"/>
              </a:rPr>
              <a:t> 1977  </a:t>
            </a:r>
            <a:r>
              <a:rPr lang="en-GB" sz="1600" b="0" dirty="0">
                <a:solidFill>
                  <a:schemeClr val="tx1"/>
                </a:solidFill>
                <a:latin typeface="+mn-lt"/>
              </a:rPr>
              <a:t>University of Toronto, Mechanical </a:t>
            </a:r>
            <a:r>
              <a:rPr lang="en-GB" sz="1600" b="0" dirty="0" err="1">
                <a:solidFill>
                  <a:schemeClr val="tx1"/>
                </a:solidFill>
                <a:latin typeface="+mn-lt"/>
              </a:rPr>
              <a:t>Engg</a:t>
            </a:r>
            <a:r>
              <a:rPr lang="en-GB" sz="1600" b="0" dirty="0">
                <a:solidFill>
                  <a:schemeClr val="tx1"/>
                </a:solidFill>
                <a:latin typeface="+mn-lt"/>
              </a:rPr>
              <a:t>.</a:t>
            </a:r>
          </a:p>
          <a:p>
            <a:pPr algn="l">
              <a:spcBef>
                <a:spcPct val="0"/>
              </a:spcBef>
              <a:spcAft>
                <a:spcPts val="300"/>
              </a:spcAft>
            </a:pPr>
            <a:r>
              <a:rPr lang="en-GB" sz="1600" b="0" dirty="0">
                <a:solidFill>
                  <a:schemeClr val="tx1"/>
                </a:solidFill>
                <a:latin typeface="+mn-lt"/>
              </a:rPr>
              <a:t>Dr.-Ing. </a:t>
            </a:r>
            <a:r>
              <a:rPr lang="en-GB" sz="1600" b="0" dirty="0" smtClean="0">
                <a:solidFill>
                  <a:schemeClr val="tx1"/>
                </a:solidFill>
                <a:latin typeface="+mn-lt"/>
              </a:rPr>
              <a:t> 1982  </a:t>
            </a:r>
            <a:r>
              <a:rPr lang="en-GB" sz="1600" b="0" dirty="0" err="1">
                <a:solidFill>
                  <a:schemeClr val="tx1"/>
                </a:solidFill>
                <a:latin typeface="+mn-lt"/>
              </a:rPr>
              <a:t>Universität</a:t>
            </a:r>
            <a:r>
              <a:rPr lang="en-GB" sz="1600" b="0" dirty="0">
                <a:solidFill>
                  <a:schemeClr val="tx1"/>
                </a:solidFill>
                <a:latin typeface="+mn-lt"/>
              </a:rPr>
              <a:t> Karlsruhe, Inst. </a:t>
            </a:r>
            <a:r>
              <a:rPr lang="en-GB" sz="1600" b="0" dirty="0" err="1">
                <a:solidFill>
                  <a:schemeClr val="tx1"/>
                </a:solidFill>
                <a:latin typeface="+mn-lt"/>
              </a:rPr>
              <a:t>für</a:t>
            </a:r>
            <a:r>
              <a:rPr lang="en-GB" sz="1600" b="0" dirty="0">
                <a:solidFill>
                  <a:schemeClr val="tx1"/>
                </a:solidFill>
                <a:latin typeface="+mn-lt"/>
              </a:rPr>
              <a:t> </a:t>
            </a:r>
            <a:r>
              <a:rPr lang="en-GB" sz="1600" b="0" dirty="0" err="1">
                <a:solidFill>
                  <a:schemeClr val="tx1"/>
                </a:solidFill>
                <a:latin typeface="+mn-lt"/>
              </a:rPr>
              <a:t>Hydromechanik</a:t>
            </a:r>
            <a:endParaRPr lang="en-GB" sz="1600" b="0" dirty="0">
              <a:solidFill>
                <a:schemeClr val="tx1"/>
              </a:solidFill>
              <a:latin typeface="+mn-lt"/>
            </a:endParaRPr>
          </a:p>
          <a:p>
            <a:pPr algn="l">
              <a:spcBef>
                <a:spcPct val="0"/>
              </a:spcBef>
              <a:spcAft>
                <a:spcPts val="300"/>
              </a:spcAft>
            </a:pPr>
            <a:r>
              <a:rPr lang="en-GB" sz="1600" b="0" dirty="0">
                <a:solidFill>
                  <a:schemeClr val="tx1"/>
                </a:solidFill>
                <a:latin typeface="+mn-lt"/>
              </a:rPr>
              <a:t>Dr.-Ing. </a:t>
            </a:r>
            <a:r>
              <a:rPr lang="en-GB" sz="1600" b="0" dirty="0" err="1">
                <a:solidFill>
                  <a:schemeClr val="tx1"/>
                </a:solidFill>
                <a:latin typeface="+mn-lt"/>
              </a:rPr>
              <a:t>habil</a:t>
            </a:r>
            <a:r>
              <a:rPr lang="en-GB" sz="1600" b="0" dirty="0">
                <a:solidFill>
                  <a:schemeClr val="tx1"/>
                </a:solidFill>
                <a:latin typeface="+mn-lt"/>
              </a:rPr>
              <a:t>. 1991 </a:t>
            </a:r>
            <a:r>
              <a:rPr lang="en-GB" sz="1600" b="0" dirty="0" err="1">
                <a:solidFill>
                  <a:schemeClr val="tx1"/>
                </a:solidFill>
                <a:latin typeface="+mn-lt"/>
              </a:rPr>
              <a:t>Universität</a:t>
            </a:r>
            <a:r>
              <a:rPr lang="en-GB" sz="1600" b="0" dirty="0">
                <a:solidFill>
                  <a:schemeClr val="tx1"/>
                </a:solidFill>
                <a:latin typeface="+mn-lt"/>
              </a:rPr>
              <a:t> Erlangen-</a:t>
            </a:r>
            <a:r>
              <a:rPr lang="en-GB" sz="1600" b="0" dirty="0" err="1">
                <a:solidFill>
                  <a:schemeClr val="tx1"/>
                </a:solidFill>
                <a:latin typeface="+mn-lt"/>
              </a:rPr>
              <a:t>Nürnberg</a:t>
            </a:r>
            <a:endParaRPr lang="en-GB" sz="1600" b="0" dirty="0">
              <a:solidFill>
                <a:schemeClr val="tx1"/>
              </a:solidFill>
              <a:latin typeface="+mn-lt"/>
            </a:endParaRPr>
          </a:p>
        </p:txBody>
      </p:sp>
      <p:sp>
        <p:nvSpPr>
          <p:cNvPr id="214060" name="Rectangle 44"/>
          <p:cNvSpPr>
            <a:spLocks noChangeArrowheads="1"/>
          </p:cNvSpPr>
          <p:nvPr/>
        </p:nvSpPr>
        <p:spPr bwMode="auto">
          <a:xfrm>
            <a:off x="533400" y="4725144"/>
            <a:ext cx="6851104" cy="1474763"/>
          </a:xfrm>
          <a:prstGeom prst="rect">
            <a:avLst/>
          </a:prstGeom>
          <a:noFill/>
          <a:ln w="12700">
            <a:noFill/>
            <a:miter lim="800000"/>
            <a:headEnd/>
            <a:tailEnd/>
          </a:ln>
          <a:effectLst/>
        </p:spPr>
        <p:txBody>
          <a:bodyPr wrap="square" lIns="90488" tIns="44450" rIns="90488" bIns="44450">
            <a:spAutoFit/>
          </a:bodyPr>
          <a:lstStyle/>
          <a:p>
            <a:pPr algn="l">
              <a:spcBef>
                <a:spcPct val="0"/>
              </a:spcBef>
              <a:spcAft>
                <a:spcPts val="300"/>
              </a:spcAft>
            </a:pPr>
            <a:r>
              <a:rPr lang="en-GB" sz="1600" b="1" dirty="0">
                <a:solidFill>
                  <a:schemeClr val="tx1"/>
                </a:solidFill>
                <a:latin typeface="+mn-lt"/>
              </a:rPr>
              <a:t>Positions</a:t>
            </a:r>
          </a:p>
          <a:p>
            <a:pPr algn="l">
              <a:spcBef>
                <a:spcPct val="0"/>
              </a:spcBef>
              <a:spcAft>
                <a:spcPts val="300"/>
              </a:spcAft>
            </a:pPr>
            <a:r>
              <a:rPr lang="en-GB" sz="1600" b="0" dirty="0">
                <a:solidFill>
                  <a:schemeClr val="tx1"/>
                </a:solidFill>
                <a:latin typeface="+mn-lt"/>
              </a:rPr>
              <a:t>1985-1986 </a:t>
            </a:r>
            <a:r>
              <a:rPr lang="en-GB" sz="1600" b="0" dirty="0" smtClean="0">
                <a:solidFill>
                  <a:schemeClr val="tx1"/>
                </a:solidFill>
                <a:latin typeface="+mn-lt"/>
              </a:rPr>
              <a:t> Visiting </a:t>
            </a:r>
            <a:r>
              <a:rPr lang="en-GB" sz="1600" b="0" dirty="0">
                <a:solidFill>
                  <a:schemeClr val="tx1"/>
                </a:solidFill>
                <a:latin typeface="+mn-lt"/>
              </a:rPr>
              <a:t>Professor, University of Waterloo</a:t>
            </a:r>
          </a:p>
          <a:p>
            <a:pPr algn="l">
              <a:spcBef>
                <a:spcPct val="0"/>
              </a:spcBef>
              <a:spcAft>
                <a:spcPts val="300"/>
              </a:spcAft>
            </a:pPr>
            <a:r>
              <a:rPr lang="en-GB" sz="1600" b="0" dirty="0">
                <a:solidFill>
                  <a:schemeClr val="tx1"/>
                </a:solidFill>
                <a:latin typeface="+mn-lt"/>
              </a:rPr>
              <a:t>1991-1992 </a:t>
            </a:r>
            <a:r>
              <a:rPr lang="en-GB" sz="1600" b="0" dirty="0" smtClean="0">
                <a:solidFill>
                  <a:schemeClr val="tx1"/>
                </a:solidFill>
                <a:latin typeface="+mn-lt"/>
              </a:rPr>
              <a:t> General </a:t>
            </a:r>
            <a:r>
              <a:rPr lang="en-GB" sz="1600" b="0" dirty="0">
                <a:solidFill>
                  <a:schemeClr val="tx1"/>
                </a:solidFill>
                <a:latin typeface="+mn-lt"/>
              </a:rPr>
              <a:t>Manager, Invent GmbH, Erlangen</a:t>
            </a:r>
          </a:p>
          <a:p>
            <a:pPr algn="l">
              <a:spcBef>
                <a:spcPct val="0"/>
              </a:spcBef>
              <a:spcAft>
                <a:spcPts val="300"/>
              </a:spcAft>
            </a:pPr>
            <a:r>
              <a:rPr lang="en-GB" sz="1600" b="0" dirty="0">
                <a:solidFill>
                  <a:schemeClr val="tx1"/>
                </a:solidFill>
                <a:latin typeface="+mn-lt"/>
              </a:rPr>
              <a:t>1992-1997 </a:t>
            </a:r>
            <a:r>
              <a:rPr lang="en-GB" sz="1600" b="0" dirty="0" smtClean="0">
                <a:solidFill>
                  <a:schemeClr val="tx1"/>
                </a:solidFill>
                <a:latin typeface="+mn-lt"/>
              </a:rPr>
              <a:t> Prof</a:t>
            </a:r>
            <a:r>
              <a:rPr lang="en-GB" sz="1600" b="0" dirty="0">
                <a:solidFill>
                  <a:schemeClr val="tx1"/>
                </a:solidFill>
                <a:latin typeface="+mn-lt"/>
              </a:rPr>
              <a:t>. </a:t>
            </a:r>
            <a:r>
              <a:rPr lang="en-GB" sz="1600" b="0" dirty="0" err="1">
                <a:solidFill>
                  <a:schemeClr val="tx1"/>
                </a:solidFill>
                <a:latin typeface="+mn-lt"/>
              </a:rPr>
              <a:t>Universität</a:t>
            </a:r>
            <a:r>
              <a:rPr lang="en-GB" sz="1600" b="0" dirty="0">
                <a:solidFill>
                  <a:schemeClr val="tx1"/>
                </a:solidFill>
                <a:latin typeface="+mn-lt"/>
              </a:rPr>
              <a:t> Erlangen-</a:t>
            </a:r>
            <a:r>
              <a:rPr lang="en-GB" sz="1600" b="0" dirty="0" err="1">
                <a:solidFill>
                  <a:schemeClr val="tx1"/>
                </a:solidFill>
                <a:latin typeface="+mn-lt"/>
              </a:rPr>
              <a:t>Nürnberg</a:t>
            </a:r>
            <a:endParaRPr lang="en-GB" sz="1600" b="0" dirty="0">
              <a:solidFill>
                <a:schemeClr val="tx1"/>
              </a:solidFill>
              <a:latin typeface="+mn-lt"/>
            </a:endParaRPr>
          </a:p>
          <a:p>
            <a:pPr algn="l">
              <a:spcBef>
                <a:spcPct val="0"/>
              </a:spcBef>
              <a:spcAft>
                <a:spcPts val="300"/>
              </a:spcAft>
            </a:pPr>
            <a:r>
              <a:rPr lang="en-GB" sz="1600" b="0" dirty="0">
                <a:solidFill>
                  <a:schemeClr val="tx1"/>
                </a:solidFill>
                <a:latin typeface="+mn-lt"/>
              </a:rPr>
              <a:t>1997 -       </a:t>
            </a:r>
            <a:r>
              <a:rPr lang="en-GB" sz="1600" b="0" dirty="0" smtClean="0">
                <a:solidFill>
                  <a:schemeClr val="tx1"/>
                </a:solidFill>
                <a:latin typeface="+mn-lt"/>
              </a:rPr>
              <a:t> </a:t>
            </a:r>
            <a:r>
              <a:rPr lang="en-GB" sz="1600" b="0" dirty="0">
                <a:solidFill>
                  <a:schemeClr val="tx1"/>
                </a:solidFill>
                <a:latin typeface="+mn-lt"/>
              </a:rPr>
              <a:t>Prof. </a:t>
            </a:r>
            <a:r>
              <a:rPr lang="en-GB" sz="1600" b="0" dirty="0" err="1">
                <a:solidFill>
                  <a:schemeClr val="tx1"/>
                </a:solidFill>
                <a:latin typeface="+mn-lt"/>
              </a:rPr>
              <a:t>Technische</a:t>
            </a:r>
            <a:r>
              <a:rPr lang="en-GB" sz="1600" b="0" dirty="0">
                <a:solidFill>
                  <a:schemeClr val="tx1"/>
                </a:solidFill>
                <a:latin typeface="+mn-lt"/>
              </a:rPr>
              <a:t> </a:t>
            </a:r>
            <a:r>
              <a:rPr lang="en-GB" sz="1600" b="0" dirty="0" err="1">
                <a:solidFill>
                  <a:schemeClr val="tx1"/>
                </a:solidFill>
                <a:latin typeface="+mn-lt"/>
              </a:rPr>
              <a:t>Universität</a:t>
            </a:r>
            <a:r>
              <a:rPr lang="en-GB" sz="1600" b="0" dirty="0">
                <a:solidFill>
                  <a:schemeClr val="tx1"/>
                </a:solidFill>
                <a:latin typeface="+mn-lt"/>
              </a:rPr>
              <a:t> Darmstadt</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de-DE" dirty="0"/>
              <a:t>Contents</a:t>
            </a:r>
          </a:p>
        </p:txBody>
      </p:sp>
      <p:sp>
        <p:nvSpPr>
          <p:cNvPr id="207875" name="Rectangle 3"/>
          <p:cNvSpPr>
            <a:spLocks noGrp="1" noChangeArrowheads="1"/>
          </p:cNvSpPr>
          <p:nvPr>
            <p:ph idx="1"/>
          </p:nvPr>
        </p:nvSpPr>
        <p:spPr>
          <a:xfrm>
            <a:off x="827584" y="1592263"/>
            <a:ext cx="6121375" cy="4500562"/>
          </a:xfrm>
          <a:noFill/>
        </p:spPr>
        <p:txBody>
          <a:bodyPr/>
          <a:lstStyle/>
          <a:p>
            <a:pPr>
              <a:spcBef>
                <a:spcPts val="600"/>
              </a:spcBef>
              <a:buFont typeface="Wingdings" pitchFamily="2" charset="2"/>
              <a:buChar char="Ø"/>
            </a:pPr>
            <a:r>
              <a:rPr lang="en-US" sz="1600" dirty="0">
                <a:solidFill>
                  <a:schemeClr val="accent4"/>
                </a:solidFill>
              </a:rPr>
              <a:t>Self-Introduction</a:t>
            </a:r>
            <a:endParaRPr lang="de-DE" sz="1600" dirty="0">
              <a:solidFill>
                <a:schemeClr val="accent4"/>
              </a:solidFill>
            </a:endParaRPr>
          </a:p>
          <a:p>
            <a:pPr>
              <a:spcBef>
                <a:spcPts val="600"/>
              </a:spcBef>
              <a:buFont typeface="Wingdings" pitchFamily="2" charset="2"/>
              <a:buChar char="Ø"/>
            </a:pPr>
            <a:r>
              <a:rPr lang="de-DE" sz="1600" dirty="0" err="1">
                <a:solidFill>
                  <a:schemeClr val="accent4"/>
                </a:solidFill>
              </a:rPr>
              <a:t>Aims</a:t>
            </a:r>
            <a:r>
              <a:rPr lang="de-DE" sz="1600" dirty="0">
                <a:solidFill>
                  <a:schemeClr val="accent4"/>
                </a:solidFill>
              </a:rPr>
              <a:t> of </a:t>
            </a:r>
            <a:r>
              <a:rPr lang="de-DE" sz="1600" dirty="0" err="1">
                <a:solidFill>
                  <a:schemeClr val="accent4"/>
                </a:solidFill>
              </a:rPr>
              <a:t>the</a:t>
            </a:r>
            <a:r>
              <a:rPr lang="de-DE" sz="1600" dirty="0">
                <a:solidFill>
                  <a:schemeClr val="accent4"/>
                </a:solidFill>
              </a:rPr>
              <a:t> Editorial </a:t>
            </a:r>
            <a:r>
              <a:rPr lang="de-DE" sz="1600" dirty="0" err="1">
                <a:solidFill>
                  <a:schemeClr val="accent4"/>
                </a:solidFill>
              </a:rPr>
              <a:t>Staff</a:t>
            </a:r>
            <a:r>
              <a:rPr lang="de-DE" sz="1600" dirty="0">
                <a:solidFill>
                  <a:schemeClr val="accent4"/>
                </a:solidFill>
              </a:rPr>
              <a:t>, </a:t>
            </a:r>
            <a:r>
              <a:rPr lang="de-DE" sz="1600" dirty="0" err="1">
                <a:solidFill>
                  <a:schemeClr val="accent4"/>
                </a:solidFill>
              </a:rPr>
              <a:t>Scope</a:t>
            </a:r>
            <a:r>
              <a:rPr lang="de-DE" sz="1600" dirty="0">
                <a:solidFill>
                  <a:schemeClr val="accent4"/>
                </a:solidFill>
              </a:rPr>
              <a:t> </a:t>
            </a:r>
            <a:r>
              <a:rPr lang="de-DE" sz="1600" dirty="0" err="1">
                <a:solidFill>
                  <a:schemeClr val="accent4"/>
                </a:solidFill>
              </a:rPr>
              <a:t>statement</a:t>
            </a:r>
            <a:endParaRPr lang="de-DE" sz="1600" dirty="0">
              <a:solidFill>
                <a:schemeClr val="accent4"/>
              </a:solidFill>
            </a:endParaRPr>
          </a:p>
          <a:p>
            <a:pPr>
              <a:spcBef>
                <a:spcPts val="600"/>
              </a:spcBef>
              <a:buFont typeface="Wingdings" pitchFamily="2" charset="2"/>
              <a:buChar char="Ø"/>
            </a:pPr>
            <a:r>
              <a:rPr lang="de-DE" sz="1600" dirty="0" smtClean="0"/>
              <a:t>Submission </a:t>
            </a:r>
            <a:r>
              <a:rPr lang="de-DE" sz="1600" dirty="0" err="1" smtClean="0"/>
              <a:t>Step</a:t>
            </a:r>
            <a:endParaRPr lang="de-DE" sz="1600" dirty="0" smtClean="0"/>
          </a:p>
          <a:p>
            <a:pPr lvl="1">
              <a:spcBef>
                <a:spcPts val="600"/>
              </a:spcBef>
              <a:buFont typeface="Wingdings" pitchFamily="2" charset="2"/>
              <a:buChar char="ü"/>
            </a:pPr>
            <a:r>
              <a:rPr lang="de-DE" sz="1400" dirty="0" err="1"/>
              <a:t>Ethical</a:t>
            </a:r>
            <a:r>
              <a:rPr lang="de-DE" sz="1400" dirty="0"/>
              <a:t> Standards</a:t>
            </a:r>
          </a:p>
          <a:p>
            <a:pPr lvl="1">
              <a:spcBef>
                <a:spcPts val="600"/>
              </a:spcBef>
              <a:buFont typeface="Wingdings" pitchFamily="2" charset="2"/>
              <a:buChar char="ü"/>
            </a:pPr>
            <a:r>
              <a:rPr lang="de-DE" sz="1400" dirty="0" err="1" smtClean="0"/>
              <a:t>Suggested</a:t>
            </a:r>
            <a:r>
              <a:rPr lang="de-DE" sz="1400" dirty="0" smtClean="0"/>
              <a:t> </a:t>
            </a:r>
            <a:r>
              <a:rPr lang="de-DE" sz="1400" dirty="0" err="1" smtClean="0"/>
              <a:t>referees</a:t>
            </a:r>
            <a:endParaRPr lang="de-DE" sz="1400" dirty="0" smtClean="0"/>
          </a:p>
          <a:p>
            <a:pPr>
              <a:spcBef>
                <a:spcPts val="600"/>
              </a:spcBef>
              <a:buFont typeface="Wingdings" pitchFamily="2" charset="2"/>
              <a:buChar char="Ø"/>
            </a:pPr>
            <a:r>
              <a:rPr lang="de-DE" sz="1600" dirty="0" smtClean="0"/>
              <a:t>Peer-Review </a:t>
            </a:r>
            <a:r>
              <a:rPr lang="de-DE" sz="1600" dirty="0" err="1"/>
              <a:t>Process</a:t>
            </a:r>
            <a:endParaRPr lang="de-DE" sz="1600" dirty="0"/>
          </a:p>
          <a:p>
            <a:pPr marL="361950" lvl="1" indent="-169863">
              <a:spcBef>
                <a:spcPts val="600"/>
              </a:spcBef>
              <a:buFont typeface="Wingdings" pitchFamily="2" charset="2"/>
              <a:buChar char="ü"/>
            </a:pPr>
            <a:r>
              <a:rPr lang="de-DE" sz="1400" dirty="0"/>
              <a:t>General </a:t>
            </a:r>
            <a:r>
              <a:rPr lang="de-DE" sz="1400" dirty="0" err="1"/>
              <a:t>description</a:t>
            </a:r>
            <a:endParaRPr lang="de-DE" sz="1400" dirty="0"/>
          </a:p>
          <a:p>
            <a:pPr marL="361950" lvl="1" indent="-169863">
              <a:spcBef>
                <a:spcPts val="600"/>
              </a:spcBef>
              <a:buFont typeface="Wingdings" pitchFamily="2" charset="2"/>
              <a:buChar char="ü"/>
            </a:pPr>
            <a:r>
              <a:rPr lang="de-DE" sz="1400" dirty="0" err="1"/>
              <a:t>Selection</a:t>
            </a:r>
            <a:r>
              <a:rPr lang="de-DE" sz="1400" dirty="0"/>
              <a:t> of </a:t>
            </a:r>
            <a:r>
              <a:rPr lang="de-DE" sz="1400" dirty="0" err="1"/>
              <a:t>reviewers</a:t>
            </a:r>
            <a:endParaRPr lang="de-DE" sz="1400" dirty="0"/>
          </a:p>
          <a:p>
            <a:pPr marL="361950" lvl="1" indent="-169863">
              <a:spcBef>
                <a:spcPts val="600"/>
              </a:spcBef>
              <a:buFont typeface="Wingdings" pitchFamily="2" charset="2"/>
              <a:buChar char="ü"/>
            </a:pPr>
            <a:r>
              <a:rPr lang="de-DE" sz="1400" dirty="0" err="1"/>
              <a:t>Difficult</a:t>
            </a:r>
            <a:r>
              <a:rPr lang="de-DE" sz="1400" dirty="0"/>
              <a:t> </a:t>
            </a:r>
            <a:r>
              <a:rPr lang="de-DE" sz="1400" dirty="0" err="1"/>
              <a:t>judgements</a:t>
            </a:r>
            <a:r>
              <a:rPr lang="de-DE" sz="1400" dirty="0"/>
              <a:t>, </a:t>
            </a:r>
            <a:r>
              <a:rPr lang="de-DE" sz="1400" dirty="0" err="1"/>
              <a:t>adjudication</a:t>
            </a:r>
            <a:endParaRPr lang="de-DE" sz="1400" dirty="0"/>
          </a:p>
          <a:p>
            <a:pPr>
              <a:spcBef>
                <a:spcPts val="600"/>
              </a:spcBef>
              <a:buFont typeface="Wingdings" pitchFamily="2" charset="2"/>
              <a:buChar char="Ø"/>
            </a:pPr>
            <a:r>
              <a:rPr lang="de-DE" sz="1600" dirty="0">
                <a:solidFill>
                  <a:schemeClr val="accent4"/>
                </a:solidFill>
              </a:rPr>
              <a:t>Editorial </a:t>
            </a:r>
            <a:r>
              <a:rPr lang="de-DE" sz="1600" dirty="0" err="1">
                <a:solidFill>
                  <a:schemeClr val="accent4"/>
                </a:solidFill>
              </a:rPr>
              <a:t>staff</a:t>
            </a:r>
            <a:r>
              <a:rPr lang="de-DE" sz="1600" dirty="0">
                <a:solidFill>
                  <a:schemeClr val="accent4"/>
                </a:solidFill>
              </a:rPr>
              <a:t> - </a:t>
            </a:r>
            <a:r>
              <a:rPr lang="de-DE" sz="1600" dirty="0" err="1">
                <a:solidFill>
                  <a:schemeClr val="accent4"/>
                </a:solidFill>
              </a:rPr>
              <a:t>composition</a:t>
            </a:r>
            <a:endParaRPr lang="de-DE" sz="1600" dirty="0">
              <a:solidFill>
                <a:schemeClr val="accent4"/>
              </a:solidFill>
            </a:endParaRPr>
          </a:p>
          <a:p>
            <a:pPr>
              <a:spcBef>
                <a:spcPts val="600"/>
              </a:spcBef>
              <a:buFont typeface="Wingdings" pitchFamily="2" charset="2"/>
              <a:buChar char="Ø"/>
            </a:pPr>
            <a:r>
              <a:rPr lang="en-US" sz="1600" b="1" dirty="0">
                <a:solidFill>
                  <a:srgbClr val="00715E"/>
                </a:solidFill>
              </a:rPr>
              <a:t>Measures of evaluation</a:t>
            </a:r>
          </a:p>
          <a:p>
            <a:pPr>
              <a:spcBef>
                <a:spcPts val="600"/>
              </a:spcBef>
              <a:buFont typeface="Wingdings" pitchFamily="2" charset="2"/>
              <a:buChar char="Ø"/>
            </a:pPr>
            <a:r>
              <a:rPr lang="en-US" sz="1600" dirty="0"/>
              <a:t>Editor / publisher</a:t>
            </a:r>
          </a:p>
          <a:p>
            <a:pPr marL="361950" lvl="1" indent="-169863">
              <a:spcBef>
                <a:spcPts val="600"/>
              </a:spcBef>
              <a:buFont typeface="Wingdings" pitchFamily="2" charset="2"/>
              <a:buChar char="ü"/>
            </a:pPr>
            <a:r>
              <a:rPr lang="en-US" sz="1400" dirty="0"/>
              <a:t>Statistics, production</a:t>
            </a:r>
          </a:p>
          <a:p>
            <a:pPr marL="361950" lvl="1" indent="-169863">
              <a:spcBef>
                <a:spcPts val="600"/>
              </a:spcBef>
              <a:buFont typeface="Wingdings" pitchFamily="2" charset="2"/>
              <a:buChar char="ü"/>
            </a:pPr>
            <a:r>
              <a:rPr lang="en-US" sz="1400" dirty="0"/>
              <a:t>Marketing</a:t>
            </a:r>
          </a:p>
          <a:p>
            <a:pPr>
              <a:spcBef>
                <a:spcPts val="600"/>
              </a:spcBef>
              <a:buFont typeface="Wingdings" pitchFamily="2" charset="2"/>
              <a:buChar char="Ø"/>
            </a:pPr>
            <a:r>
              <a:rPr lang="de-DE" sz="1600" dirty="0" err="1"/>
              <a:t>Discussion</a:t>
            </a:r>
            <a:r>
              <a:rPr lang="de-DE" sz="1600" dirty="0"/>
              <a:t>, </a:t>
            </a:r>
            <a:r>
              <a:rPr lang="de-DE" sz="1600" dirty="0" err="1"/>
              <a:t>Questions</a:t>
            </a:r>
            <a:r>
              <a:rPr lang="de-DE" sz="1600" dirty="0"/>
              <a:t> and </a:t>
            </a:r>
            <a:r>
              <a:rPr lang="de-DE" sz="1600" dirty="0" err="1"/>
              <a:t>Answers</a:t>
            </a:r>
            <a:endParaRPr lang="de-DE" sz="1600"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Measures</a:t>
            </a:r>
            <a:r>
              <a:rPr lang="de-DE" dirty="0" smtClean="0"/>
              <a:t> </a:t>
            </a:r>
            <a:r>
              <a:rPr lang="de-DE" dirty="0" err="1" smtClean="0"/>
              <a:t>from</a:t>
            </a:r>
            <a:r>
              <a:rPr lang="de-DE" dirty="0" smtClean="0"/>
              <a:t> </a:t>
            </a:r>
            <a:r>
              <a:rPr lang="de-DE" dirty="0" err="1" smtClean="0"/>
              <a:t>readership</a:t>
            </a:r>
            <a:r>
              <a:rPr lang="de-DE" dirty="0" smtClean="0"/>
              <a:t> </a:t>
            </a:r>
            <a:r>
              <a:rPr lang="de-DE" dirty="0" err="1" smtClean="0"/>
              <a:t>perspective</a:t>
            </a:r>
            <a:endParaRPr lang="en-US" dirty="0"/>
          </a:p>
        </p:txBody>
      </p:sp>
      <p:graphicFrame>
        <p:nvGraphicFramePr>
          <p:cNvPr id="14" name="Inhaltsplatzhalter 3"/>
          <p:cNvGraphicFramePr>
            <a:graphicFrameLocks noGrp="1"/>
          </p:cNvGraphicFramePr>
          <p:nvPr>
            <p:ph idx="4294967295"/>
            <p:extLst>
              <p:ext uri="{D42A27DB-BD31-4B8C-83A1-F6EECF244321}">
                <p14:modId xmlns:p14="http://schemas.microsoft.com/office/powerpoint/2010/main" val="3649221488"/>
              </p:ext>
            </p:extLst>
          </p:nvPr>
        </p:nvGraphicFramePr>
        <p:xfrm>
          <a:off x="508920" y="2215047"/>
          <a:ext cx="7780649" cy="2939901"/>
        </p:xfrm>
        <a:graphic>
          <a:graphicData uri="http://schemas.openxmlformats.org/drawingml/2006/chart">
            <c:chart xmlns:c="http://schemas.openxmlformats.org/drawingml/2006/chart" xmlns:r="http://schemas.openxmlformats.org/officeDocument/2006/relationships" r:id="rId2"/>
          </a:graphicData>
        </a:graphic>
      </p:graphicFrame>
      <p:sp>
        <p:nvSpPr>
          <p:cNvPr id="15" name="Text Box 39"/>
          <p:cNvSpPr txBox="1">
            <a:spLocks noChangeArrowheads="1"/>
          </p:cNvSpPr>
          <p:nvPr/>
        </p:nvSpPr>
        <p:spPr bwMode="auto">
          <a:xfrm>
            <a:off x="508920" y="1855008"/>
            <a:ext cx="7850188" cy="261610"/>
          </a:xfrm>
          <a:prstGeom prst="rect">
            <a:avLst/>
          </a:prstGeom>
          <a:gradFill rotWithShape="1">
            <a:gsLst>
              <a:gs pos="0">
                <a:srgbClr val="0176C3">
                  <a:shade val="51000"/>
                  <a:satMod val="130000"/>
                </a:srgbClr>
              </a:gs>
              <a:gs pos="80000">
                <a:srgbClr val="0176C3">
                  <a:shade val="93000"/>
                  <a:satMod val="130000"/>
                </a:srgbClr>
              </a:gs>
              <a:gs pos="100000">
                <a:srgbClr val="0176C3">
                  <a:shade val="94000"/>
                  <a:satMod val="135000"/>
                </a:srgbClr>
              </a:gs>
            </a:gsLst>
            <a:lin ang="16200000" scaled="0"/>
          </a:gradFill>
          <a:ln w="9525" cap="flat" cmpd="sng" algn="ctr">
            <a:solidFill>
              <a:srgbClr val="0176C3">
                <a:shade val="95000"/>
                <a:satMod val="105000"/>
              </a:srgbClr>
            </a:solidFill>
            <a:prstDash val="solid"/>
            <a:headEnd/>
            <a:tailEnd/>
          </a:ln>
          <a:effectLst/>
        </p:spPr>
        <p:txBody>
          <a:bodyPr>
            <a:spAutoFit/>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sz="1100" b="1" i="0" u="none" strike="noStrike" kern="0" cap="none" spc="0" normalizeH="0" baseline="0" noProof="0" dirty="0" smtClean="0">
                <a:ln>
                  <a:noFill/>
                </a:ln>
                <a:solidFill>
                  <a:srgbClr val="FFFFFF"/>
                </a:solidFill>
                <a:effectLst/>
                <a:uLnTx/>
                <a:uFillTx/>
                <a:latin typeface="Calibri"/>
                <a:ea typeface="+mn-ea"/>
                <a:cs typeface="+mn-cs"/>
              </a:rPr>
              <a:t>How important are the following factors for you when deciding to submit a manuscript to a particular journal?</a:t>
            </a:r>
          </a:p>
        </p:txBody>
      </p:sp>
      <p:sp>
        <p:nvSpPr>
          <p:cNvPr id="16" name="Rectangle 40"/>
          <p:cNvSpPr>
            <a:spLocks noChangeArrowheads="1"/>
          </p:cNvSpPr>
          <p:nvPr/>
        </p:nvSpPr>
        <p:spPr bwMode="auto">
          <a:xfrm>
            <a:off x="508920" y="1855008"/>
            <a:ext cx="7850188" cy="3001491"/>
          </a:xfrm>
          <a:prstGeom prst="rect">
            <a:avLst/>
          </a:prstGeom>
          <a:noFill/>
          <a:ln w="12700">
            <a:solidFill>
              <a:srgbClr val="0176C3"/>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7" name="Textfeld 16"/>
          <p:cNvSpPr txBox="1">
            <a:spLocks noChangeArrowheads="1"/>
          </p:cNvSpPr>
          <p:nvPr/>
        </p:nvSpPr>
        <p:spPr bwMode="auto">
          <a:xfrm>
            <a:off x="2894743" y="2280974"/>
            <a:ext cx="1062561" cy="230832"/>
          </a:xfrm>
          <a:prstGeom prst="rect">
            <a:avLst/>
          </a:prstGeom>
          <a:noFill/>
          <a:ln w="9525">
            <a:noFill/>
            <a:miter lim="800000"/>
            <a:headEnd/>
            <a:tailEn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chemeClr val="tx1"/>
                </a:solidFill>
                <a:effectLst/>
                <a:uLnTx/>
                <a:uFillTx/>
                <a:latin typeface="Calibri"/>
              </a:rPr>
              <a:t>1=Very important</a:t>
            </a:r>
            <a:endParaRPr kumimoji="0" lang="en-US" sz="900" b="0" i="0" u="none" strike="noStrike" kern="0" cap="none" spc="0" normalizeH="0" baseline="0" noProof="0" dirty="0">
              <a:ln>
                <a:noFill/>
              </a:ln>
              <a:solidFill>
                <a:schemeClr val="tx1"/>
              </a:solidFill>
              <a:effectLst/>
              <a:uLnTx/>
              <a:uFillTx/>
              <a:latin typeface="Calibri"/>
            </a:endParaRPr>
          </a:p>
        </p:txBody>
      </p:sp>
      <p:sp>
        <p:nvSpPr>
          <p:cNvPr id="18" name="Textfeld 17"/>
          <p:cNvSpPr txBox="1">
            <a:spLocks noChangeArrowheads="1"/>
          </p:cNvSpPr>
          <p:nvPr/>
        </p:nvSpPr>
        <p:spPr bwMode="auto">
          <a:xfrm>
            <a:off x="7155551" y="2278219"/>
            <a:ext cx="1305018" cy="230832"/>
          </a:xfrm>
          <a:prstGeom prst="rect">
            <a:avLst/>
          </a:prstGeom>
          <a:noFill/>
          <a:ln w="9525">
            <a:noFill/>
            <a:miter lim="800000"/>
            <a:headEnd/>
            <a:tailEn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chemeClr val="tx1"/>
                </a:solidFill>
                <a:effectLst/>
                <a:uLnTx/>
                <a:uFillTx/>
                <a:latin typeface="Calibri"/>
              </a:rPr>
              <a:t>5=Not important at all</a:t>
            </a:r>
            <a:endParaRPr kumimoji="0" lang="en-US" sz="900" b="0" i="0" u="none" strike="noStrike" kern="0" cap="none" spc="0" normalizeH="0" baseline="0" noProof="0" dirty="0">
              <a:ln>
                <a:noFill/>
              </a:ln>
              <a:solidFill>
                <a:schemeClr val="tx1"/>
              </a:solidFill>
              <a:effectLst/>
              <a:uLnTx/>
              <a:uFillTx/>
              <a:latin typeface="Calibri"/>
            </a:endParaRPr>
          </a:p>
        </p:txBody>
      </p:sp>
      <p:sp>
        <p:nvSpPr>
          <p:cNvPr id="19" name="Textfeld 18"/>
          <p:cNvSpPr txBox="1">
            <a:spLocks noChangeArrowheads="1"/>
          </p:cNvSpPr>
          <p:nvPr/>
        </p:nvSpPr>
        <p:spPr bwMode="auto">
          <a:xfrm>
            <a:off x="4347272" y="2278178"/>
            <a:ext cx="262703" cy="230832"/>
          </a:xfrm>
          <a:prstGeom prst="rect">
            <a:avLst/>
          </a:prstGeom>
          <a:noFill/>
          <a:ln w="9525">
            <a:noFill/>
            <a:miter lim="800000"/>
            <a:headEnd/>
            <a:tailEn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solidFill>
                <a:effectLst/>
                <a:uLnTx/>
                <a:uFillTx/>
                <a:latin typeface="Calibri"/>
              </a:rPr>
              <a:t>2</a:t>
            </a:r>
          </a:p>
        </p:txBody>
      </p:sp>
      <p:sp>
        <p:nvSpPr>
          <p:cNvPr id="20" name="Textfeld 19"/>
          <p:cNvSpPr txBox="1">
            <a:spLocks noChangeArrowheads="1"/>
          </p:cNvSpPr>
          <p:nvPr/>
        </p:nvSpPr>
        <p:spPr bwMode="auto">
          <a:xfrm>
            <a:off x="5470090" y="2278178"/>
            <a:ext cx="262703" cy="230832"/>
          </a:xfrm>
          <a:prstGeom prst="rect">
            <a:avLst/>
          </a:prstGeom>
          <a:noFill/>
          <a:ln w="9525">
            <a:noFill/>
            <a:miter lim="800000"/>
            <a:headEnd/>
            <a:tailEn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chemeClr val="tx1"/>
                </a:solidFill>
                <a:effectLst/>
                <a:uLnTx/>
                <a:uFillTx/>
                <a:latin typeface="Calibri"/>
              </a:rPr>
              <a:t>3</a:t>
            </a:r>
          </a:p>
        </p:txBody>
      </p:sp>
      <p:sp>
        <p:nvSpPr>
          <p:cNvPr id="21" name="Textfeld 20"/>
          <p:cNvSpPr txBox="1">
            <a:spLocks noChangeArrowheads="1"/>
          </p:cNvSpPr>
          <p:nvPr/>
        </p:nvSpPr>
        <p:spPr bwMode="auto">
          <a:xfrm>
            <a:off x="6609589" y="2278178"/>
            <a:ext cx="262703" cy="230832"/>
          </a:xfrm>
          <a:prstGeom prst="rect">
            <a:avLst/>
          </a:prstGeom>
          <a:noFill/>
          <a:ln w="9525">
            <a:noFill/>
            <a:miter lim="800000"/>
            <a:headEnd/>
            <a:tailEn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chemeClr val="tx1"/>
                </a:solidFill>
                <a:effectLst/>
                <a:uLnTx/>
                <a:uFillTx/>
                <a:latin typeface="Calibri"/>
              </a:rPr>
              <a:t>4</a:t>
            </a:r>
          </a:p>
        </p:txBody>
      </p:sp>
      <p:sp>
        <p:nvSpPr>
          <p:cNvPr id="22" name="TextBox 15"/>
          <p:cNvSpPr txBox="1"/>
          <p:nvPr/>
        </p:nvSpPr>
        <p:spPr>
          <a:xfrm>
            <a:off x="5059357" y="4952950"/>
            <a:ext cx="3281348" cy="123111"/>
          </a:xfrm>
          <a:prstGeom prst="rect">
            <a:avLst/>
          </a:prstGeom>
          <a:noFill/>
        </p:spPr>
        <p:txBody>
          <a:bodyPr wrap="none" lIns="0" tIns="0" rIns="0" bIns="0" rtlCol="0">
            <a:spAutoFit/>
          </a:bodyPr>
          <a:lstStyle/>
          <a:p>
            <a:pPr marL="177800" marR="0" lvl="0" indent="-177800" algn="r" defTabSz="914400" eaLnBrk="1" fontAlgn="auto" latinLnBrk="0" hangingPunct="1">
              <a:lnSpc>
                <a:spcPct val="100000"/>
              </a:lnSpc>
              <a:spcBef>
                <a:spcPts val="800"/>
              </a:spcBef>
              <a:spcAft>
                <a:spcPts val="0"/>
              </a:spcAft>
              <a:buClr>
                <a:srgbClr val="0176C3"/>
              </a:buClr>
              <a:buSzPct val="100000"/>
              <a:buFontTx/>
              <a:buNone/>
              <a:tabLst/>
              <a:defRPr/>
            </a:pPr>
            <a:r>
              <a:rPr kumimoji="0" lang="en-US" sz="800" b="0" i="1" u="none" strike="noStrike" kern="0" cap="none" spc="0" normalizeH="0" baseline="0" noProof="0" dirty="0" smtClean="0">
                <a:ln>
                  <a:noFill/>
                </a:ln>
                <a:solidFill>
                  <a:sysClr val="windowText" lastClr="000000"/>
                </a:solidFill>
                <a:effectLst/>
                <a:uLnTx/>
                <a:uFillTx/>
                <a:latin typeface="Calibri"/>
              </a:rPr>
              <a:t>(N = 57 respondents, 5-point rating: 1=very important to 5=not important at all)</a:t>
            </a:r>
          </a:p>
        </p:txBody>
      </p:sp>
      <p:sp>
        <p:nvSpPr>
          <p:cNvPr id="23" name="Text Box 25"/>
          <p:cNvSpPr txBox="1">
            <a:spLocks noChangeArrowheads="1"/>
          </p:cNvSpPr>
          <p:nvPr/>
        </p:nvSpPr>
        <p:spPr bwMode="auto">
          <a:xfrm>
            <a:off x="4752121" y="5095296"/>
            <a:ext cx="3590925" cy="128690"/>
          </a:xfrm>
          <a:prstGeom prst="rect">
            <a:avLst/>
          </a:prstGeom>
          <a:noFill/>
          <a:ln w="9525">
            <a:noFill/>
            <a:miter lim="800000"/>
            <a:headEnd/>
            <a:tailEnd/>
          </a:ln>
        </p:spPr>
        <p:txBody>
          <a:bodyPr wrap="square" lIns="0" tIns="0" rIns="0" bIns="0">
            <a:spAutoFit/>
          </a:bodyPr>
          <a:lstStyle/>
          <a:p>
            <a:pPr marL="169863" indent="-169863" algn="r">
              <a:lnSpc>
                <a:spcPct val="110000"/>
              </a:lnSpc>
              <a:spcBef>
                <a:spcPct val="0"/>
              </a:spcBef>
              <a:buClr>
                <a:schemeClr val="accent2"/>
              </a:buClr>
              <a:buSzPct val="130000"/>
            </a:pPr>
            <a:r>
              <a:rPr lang="en-IN" sz="800" i="1" kern="0" dirty="0" smtClean="0">
                <a:solidFill>
                  <a:sysClr val="windowText" lastClr="000000"/>
                </a:solidFill>
                <a:latin typeface="Calibri"/>
              </a:rPr>
              <a:t>interviews held between January 1st, 2013 until December 31st, 2014</a:t>
            </a:r>
            <a:endParaRPr lang="en-US" sz="800" i="1" kern="0" dirty="0" smtClean="0">
              <a:solidFill>
                <a:sysClr val="windowText" lastClr="000000"/>
              </a:solidFill>
              <a:latin typeface="Calibri"/>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lstStyle/>
          <a:p>
            <a:r>
              <a:rPr lang="de-DE"/>
              <a:t>Evaluation Measures</a:t>
            </a:r>
          </a:p>
        </p:txBody>
      </p:sp>
      <p:sp>
        <p:nvSpPr>
          <p:cNvPr id="231427" name="Rectangle 3"/>
          <p:cNvSpPr>
            <a:spLocks noGrp="1" noChangeArrowheads="1"/>
          </p:cNvSpPr>
          <p:nvPr>
            <p:ph type="body" idx="1"/>
          </p:nvPr>
        </p:nvSpPr>
        <p:spPr>
          <a:xfrm>
            <a:off x="914400" y="1681708"/>
            <a:ext cx="7258000" cy="2611388"/>
          </a:xfrm>
        </p:spPr>
        <p:txBody>
          <a:bodyPr/>
          <a:lstStyle/>
          <a:p>
            <a:pPr marL="269875" indent="-269875">
              <a:spcAft>
                <a:spcPts val="600"/>
              </a:spcAft>
              <a:buClr>
                <a:srgbClr val="00715E"/>
              </a:buClr>
              <a:buFont typeface="Wingdings" pitchFamily="2" charset="2"/>
              <a:buChar char="Ø"/>
            </a:pPr>
            <a:r>
              <a:rPr lang="de-DE" sz="1600" dirty="0"/>
              <a:t>Turnaround </a:t>
            </a:r>
            <a:r>
              <a:rPr lang="de-DE" sz="1600" dirty="0" err="1"/>
              <a:t>times</a:t>
            </a:r>
            <a:endParaRPr lang="de-DE" sz="1600" dirty="0"/>
          </a:p>
          <a:p>
            <a:pPr marL="269875" indent="-269875">
              <a:spcAft>
                <a:spcPts val="600"/>
              </a:spcAft>
              <a:buClr>
                <a:srgbClr val="00715E"/>
              </a:buClr>
              <a:buFont typeface="Wingdings" pitchFamily="2" charset="2"/>
              <a:buChar char="Ø"/>
            </a:pPr>
            <a:r>
              <a:rPr lang="de-DE" sz="1600" dirty="0" err="1"/>
              <a:t>Geographic</a:t>
            </a:r>
            <a:r>
              <a:rPr lang="de-DE" sz="1600" dirty="0"/>
              <a:t> </a:t>
            </a:r>
            <a:r>
              <a:rPr lang="de-DE" sz="1600" dirty="0" err="1"/>
              <a:t>spread</a:t>
            </a:r>
            <a:r>
              <a:rPr lang="de-DE" sz="1600" dirty="0"/>
              <a:t> of </a:t>
            </a:r>
            <a:r>
              <a:rPr lang="de-DE" sz="1600" dirty="0" err="1"/>
              <a:t>authors</a:t>
            </a:r>
            <a:r>
              <a:rPr lang="de-DE" sz="1600" dirty="0"/>
              <a:t>/</a:t>
            </a:r>
            <a:r>
              <a:rPr lang="de-DE" sz="1600" dirty="0" err="1"/>
              <a:t>readers</a:t>
            </a:r>
            <a:endParaRPr lang="de-DE" sz="1600" dirty="0"/>
          </a:p>
          <a:p>
            <a:pPr marL="269875" indent="-269875">
              <a:spcAft>
                <a:spcPts val="600"/>
              </a:spcAft>
              <a:buClr>
                <a:srgbClr val="00715E"/>
              </a:buClr>
              <a:buFont typeface="Wingdings" pitchFamily="2" charset="2"/>
              <a:buChar char="Ø"/>
            </a:pPr>
            <a:r>
              <a:rPr lang="de-DE" sz="1600" dirty="0" err="1"/>
              <a:t>Number</a:t>
            </a:r>
            <a:r>
              <a:rPr lang="de-DE" sz="1600" dirty="0"/>
              <a:t> of </a:t>
            </a:r>
            <a:r>
              <a:rPr lang="de-DE" sz="1600" dirty="0" err="1"/>
              <a:t>articles</a:t>
            </a:r>
            <a:r>
              <a:rPr lang="de-DE" sz="1600" dirty="0"/>
              <a:t> submitted</a:t>
            </a:r>
          </a:p>
          <a:p>
            <a:pPr marL="269875" indent="-269875">
              <a:spcAft>
                <a:spcPts val="600"/>
              </a:spcAft>
              <a:buClr>
                <a:srgbClr val="00715E"/>
              </a:buClr>
              <a:buFont typeface="Wingdings" pitchFamily="2" charset="2"/>
              <a:buChar char="Ø"/>
            </a:pPr>
            <a:r>
              <a:rPr lang="de-DE" sz="1600" dirty="0" err="1"/>
              <a:t>Subscriptions</a:t>
            </a:r>
            <a:r>
              <a:rPr lang="de-DE" sz="1600" dirty="0"/>
              <a:t> / </a:t>
            </a:r>
            <a:r>
              <a:rPr lang="de-DE" sz="1600" dirty="0" err="1"/>
              <a:t>consortial</a:t>
            </a:r>
            <a:r>
              <a:rPr lang="de-DE" sz="1600" dirty="0"/>
              <a:t> </a:t>
            </a:r>
            <a:r>
              <a:rPr lang="de-DE" sz="1600" dirty="0" err="1"/>
              <a:t>arrangements</a:t>
            </a:r>
            <a:endParaRPr lang="de-DE" sz="1600" dirty="0"/>
          </a:p>
          <a:p>
            <a:pPr marL="269875" indent="-269875">
              <a:spcAft>
                <a:spcPts val="600"/>
              </a:spcAft>
              <a:buClr>
                <a:srgbClr val="00715E"/>
              </a:buClr>
              <a:buFont typeface="Wingdings" pitchFamily="2" charset="2"/>
              <a:buChar char="Ø"/>
            </a:pPr>
            <a:r>
              <a:rPr lang="de-DE" sz="1600" dirty="0" err="1"/>
              <a:t>Citation</a:t>
            </a:r>
            <a:r>
              <a:rPr lang="de-DE" sz="1600" dirty="0"/>
              <a:t> </a:t>
            </a:r>
            <a:r>
              <a:rPr lang="de-DE" sz="1600" dirty="0" err="1"/>
              <a:t>statistics</a:t>
            </a:r>
            <a:endParaRPr lang="de-DE" sz="1600" dirty="0"/>
          </a:p>
          <a:p>
            <a:pPr marL="269875" indent="-269875">
              <a:spcAft>
                <a:spcPts val="600"/>
              </a:spcAft>
              <a:buClr>
                <a:srgbClr val="00715E"/>
              </a:buClr>
              <a:buFont typeface="Wingdings" pitchFamily="2" charset="2"/>
              <a:buChar char="Ø"/>
            </a:pPr>
            <a:r>
              <a:rPr lang="de-DE" sz="1600" dirty="0"/>
              <a:t>Impact </a:t>
            </a:r>
            <a:r>
              <a:rPr lang="de-DE" sz="1600" dirty="0" err="1"/>
              <a:t>factor</a:t>
            </a:r>
            <a:endParaRPr lang="de-DE" sz="1600" dirty="0"/>
          </a:p>
          <a:p>
            <a:pPr marL="269875" indent="-269875">
              <a:spcAft>
                <a:spcPts val="600"/>
              </a:spcAft>
              <a:buClr>
                <a:srgbClr val="00715E"/>
              </a:buClr>
              <a:buFont typeface="Wingdings" pitchFamily="2" charset="2"/>
              <a:buChar char="Ø"/>
            </a:pPr>
            <a:r>
              <a:rPr lang="de-DE" sz="1600" dirty="0" err="1"/>
              <a:t>Number</a:t>
            </a:r>
            <a:r>
              <a:rPr lang="de-DE" sz="1600" dirty="0"/>
              <a:t> of </a:t>
            </a:r>
            <a:r>
              <a:rPr lang="de-DE" sz="1600" dirty="0" err="1"/>
              <a:t>published</a:t>
            </a:r>
            <a:r>
              <a:rPr lang="de-DE" sz="1600" dirty="0"/>
              <a:t> </a:t>
            </a:r>
            <a:r>
              <a:rPr lang="de-DE" sz="1600" dirty="0" err="1" smtClean="0"/>
              <a:t>pages</a:t>
            </a:r>
            <a:endParaRPr lang="de-DE" sz="1600" dirty="0" smtClean="0"/>
          </a:p>
          <a:p>
            <a:endParaRPr lang="de-DE" sz="1600" dirty="0"/>
          </a:p>
        </p:txBody>
      </p:sp>
      <p:sp>
        <p:nvSpPr>
          <p:cNvPr id="231428" name="Text Box 4"/>
          <p:cNvSpPr txBox="1">
            <a:spLocks noChangeArrowheads="1"/>
          </p:cNvSpPr>
          <p:nvPr/>
        </p:nvSpPr>
        <p:spPr bwMode="auto">
          <a:xfrm>
            <a:off x="1447800" y="4659858"/>
            <a:ext cx="6111875" cy="584775"/>
          </a:xfrm>
          <a:prstGeom prst="rect">
            <a:avLst/>
          </a:prstGeom>
          <a:noFill/>
          <a:ln w="9525">
            <a:noFill/>
            <a:miter lim="800000"/>
            <a:headEnd/>
            <a:tailEnd/>
          </a:ln>
          <a:effectLst/>
        </p:spPr>
        <p:txBody>
          <a:bodyPr>
            <a:spAutoFit/>
          </a:bodyPr>
          <a:lstStyle/>
          <a:p>
            <a:pPr algn="l"/>
            <a:r>
              <a:rPr lang="de-DE" sz="1600" b="0" dirty="0" err="1">
                <a:latin typeface="+mn-lt"/>
              </a:rPr>
              <a:t>Rather</a:t>
            </a:r>
            <a:r>
              <a:rPr lang="de-DE" sz="1600" b="0" dirty="0">
                <a:latin typeface="+mn-lt"/>
              </a:rPr>
              <a:t> </a:t>
            </a:r>
            <a:r>
              <a:rPr lang="de-DE" sz="1600" b="0" dirty="0" err="1">
                <a:latin typeface="+mn-lt"/>
              </a:rPr>
              <a:t>sophisticated</a:t>
            </a:r>
            <a:r>
              <a:rPr lang="de-DE" sz="1600" b="0" dirty="0">
                <a:latin typeface="+mn-lt"/>
              </a:rPr>
              <a:t> electronic </a:t>
            </a:r>
            <a:r>
              <a:rPr lang="de-DE" sz="1600" b="0" dirty="0" err="1">
                <a:latin typeface="+mn-lt"/>
              </a:rPr>
              <a:t>tools</a:t>
            </a:r>
            <a:r>
              <a:rPr lang="de-DE" sz="1600" b="0" dirty="0">
                <a:latin typeface="+mn-lt"/>
              </a:rPr>
              <a:t> </a:t>
            </a:r>
            <a:r>
              <a:rPr lang="de-DE" sz="1600" b="0" dirty="0" err="1">
                <a:latin typeface="+mn-lt"/>
              </a:rPr>
              <a:t>are</a:t>
            </a:r>
            <a:r>
              <a:rPr lang="de-DE" sz="1600" b="0" dirty="0">
                <a:latin typeface="+mn-lt"/>
              </a:rPr>
              <a:t> </a:t>
            </a:r>
            <a:r>
              <a:rPr lang="de-DE" sz="1600" b="0" dirty="0" err="1">
                <a:latin typeface="+mn-lt"/>
              </a:rPr>
              <a:t>required</a:t>
            </a:r>
            <a:r>
              <a:rPr lang="de-DE" sz="1600" b="0" dirty="0">
                <a:latin typeface="+mn-lt"/>
              </a:rPr>
              <a:t> </a:t>
            </a:r>
            <a:r>
              <a:rPr lang="de-DE" sz="1600" b="0" dirty="0" err="1">
                <a:latin typeface="+mn-lt"/>
              </a:rPr>
              <a:t>to</a:t>
            </a:r>
            <a:r>
              <a:rPr lang="de-DE" sz="1600" b="0" dirty="0">
                <a:latin typeface="+mn-lt"/>
              </a:rPr>
              <a:t> </a:t>
            </a:r>
            <a:r>
              <a:rPr lang="de-DE" sz="1600" b="0" dirty="0" err="1">
                <a:latin typeface="+mn-lt"/>
              </a:rPr>
              <a:t>monitor</a:t>
            </a:r>
            <a:r>
              <a:rPr lang="de-DE" sz="1600" b="0" dirty="0">
                <a:latin typeface="+mn-lt"/>
              </a:rPr>
              <a:t> </a:t>
            </a:r>
            <a:r>
              <a:rPr lang="de-DE" sz="1600" b="0" dirty="0" err="1">
                <a:latin typeface="+mn-lt"/>
              </a:rPr>
              <a:t>most</a:t>
            </a:r>
            <a:r>
              <a:rPr lang="de-DE" sz="1600" b="0" dirty="0">
                <a:latin typeface="+mn-lt"/>
              </a:rPr>
              <a:t> of </a:t>
            </a:r>
            <a:r>
              <a:rPr lang="de-DE" sz="1600" b="0" dirty="0" err="1">
                <a:latin typeface="+mn-lt"/>
              </a:rPr>
              <a:t>these</a:t>
            </a:r>
            <a:r>
              <a:rPr lang="de-DE" sz="1600" b="0" dirty="0">
                <a:latin typeface="+mn-lt"/>
              </a:rPr>
              <a:t> </a:t>
            </a:r>
            <a:r>
              <a:rPr lang="de-DE" sz="1600" b="0" dirty="0" err="1">
                <a:latin typeface="+mn-lt"/>
              </a:rPr>
              <a:t>measures</a:t>
            </a:r>
            <a:endParaRPr lang="de-DE" sz="1600" b="0" dirty="0">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1428"/>
                                        </p:tgtEl>
                                        <p:attrNameLst>
                                          <p:attrName>style.visibility</p:attrName>
                                        </p:attrNameLst>
                                      </p:cBhvr>
                                      <p:to>
                                        <p:strVal val="visible"/>
                                      </p:to>
                                    </p:set>
                                    <p:animEffect transition="in" filter="blinds(horizontal)">
                                      <p:cBhvr>
                                        <p:cTn id="7" dur="500"/>
                                        <p:tgtEl>
                                          <p:spTgt spid="231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1"/>
          <p:cNvGrpSpPr>
            <a:grpSpLocks/>
          </p:cNvGrpSpPr>
          <p:nvPr/>
        </p:nvGrpSpPr>
        <p:grpSpPr bwMode="auto">
          <a:xfrm>
            <a:off x="3200399" y="5092700"/>
            <a:ext cx="1143000" cy="1055688"/>
            <a:chOff x="2016" y="3120"/>
            <a:chExt cx="720" cy="665"/>
          </a:xfrm>
        </p:grpSpPr>
        <p:sp>
          <p:nvSpPr>
            <p:cNvPr id="41" name="Line 33"/>
            <p:cNvSpPr>
              <a:spLocks noChangeShapeType="1"/>
            </p:cNvSpPr>
            <p:nvPr/>
          </p:nvSpPr>
          <p:spPr bwMode="auto">
            <a:xfrm flipH="1">
              <a:off x="2448" y="3120"/>
              <a:ext cx="288" cy="336"/>
            </a:xfrm>
            <a:prstGeom prst="line">
              <a:avLst/>
            </a:prstGeom>
            <a:solidFill>
              <a:srgbClr val="00715E"/>
            </a:solidFill>
            <a:ln w="25400">
              <a:solidFill>
                <a:srgbClr val="00715E"/>
              </a:solidFill>
              <a:miter lim="800000"/>
              <a:headEnd/>
              <a:tailEnd type="triangle"/>
            </a:ln>
            <a:effectLst/>
          </p:spPr>
          <p:txBody>
            <a:bodyPr wrap="none">
              <a:spAutoFit/>
            </a:bodyPr>
            <a:lstStyle/>
            <a:p>
              <a:endParaRPr lang="en-US">
                <a:solidFill>
                  <a:schemeClr val="bg1"/>
                </a:solidFill>
              </a:endParaRPr>
            </a:p>
          </p:txBody>
        </p:sp>
        <p:sp>
          <p:nvSpPr>
            <p:cNvPr id="42" name="Text Box 35"/>
            <p:cNvSpPr txBox="1">
              <a:spLocks noChangeArrowheads="1"/>
            </p:cNvSpPr>
            <p:nvPr/>
          </p:nvSpPr>
          <p:spPr bwMode="auto">
            <a:xfrm>
              <a:off x="2016" y="3552"/>
              <a:ext cx="585" cy="233"/>
            </a:xfrm>
            <a:prstGeom prst="rect">
              <a:avLst/>
            </a:prstGeom>
            <a:solidFill>
              <a:srgbClr val="00715E"/>
            </a:solidFill>
            <a:ln w="25400">
              <a:solidFill>
                <a:srgbClr val="00715E"/>
              </a:solidFill>
              <a:miter lim="800000"/>
              <a:headEnd/>
              <a:tailEnd/>
            </a:ln>
            <a:effectLst/>
          </p:spPr>
          <p:txBody>
            <a:bodyPr wrap="none">
              <a:spAutoFit/>
            </a:bodyPr>
            <a:lstStyle/>
            <a:p>
              <a:r>
                <a:rPr lang="de-DE">
                  <a:solidFill>
                    <a:schemeClr val="bg1"/>
                  </a:solidFill>
                </a:rPr>
                <a:t>On-line</a:t>
              </a:r>
            </a:p>
          </p:txBody>
        </p:sp>
      </p:grpSp>
      <p:grpSp>
        <p:nvGrpSpPr>
          <p:cNvPr id="10" name="Group 42"/>
          <p:cNvGrpSpPr>
            <a:grpSpLocks/>
          </p:cNvGrpSpPr>
          <p:nvPr/>
        </p:nvGrpSpPr>
        <p:grpSpPr bwMode="auto">
          <a:xfrm>
            <a:off x="4419602" y="5092700"/>
            <a:ext cx="811213" cy="1055688"/>
            <a:chOff x="2784" y="3120"/>
            <a:chExt cx="511" cy="665"/>
          </a:xfrm>
          <a:noFill/>
        </p:grpSpPr>
        <p:sp>
          <p:nvSpPr>
            <p:cNvPr id="38" name="Line 32"/>
            <p:cNvSpPr>
              <a:spLocks noChangeShapeType="1"/>
            </p:cNvSpPr>
            <p:nvPr/>
          </p:nvSpPr>
          <p:spPr bwMode="auto">
            <a:xfrm>
              <a:off x="2784" y="3120"/>
              <a:ext cx="240" cy="336"/>
            </a:xfrm>
            <a:prstGeom prst="line">
              <a:avLst/>
            </a:prstGeom>
            <a:grpFill/>
            <a:ln w="25400">
              <a:solidFill>
                <a:srgbClr val="00715E"/>
              </a:solidFill>
              <a:miter lim="800000"/>
              <a:headEnd/>
              <a:tailEnd type="triangle"/>
            </a:ln>
            <a:effectLst/>
          </p:spPr>
          <p:txBody>
            <a:bodyPr wrap="none">
              <a:spAutoFit/>
            </a:bodyPr>
            <a:lstStyle/>
            <a:p>
              <a:endParaRPr lang="en-US">
                <a:solidFill>
                  <a:schemeClr val="bg1"/>
                </a:solidFill>
              </a:endParaRPr>
            </a:p>
          </p:txBody>
        </p:sp>
        <p:sp>
          <p:nvSpPr>
            <p:cNvPr id="39" name="Text Box 34"/>
            <p:cNvSpPr txBox="1">
              <a:spLocks noChangeArrowheads="1"/>
            </p:cNvSpPr>
            <p:nvPr/>
          </p:nvSpPr>
          <p:spPr bwMode="auto">
            <a:xfrm>
              <a:off x="2880" y="3552"/>
              <a:ext cx="415" cy="233"/>
            </a:xfrm>
            <a:prstGeom prst="rect">
              <a:avLst/>
            </a:prstGeom>
            <a:solidFill>
              <a:srgbClr val="00715E"/>
            </a:solidFill>
            <a:ln w="25400">
              <a:solidFill>
                <a:srgbClr val="00715E"/>
              </a:solidFill>
              <a:miter lim="800000"/>
              <a:headEnd/>
              <a:tailEnd/>
            </a:ln>
            <a:effectLst/>
          </p:spPr>
          <p:txBody>
            <a:bodyPr wrap="none">
              <a:spAutoFit/>
            </a:bodyPr>
            <a:lstStyle/>
            <a:p>
              <a:r>
                <a:rPr lang="de-DE" dirty="0">
                  <a:solidFill>
                    <a:schemeClr val="bg1"/>
                  </a:solidFill>
                </a:rPr>
                <a:t>Print</a:t>
              </a:r>
            </a:p>
          </p:txBody>
        </p:sp>
      </p:grpSp>
      <p:sp>
        <p:nvSpPr>
          <p:cNvPr id="2" name="Titel 1"/>
          <p:cNvSpPr>
            <a:spLocks noGrp="1"/>
          </p:cNvSpPr>
          <p:nvPr>
            <p:ph type="title"/>
          </p:nvPr>
        </p:nvSpPr>
        <p:spPr/>
        <p:txBody>
          <a:bodyPr/>
          <a:lstStyle/>
          <a:p>
            <a:r>
              <a:rPr lang="de-DE" dirty="0" smtClean="0"/>
              <a:t>Peer Review </a:t>
            </a:r>
            <a:r>
              <a:rPr lang="de-DE" dirty="0" err="1" smtClean="0"/>
              <a:t>Process</a:t>
            </a:r>
            <a:endParaRPr lang="en-US" dirty="0"/>
          </a:p>
        </p:txBody>
      </p:sp>
      <p:sp>
        <p:nvSpPr>
          <p:cNvPr id="5" name="Text Box 4"/>
          <p:cNvSpPr txBox="1">
            <a:spLocks noChangeArrowheads="1"/>
          </p:cNvSpPr>
          <p:nvPr/>
        </p:nvSpPr>
        <p:spPr bwMode="auto">
          <a:xfrm>
            <a:off x="831849" y="1547813"/>
            <a:ext cx="933450" cy="366712"/>
          </a:xfrm>
          <a:prstGeom prst="rect">
            <a:avLst/>
          </a:prstGeom>
          <a:solidFill>
            <a:srgbClr val="00715E"/>
          </a:solidFill>
          <a:ln w="9525">
            <a:noFill/>
            <a:miter lim="800000"/>
            <a:headEnd/>
            <a:tailEnd/>
          </a:ln>
          <a:effectLst/>
        </p:spPr>
        <p:txBody>
          <a:bodyPr wrap="none">
            <a:spAutoFit/>
          </a:bodyPr>
          <a:lstStyle/>
          <a:p>
            <a:r>
              <a:rPr lang="de-DE" sz="1800">
                <a:solidFill>
                  <a:schemeClr val="bg1"/>
                </a:solidFill>
              </a:rPr>
              <a:t>Author</a:t>
            </a:r>
          </a:p>
        </p:txBody>
      </p:sp>
      <p:sp>
        <p:nvSpPr>
          <p:cNvPr id="6" name="Text Box 5"/>
          <p:cNvSpPr txBox="1">
            <a:spLocks noChangeArrowheads="1"/>
          </p:cNvSpPr>
          <p:nvPr/>
        </p:nvSpPr>
        <p:spPr bwMode="auto">
          <a:xfrm>
            <a:off x="4114799" y="1547813"/>
            <a:ext cx="565150" cy="366712"/>
          </a:xfrm>
          <a:prstGeom prst="rect">
            <a:avLst/>
          </a:prstGeom>
          <a:solidFill>
            <a:srgbClr val="00715E"/>
          </a:solidFill>
          <a:ln w="9525">
            <a:noFill/>
            <a:miter lim="800000"/>
            <a:headEnd/>
            <a:tailEnd/>
          </a:ln>
          <a:effectLst/>
        </p:spPr>
        <p:txBody>
          <a:bodyPr wrap="none">
            <a:spAutoFit/>
          </a:bodyPr>
          <a:lstStyle/>
          <a:p>
            <a:r>
              <a:rPr lang="de-DE">
                <a:solidFill>
                  <a:schemeClr val="bg1"/>
                </a:solidFill>
              </a:rPr>
              <a:t>EIC</a:t>
            </a:r>
          </a:p>
        </p:txBody>
      </p:sp>
      <p:sp>
        <p:nvSpPr>
          <p:cNvPr id="7" name="Line 6"/>
          <p:cNvSpPr>
            <a:spLocks noChangeShapeType="1"/>
          </p:cNvSpPr>
          <p:nvPr/>
        </p:nvSpPr>
        <p:spPr bwMode="auto">
          <a:xfrm>
            <a:off x="1828799" y="1739900"/>
            <a:ext cx="2209800" cy="0"/>
          </a:xfrm>
          <a:prstGeom prst="line">
            <a:avLst/>
          </a:prstGeom>
          <a:noFill/>
          <a:ln w="28575">
            <a:solidFill>
              <a:srgbClr val="00715E"/>
            </a:solidFill>
            <a:round/>
            <a:headEnd/>
            <a:tailEnd type="triangle" w="lg" len="lg"/>
          </a:ln>
          <a:effectLst/>
        </p:spPr>
        <p:txBody>
          <a:bodyPr>
            <a:spAutoFit/>
          </a:bodyPr>
          <a:lstStyle/>
          <a:p>
            <a:endParaRPr lang="en-US"/>
          </a:p>
        </p:txBody>
      </p:sp>
      <p:sp>
        <p:nvSpPr>
          <p:cNvPr id="8" name="Text Box 7"/>
          <p:cNvSpPr txBox="1">
            <a:spLocks noChangeArrowheads="1"/>
          </p:cNvSpPr>
          <p:nvPr/>
        </p:nvSpPr>
        <p:spPr bwMode="auto">
          <a:xfrm>
            <a:off x="2285999" y="1435100"/>
            <a:ext cx="1092200" cy="554038"/>
          </a:xfrm>
          <a:prstGeom prst="rect">
            <a:avLst/>
          </a:prstGeom>
          <a:noFill/>
          <a:ln w="9525">
            <a:noFill/>
            <a:miter lim="800000"/>
            <a:headEnd/>
            <a:tailEnd/>
          </a:ln>
          <a:effectLst/>
        </p:spPr>
        <p:txBody>
          <a:bodyPr wrap="none" lIns="54000" tIns="10800" rIns="54000" bIns="10800">
            <a:spAutoFit/>
          </a:bodyPr>
          <a:lstStyle/>
          <a:p>
            <a:r>
              <a:rPr lang="de-DE" dirty="0" err="1"/>
              <a:t>manuscript</a:t>
            </a:r>
            <a:endParaRPr lang="de-DE" dirty="0"/>
          </a:p>
          <a:p>
            <a:r>
              <a:rPr lang="de-DE" dirty="0" err="1"/>
              <a:t>submission</a:t>
            </a:r>
            <a:endParaRPr lang="de-DE" dirty="0"/>
          </a:p>
        </p:txBody>
      </p:sp>
      <p:sp>
        <p:nvSpPr>
          <p:cNvPr id="9" name="Text Box 8"/>
          <p:cNvSpPr txBox="1">
            <a:spLocks noChangeArrowheads="1"/>
          </p:cNvSpPr>
          <p:nvPr/>
        </p:nvSpPr>
        <p:spPr bwMode="auto">
          <a:xfrm>
            <a:off x="4952999" y="1511300"/>
            <a:ext cx="2727325" cy="554038"/>
          </a:xfrm>
          <a:prstGeom prst="rect">
            <a:avLst/>
          </a:prstGeom>
          <a:noFill/>
          <a:ln w="9525">
            <a:noFill/>
            <a:miter lim="800000"/>
            <a:headEnd/>
            <a:tailEnd/>
          </a:ln>
          <a:effectLst/>
        </p:spPr>
        <p:txBody>
          <a:bodyPr wrap="none" lIns="54000" tIns="10800" rIns="54000" bIns="10800">
            <a:spAutoFit/>
          </a:bodyPr>
          <a:lstStyle/>
          <a:p>
            <a:pPr algn="l"/>
            <a:r>
              <a:rPr lang="de-DE" dirty="0"/>
              <a:t>EIC </a:t>
            </a:r>
            <a:r>
              <a:rPr lang="de-DE" dirty="0" err="1"/>
              <a:t>checks</a:t>
            </a:r>
            <a:r>
              <a:rPr lang="de-DE" dirty="0"/>
              <a:t> </a:t>
            </a:r>
            <a:r>
              <a:rPr lang="de-DE" dirty="0" err="1"/>
              <a:t>scope</a:t>
            </a:r>
            <a:r>
              <a:rPr lang="de-DE" dirty="0"/>
              <a:t>, </a:t>
            </a:r>
            <a:r>
              <a:rPr lang="de-DE" dirty="0" err="1"/>
              <a:t>conformity</a:t>
            </a:r>
            <a:r>
              <a:rPr lang="de-DE" dirty="0"/>
              <a:t>, </a:t>
            </a:r>
          </a:p>
          <a:p>
            <a:pPr algn="l"/>
            <a:r>
              <a:rPr lang="de-DE" dirty="0" err="1"/>
              <a:t>Pre-screen</a:t>
            </a:r>
            <a:r>
              <a:rPr lang="de-DE" dirty="0"/>
              <a:t>.</a:t>
            </a:r>
          </a:p>
        </p:txBody>
      </p:sp>
      <p:grpSp>
        <p:nvGrpSpPr>
          <p:cNvPr id="13" name="Group 36"/>
          <p:cNvGrpSpPr>
            <a:grpSpLocks/>
          </p:cNvGrpSpPr>
          <p:nvPr/>
        </p:nvGrpSpPr>
        <p:grpSpPr bwMode="auto">
          <a:xfrm>
            <a:off x="3765549" y="2044700"/>
            <a:ext cx="1184275" cy="1457325"/>
            <a:chOff x="2372" y="1200"/>
            <a:chExt cx="746" cy="918"/>
          </a:xfrm>
        </p:grpSpPr>
        <p:sp>
          <p:nvSpPr>
            <p:cNvPr id="11" name="Text Box 9"/>
            <p:cNvSpPr txBox="1">
              <a:spLocks noChangeArrowheads="1"/>
            </p:cNvSpPr>
            <p:nvPr/>
          </p:nvSpPr>
          <p:spPr bwMode="auto">
            <a:xfrm>
              <a:off x="2372" y="1711"/>
              <a:ext cx="746" cy="407"/>
            </a:xfrm>
            <a:prstGeom prst="rect">
              <a:avLst/>
            </a:prstGeom>
            <a:solidFill>
              <a:srgbClr val="00715E"/>
            </a:solidFill>
            <a:ln w="9525">
              <a:solidFill>
                <a:srgbClr val="00715E"/>
              </a:solidFill>
              <a:miter lim="800000"/>
              <a:headEnd/>
              <a:tailEnd/>
            </a:ln>
            <a:effectLst/>
          </p:spPr>
          <p:txBody>
            <a:bodyPr wrap="none">
              <a:spAutoFit/>
            </a:bodyPr>
            <a:lstStyle/>
            <a:p>
              <a:r>
                <a:rPr lang="de-DE" dirty="0" err="1">
                  <a:solidFill>
                    <a:schemeClr val="bg1"/>
                  </a:solidFill>
                </a:rPr>
                <a:t>Associate</a:t>
              </a:r>
              <a:endParaRPr lang="de-DE" dirty="0">
                <a:solidFill>
                  <a:schemeClr val="bg1"/>
                </a:solidFill>
              </a:endParaRPr>
            </a:p>
            <a:p>
              <a:r>
                <a:rPr lang="de-DE" dirty="0">
                  <a:solidFill>
                    <a:schemeClr val="bg1"/>
                  </a:solidFill>
                </a:rPr>
                <a:t>Editor</a:t>
              </a:r>
            </a:p>
          </p:txBody>
        </p:sp>
        <p:sp>
          <p:nvSpPr>
            <p:cNvPr id="12" name="Line 10"/>
            <p:cNvSpPr>
              <a:spLocks noChangeShapeType="1"/>
            </p:cNvSpPr>
            <p:nvPr/>
          </p:nvSpPr>
          <p:spPr bwMode="auto">
            <a:xfrm>
              <a:off x="2784" y="1200"/>
              <a:ext cx="0" cy="384"/>
            </a:xfrm>
            <a:prstGeom prst="line">
              <a:avLst/>
            </a:prstGeom>
            <a:solidFill>
              <a:srgbClr val="00715E"/>
            </a:solidFill>
            <a:ln w="28575">
              <a:solidFill>
                <a:srgbClr val="00715E"/>
              </a:solidFill>
              <a:miter lim="800000"/>
              <a:headEnd/>
              <a:tailEnd type="triangle"/>
            </a:ln>
            <a:effectLst/>
          </p:spPr>
          <p:txBody>
            <a:bodyPr wrap="none">
              <a:spAutoFit/>
            </a:bodyPr>
            <a:lstStyle/>
            <a:p>
              <a:endParaRPr lang="en-US">
                <a:solidFill>
                  <a:schemeClr val="bg1"/>
                </a:solidFill>
              </a:endParaRPr>
            </a:p>
          </p:txBody>
        </p:sp>
      </p:grpSp>
      <p:grpSp>
        <p:nvGrpSpPr>
          <p:cNvPr id="23" name="Group 37"/>
          <p:cNvGrpSpPr>
            <a:grpSpLocks/>
          </p:cNvGrpSpPr>
          <p:nvPr/>
        </p:nvGrpSpPr>
        <p:grpSpPr bwMode="auto">
          <a:xfrm>
            <a:off x="4897437" y="2501900"/>
            <a:ext cx="3262313" cy="1433513"/>
            <a:chOff x="3085" y="1488"/>
            <a:chExt cx="2055" cy="903"/>
          </a:xfrm>
        </p:grpSpPr>
        <p:sp>
          <p:nvSpPr>
            <p:cNvPr id="14" name="Text Box 11"/>
            <p:cNvSpPr txBox="1">
              <a:spLocks noChangeArrowheads="1"/>
            </p:cNvSpPr>
            <p:nvPr/>
          </p:nvSpPr>
          <p:spPr bwMode="auto">
            <a:xfrm>
              <a:off x="4460" y="1488"/>
              <a:ext cx="544" cy="233"/>
            </a:xfrm>
            <a:prstGeom prst="rect">
              <a:avLst/>
            </a:prstGeom>
            <a:solidFill>
              <a:srgbClr val="00715E"/>
            </a:solidFill>
            <a:ln w="28575">
              <a:solidFill>
                <a:srgbClr val="00715E"/>
              </a:solidFill>
              <a:miter lim="800000"/>
              <a:headEnd/>
              <a:tailEnd/>
            </a:ln>
            <a:effectLst/>
          </p:spPr>
          <p:txBody>
            <a:bodyPr wrap="none">
              <a:spAutoFit/>
            </a:bodyPr>
            <a:lstStyle/>
            <a:p>
              <a:r>
                <a:rPr lang="de-DE">
                  <a:solidFill>
                    <a:schemeClr val="bg1"/>
                  </a:solidFill>
                </a:rPr>
                <a:t>Author</a:t>
              </a:r>
            </a:p>
          </p:txBody>
        </p:sp>
        <p:sp>
          <p:nvSpPr>
            <p:cNvPr id="15" name="Text Box 12"/>
            <p:cNvSpPr txBox="1">
              <a:spLocks noChangeArrowheads="1"/>
            </p:cNvSpPr>
            <p:nvPr/>
          </p:nvSpPr>
          <p:spPr bwMode="auto">
            <a:xfrm>
              <a:off x="4372" y="1488"/>
              <a:ext cx="764" cy="231"/>
            </a:xfrm>
            <a:prstGeom prst="rect">
              <a:avLst/>
            </a:prstGeom>
            <a:solidFill>
              <a:srgbClr val="00715E"/>
            </a:solidFill>
            <a:ln w="28575">
              <a:solidFill>
                <a:srgbClr val="00715E"/>
              </a:solidFill>
              <a:miter lim="800000"/>
              <a:headEnd/>
              <a:tailEnd/>
            </a:ln>
            <a:effectLst/>
          </p:spPr>
          <p:txBody>
            <a:bodyPr wrap="none">
              <a:spAutoFit/>
            </a:bodyPr>
            <a:lstStyle/>
            <a:p>
              <a:r>
                <a:rPr lang="de-DE">
                  <a:solidFill>
                    <a:schemeClr val="bg1"/>
                  </a:solidFill>
                </a:rPr>
                <a:t>Referee 1</a:t>
              </a:r>
            </a:p>
          </p:txBody>
        </p:sp>
        <p:sp>
          <p:nvSpPr>
            <p:cNvPr id="16" name="Text Box 13"/>
            <p:cNvSpPr txBox="1">
              <a:spLocks noChangeArrowheads="1"/>
            </p:cNvSpPr>
            <p:nvPr/>
          </p:nvSpPr>
          <p:spPr bwMode="auto">
            <a:xfrm>
              <a:off x="4372" y="1824"/>
              <a:ext cx="764" cy="231"/>
            </a:xfrm>
            <a:prstGeom prst="rect">
              <a:avLst/>
            </a:prstGeom>
            <a:solidFill>
              <a:srgbClr val="00715E"/>
            </a:solidFill>
            <a:ln w="28575">
              <a:solidFill>
                <a:srgbClr val="00715E"/>
              </a:solidFill>
              <a:miter lim="800000"/>
              <a:headEnd/>
              <a:tailEnd/>
            </a:ln>
            <a:effectLst/>
          </p:spPr>
          <p:txBody>
            <a:bodyPr wrap="none">
              <a:spAutoFit/>
            </a:bodyPr>
            <a:lstStyle/>
            <a:p>
              <a:r>
                <a:rPr lang="de-DE">
                  <a:solidFill>
                    <a:schemeClr val="bg1"/>
                  </a:solidFill>
                </a:rPr>
                <a:t>Referee 2</a:t>
              </a:r>
            </a:p>
          </p:txBody>
        </p:sp>
        <p:sp>
          <p:nvSpPr>
            <p:cNvPr id="17" name="Text Box 14"/>
            <p:cNvSpPr txBox="1">
              <a:spLocks noChangeArrowheads="1"/>
            </p:cNvSpPr>
            <p:nvPr/>
          </p:nvSpPr>
          <p:spPr bwMode="auto">
            <a:xfrm>
              <a:off x="4368" y="2160"/>
              <a:ext cx="772" cy="231"/>
            </a:xfrm>
            <a:prstGeom prst="rect">
              <a:avLst/>
            </a:prstGeom>
            <a:solidFill>
              <a:srgbClr val="00715E"/>
            </a:solidFill>
            <a:ln w="28575">
              <a:solidFill>
                <a:srgbClr val="00715E"/>
              </a:solidFill>
              <a:miter lim="800000"/>
              <a:headEnd/>
              <a:tailEnd/>
            </a:ln>
            <a:effectLst/>
          </p:spPr>
          <p:txBody>
            <a:bodyPr wrap="none">
              <a:spAutoFit/>
            </a:bodyPr>
            <a:lstStyle/>
            <a:p>
              <a:r>
                <a:rPr lang="de-DE">
                  <a:solidFill>
                    <a:schemeClr val="bg1"/>
                  </a:solidFill>
                </a:rPr>
                <a:t>Referee n</a:t>
              </a:r>
            </a:p>
          </p:txBody>
        </p:sp>
        <p:sp>
          <p:nvSpPr>
            <p:cNvPr id="18" name="Line 16"/>
            <p:cNvSpPr>
              <a:spLocks noChangeShapeType="1"/>
            </p:cNvSpPr>
            <p:nvPr/>
          </p:nvSpPr>
          <p:spPr bwMode="auto">
            <a:xfrm>
              <a:off x="3216" y="1968"/>
              <a:ext cx="672" cy="0"/>
            </a:xfrm>
            <a:prstGeom prst="line">
              <a:avLst/>
            </a:prstGeom>
            <a:solidFill>
              <a:srgbClr val="00715E"/>
            </a:solidFill>
            <a:ln w="28575">
              <a:solidFill>
                <a:srgbClr val="00715E"/>
              </a:solidFill>
              <a:miter lim="800000"/>
              <a:headEnd/>
              <a:tailEnd/>
            </a:ln>
            <a:effectLst/>
          </p:spPr>
          <p:txBody>
            <a:bodyPr wrap="none">
              <a:spAutoFit/>
            </a:bodyPr>
            <a:lstStyle/>
            <a:p>
              <a:endParaRPr lang="en-US">
                <a:solidFill>
                  <a:schemeClr val="bg1"/>
                </a:solidFill>
              </a:endParaRPr>
            </a:p>
          </p:txBody>
        </p:sp>
        <p:sp>
          <p:nvSpPr>
            <p:cNvPr id="19" name="Line 17"/>
            <p:cNvSpPr>
              <a:spLocks noChangeShapeType="1"/>
            </p:cNvSpPr>
            <p:nvPr/>
          </p:nvSpPr>
          <p:spPr bwMode="auto">
            <a:xfrm flipV="1">
              <a:off x="3888" y="1632"/>
              <a:ext cx="432" cy="336"/>
            </a:xfrm>
            <a:prstGeom prst="line">
              <a:avLst/>
            </a:prstGeom>
            <a:solidFill>
              <a:srgbClr val="00715E"/>
            </a:solidFill>
            <a:ln w="28575">
              <a:solidFill>
                <a:srgbClr val="00715E"/>
              </a:solidFill>
              <a:miter lim="800000"/>
              <a:headEnd/>
              <a:tailEnd type="triangle"/>
            </a:ln>
            <a:effectLst/>
          </p:spPr>
          <p:txBody>
            <a:bodyPr wrap="none">
              <a:spAutoFit/>
            </a:bodyPr>
            <a:lstStyle/>
            <a:p>
              <a:endParaRPr lang="en-US">
                <a:solidFill>
                  <a:schemeClr val="bg1"/>
                </a:solidFill>
              </a:endParaRPr>
            </a:p>
          </p:txBody>
        </p:sp>
        <p:sp>
          <p:nvSpPr>
            <p:cNvPr id="20" name="Line 18"/>
            <p:cNvSpPr>
              <a:spLocks noChangeShapeType="1"/>
            </p:cNvSpPr>
            <p:nvPr/>
          </p:nvSpPr>
          <p:spPr bwMode="auto">
            <a:xfrm flipV="1">
              <a:off x="3888" y="1968"/>
              <a:ext cx="432" cy="0"/>
            </a:xfrm>
            <a:prstGeom prst="line">
              <a:avLst/>
            </a:prstGeom>
            <a:solidFill>
              <a:srgbClr val="00715E"/>
            </a:solidFill>
            <a:ln w="28575">
              <a:solidFill>
                <a:srgbClr val="00715E"/>
              </a:solidFill>
              <a:miter lim="800000"/>
              <a:headEnd/>
              <a:tailEnd type="triangle"/>
            </a:ln>
            <a:effectLst/>
          </p:spPr>
          <p:txBody>
            <a:bodyPr wrap="none">
              <a:spAutoFit/>
            </a:bodyPr>
            <a:lstStyle/>
            <a:p>
              <a:endParaRPr lang="en-US">
                <a:solidFill>
                  <a:schemeClr val="bg1"/>
                </a:solidFill>
              </a:endParaRPr>
            </a:p>
          </p:txBody>
        </p:sp>
        <p:sp>
          <p:nvSpPr>
            <p:cNvPr id="21" name="Line 19"/>
            <p:cNvSpPr>
              <a:spLocks noChangeShapeType="1"/>
            </p:cNvSpPr>
            <p:nvPr/>
          </p:nvSpPr>
          <p:spPr bwMode="auto">
            <a:xfrm>
              <a:off x="3888" y="1968"/>
              <a:ext cx="432" cy="288"/>
            </a:xfrm>
            <a:prstGeom prst="line">
              <a:avLst/>
            </a:prstGeom>
            <a:solidFill>
              <a:srgbClr val="00715E"/>
            </a:solidFill>
            <a:ln w="28575">
              <a:solidFill>
                <a:srgbClr val="00715E"/>
              </a:solidFill>
              <a:miter lim="800000"/>
              <a:headEnd/>
              <a:tailEnd type="triangle"/>
            </a:ln>
            <a:effectLst/>
          </p:spPr>
          <p:txBody>
            <a:bodyPr wrap="none">
              <a:spAutoFit/>
            </a:bodyPr>
            <a:lstStyle/>
            <a:p>
              <a:endParaRPr lang="en-US">
                <a:solidFill>
                  <a:schemeClr val="bg1"/>
                </a:solidFill>
              </a:endParaRPr>
            </a:p>
          </p:txBody>
        </p:sp>
        <p:sp>
          <p:nvSpPr>
            <p:cNvPr id="22" name="Text Box 20"/>
            <p:cNvSpPr txBox="1">
              <a:spLocks noChangeArrowheads="1"/>
            </p:cNvSpPr>
            <p:nvPr/>
          </p:nvSpPr>
          <p:spPr bwMode="auto">
            <a:xfrm>
              <a:off x="3085" y="1754"/>
              <a:ext cx="884" cy="407"/>
            </a:xfrm>
            <a:prstGeom prst="rect">
              <a:avLst/>
            </a:prstGeom>
            <a:noFill/>
            <a:ln w="28575">
              <a:noFill/>
              <a:miter lim="800000"/>
              <a:headEnd/>
              <a:tailEnd/>
            </a:ln>
            <a:effectLst/>
          </p:spPr>
          <p:txBody>
            <a:bodyPr wrap="none">
              <a:spAutoFit/>
            </a:bodyPr>
            <a:lstStyle/>
            <a:p>
              <a:r>
                <a:rPr lang="de-DE" dirty="0">
                  <a:solidFill>
                    <a:schemeClr val="accent4"/>
                  </a:solidFill>
                </a:rPr>
                <a:t>AE </a:t>
              </a:r>
              <a:r>
                <a:rPr lang="de-DE" dirty="0" err="1">
                  <a:solidFill>
                    <a:schemeClr val="accent4"/>
                  </a:solidFill>
                </a:rPr>
                <a:t>consults</a:t>
              </a:r>
              <a:endParaRPr lang="de-DE" dirty="0">
                <a:solidFill>
                  <a:schemeClr val="accent4"/>
                </a:solidFill>
              </a:endParaRPr>
            </a:p>
            <a:p>
              <a:r>
                <a:rPr lang="de-DE" dirty="0" err="1">
                  <a:solidFill>
                    <a:schemeClr val="accent4"/>
                  </a:solidFill>
                </a:rPr>
                <a:t>referees</a:t>
              </a:r>
              <a:endParaRPr lang="de-DE" dirty="0">
                <a:solidFill>
                  <a:schemeClr val="accent4"/>
                </a:solidFill>
              </a:endParaRPr>
            </a:p>
          </p:txBody>
        </p:sp>
      </p:grpSp>
      <p:grpSp>
        <p:nvGrpSpPr>
          <p:cNvPr id="30" name="Group 38"/>
          <p:cNvGrpSpPr>
            <a:grpSpLocks/>
          </p:cNvGrpSpPr>
          <p:nvPr/>
        </p:nvGrpSpPr>
        <p:grpSpPr bwMode="auto">
          <a:xfrm>
            <a:off x="1142999" y="1892300"/>
            <a:ext cx="2590800" cy="2027238"/>
            <a:chOff x="720" y="1104"/>
            <a:chExt cx="1632" cy="1277"/>
          </a:xfrm>
        </p:grpSpPr>
        <p:sp>
          <p:nvSpPr>
            <p:cNvPr id="24" name="Line 21"/>
            <p:cNvSpPr>
              <a:spLocks noChangeShapeType="1"/>
            </p:cNvSpPr>
            <p:nvPr/>
          </p:nvSpPr>
          <p:spPr bwMode="auto">
            <a:xfrm flipH="1">
              <a:off x="912" y="1872"/>
              <a:ext cx="1440" cy="0"/>
            </a:xfrm>
            <a:prstGeom prst="line">
              <a:avLst/>
            </a:prstGeom>
            <a:noFill/>
            <a:ln w="28575">
              <a:solidFill>
                <a:srgbClr val="00715E"/>
              </a:solidFill>
              <a:round/>
              <a:headEnd/>
              <a:tailEnd/>
            </a:ln>
            <a:effectLst/>
          </p:spPr>
          <p:txBody>
            <a:bodyPr>
              <a:spAutoFit/>
            </a:bodyPr>
            <a:lstStyle/>
            <a:p>
              <a:endParaRPr lang="en-US"/>
            </a:p>
          </p:txBody>
        </p:sp>
        <p:sp>
          <p:nvSpPr>
            <p:cNvPr id="25" name="Line 22"/>
            <p:cNvSpPr>
              <a:spLocks noChangeShapeType="1"/>
            </p:cNvSpPr>
            <p:nvPr/>
          </p:nvSpPr>
          <p:spPr bwMode="auto">
            <a:xfrm>
              <a:off x="912" y="1104"/>
              <a:ext cx="0" cy="768"/>
            </a:xfrm>
            <a:prstGeom prst="line">
              <a:avLst/>
            </a:prstGeom>
            <a:noFill/>
            <a:ln w="28575">
              <a:solidFill>
                <a:srgbClr val="00715E"/>
              </a:solidFill>
              <a:round/>
              <a:headEnd type="triangle" w="lg" len="lg"/>
              <a:tailEnd/>
            </a:ln>
            <a:effectLst/>
          </p:spPr>
          <p:txBody>
            <a:bodyPr>
              <a:spAutoFit/>
            </a:bodyPr>
            <a:lstStyle/>
            <a:p>
              <a:endParaRPr lang="en-US"/>
            </a:p>
          </p:txBody>
        </p:sp>
        <p:sp>
          <p:nvSpPr>
            <p:cNvPr id="26" name="Text Box 23"/>
            <p:cNvSpPr txBox="1">
              <a:spLocks noChangeArrowheads="1"/>
            </p:cNvSpPr>
            <p:nvPr/>
          </p:nvSpPr>
          <p:spPr bwMode="auto">
            <a:xfrm>
              <a:off x="1264" y="1536"/>
              <a:ext cx="752" cy="258"/>
            </a:xfrm>
            <a:prstGeom prst="rect">
              <a:avLst/>
            </a:prstGeom>
            <a:noFill/>
            <a:ln w="9525">
              <a:noFill/>
              <a:miter lim="800000"/>
              <a:headEnd/>
              <a:tailEnd/>
            </a:ln>
            <a:effectLst/>
          </p:spPr>
          <p:txBody>
            <a:bodyPr wrap="square" lIns="54000" tIns="10800" rIns="54000" bIns="10800">
              <a:spAutoFit/>
            </a:bodyPr>
            <a:lstStyle/>
            <a:p>
              <a:pPr>
                <a:lnSpc>
                  <a:spcPct val="70000"/>
                </a:lnSpc>
              </a:pPr>
              <a:r>
                <a:rPr lang="de-DE" dirty="0"/>
                <a:t>Revision</a:t>
              </a:r>
            </a:p>
            <a:p>
              <a:pPr>
                <a:lnSpc>
                  <a:spcPct val="70000"/>
                </a:lnSpc>
              </a:pPr>
              <a:r>
                <a:rPr lang="de-DE" dirty="0" err="1"/>
                <a:t>request</a:t>
              </a:r>
              <a:endParaRPr lang="de-DE" dirty="0"/>
            </a:p>
          </p:txBody>
        </p:sp>
        <p:sp>
          <p:nvSpPr>
            <p:cNvPr id="27" name="Line 24"/>
            <p:cNvSpPr>
              <a:spLocks noChangeShapeType="1"/>
            </p:cNvSpPr>
            <p:nvPr/>
          </p:nvSpPr>
          <p:spPr bwMode="auto">
            <a:xfrm flipH="1">
              <a:off x="720" y="2064"/>
              <a:ext cx="1632" cy="0"/>
            </a:xfrm>
            <a:prstGeom prst="line">
              <a:avLst/>
            </a:prstGeom>
            <a:noFill/>
            <a:ln w="28575">
              <a:solidFill>
                <a:srgbClr val="00715E"/>
              </a:solidFill>
              <a:round/>
              <a:headEnd type="triangle" w="lg" len="lg"/>
              <a:tailEnd/>
            </a:ln>
            <a:effectLst/>
          </p:spPr>
          <p:txBody>
            <a:bodyPr>
              <a:spAutoFit/>
            </a:bodyPr>
            <a:lstStyle/>
            <a:p>
              <a:endParaRPr lang="en-US"/>
            </a:p>
          </p:txBody>
        </p:sp>
        <p:sp>
          <p:nvSpPr>
            <p:cNvPr id="28" name="Line 25"/>
            <p:cNvSpPr>
              <a:spLocks noChangeShapeType="1"/>
            </p:cNvSpPr>
            <p:nvPr/>
          </p:nvSpPr>
          <p:spPr bwMode="auto">
            <a:xfrm>
              <a:off x="720" y="1152"/>
              <a:ext cx="0" cy="912"/>
            </a:xfrm>
            <a:prstGeom prst="line">
              <a:avLst/>
            </a:prstGeom>
            <a:noFill/>
            <a:ln w="28575">
              <a:solidFill>
                <a:srgbClr val="00715E"/>
              </a:solidFill>
              <a:round/>
              <a:headEnd/>
              <a:tailEnd/>
            </a:ln>
            <a:effectLst/>
          </p:spPr>
          <p:txBody>
            <a:bodyPr>
              <a:spAutoFit/>
            </a:bodyPr>
            <a:lstStyle/>
            <a:p>
              <a:endParaRPr lang="en-US"/>
            </a:p>
          </p:txBody>
        </p:sp>
        <p:sp>
          <p:nvSpPr>
            <p:cNvPr id="29" name="Text Box 26"/>
            <p:cNvSpPr txBox="1">
              <a:spLocks noChangeArrowheads="1"/>
            </p:cNvSpPr>
            <p:nvPr/>
          </p:nvSpPr>
          <p:spPr bwMode="auto">
            <a:xfrm>
              <a:off x="1138" y="2112"/>
              <a:ext cx="688" cy="269"/>
            </a:xfrm>
            <a:prstGeom prst="rect">
              <a:avLst/>
            </a:prstGeom>
            <a:noFill/>
            <a:ln w="9525">
              <a:noFill/>
              <a:miter lim="800000"/>
              <a:headEnd/>
              <a:tailEnd/>
            </a:ln>
            <a:effectLst/>
          </p:spPr>
          <p:txBody>
            <a:bodyPr wrap="none" lIns="54000" tIns="10800" rIns="54000" bIns="10800">
              <a:spAutoFit/>
            </a:bodyPr>
            <a:lstStyle/>
            <a:p>
              <a:pPr>
                <a:lnSpc>
                  <a:spcPct val="70000"/>
                </a:lnSpc>
              </a:pPr>
              <a:r>
                <a:rPr lang="de-DE" dirty="0"/>
                <a:t>Revision </a:t>
              </a:r>
            </a:p>
            <a:p>
              <a:pPr>
                <a:lnSpc>
                  <a:spcPct val="70000"/>
                </a:lnSpc>
              </a:pPr>
              <a:r>
                <a:rPr lang="de-DE" dirty="0" err="1"/>
                <a:t>submission</a:t>
              </a:r>
              <a:endParaRPr lang="de-DE" dirty="0"/>
            </a:p>
          </p:txBody>
        </p:sp>
      </p:grpSp>
      <p:grpSp>
        <p:nvGrpSpPr>
          <p:cNvPr id="33" name="Group 39"/>
          <p:cNvGrpSpPr>
            <a:grpSpLocks/>
          </p:cNvGrpSpPr>
          <p:nvPr/>
        </p:nvGrpSpPr>
        <p:grpSpPr bwMode="auto">
          <a:xfrm>
            <a:off x="3733800" y="3721101"/>
            <a:ext cx="1300163" cy="1309688"/>
            <a:chOff x="2352" y="2256"/>
            <a:chExt cx="819" cy="825"/>
          </a:xfrm>
        </p:grpSpPr>
        <p:sp>
          <p:nvSpPr>
            <p:cNvPr id="31" name="Line 27"/>
            <p:cNvSpPr>
              <a:spLocks noChangeShapeType="1"/>
            </p:cNvSpPr>
            <p:nvPr/>
          </p:nvSpPr>
          <p:spPr bwMode="auto">
            <a:xfrm>
              <a:off x="2784" y="2256"/>
              <a:ext cx="0" cy="384"/>
            </a:xfrm>
            <a:prstGeom prst="line">
              <a:avLst/>
            </a:prstGeom>
            <a:solidFill>
              <a:srgbClr val="00715E"/>
            </a:solidFill>
            <a:ln w="25400">
              <a:solidFill>
                <a:srgbClr val="00715E"/>
              </a:solidFill>
              <a:miter lim="800000"/>
              <a:headEnd/>
              <a:tailEnd type="triangle"/>
            </a:ln>
            <a:effectLst/>
          </p:spPr>
          <p:txBody>
            <a:bodyPr wrap="none">
              <a:spAutoFit/>
            </a:bodyPr>
            <a:lstStyle/>
            <a:p>
              <a:endParaRPr lang="en-US">
                <a:solidFill>
                  <a:schemeClr val="bg1"/>
                </a:solidFill>
              </a:endParaRPr>
            </a:p>
          </p:txBody>
        </p:sp>
        <p:sp>
          <p:nvSpPr>
            <p:cNvPr id="32" name="Text Box 28"/>
            <p:cNvSpPr txBox="1">
              <a:spLocks noChangeArrowheads="1"/>
            </p:cNvSpPr>
            <p:nvPr/>
          </p:nvSpPr>
          <p:spPr bwMode="auto">
            <a:xfrm>
              <a:off x="2352" y="2688"/>
              <a:ext cx="819" cy="393"/>
            </a:xfrm>
            <a:prstGeom prst="rect">
              <a:avLst/>
            </a:prstGeom>
            <a:solidFill>
              <a:srgbClr val="00715E"/>
            </a:solidFill>
            <a:ln w="25400">
              <a:solidFill>
                <a:srgbClr val="00715E"/>
              </a:solidFill>
              <a:miter lim="800000"/>
              <a:headEnd/>
              <a:tailEnd/>
            </a:ln>
            <a:effectLst/>
          </p:spPr>
          <p:txBody>
            <a:bodyPr wrap="none">
              <a:spAutoFit/>
            </a:bodyPr>
            <a:lstStyle/>
            <a:p>
              <a:pPr>
                <a:spcAft>
                  <a:spcPts val="600"/>
                </a:spcAft>
              </a:pPr>
              <a:r>
                <a:rPr lang="de-DE" dirty="0" err="1">
                  <a:solidFill>
                    <a:schemeClr val="bg1"/>
                  </a:solidFill>
                </a:rPr>
                <a:t>Production</a:t>
              </a:r>
              <a:endParaRPr lang="de-DE" dirty="0">
                <a:solidFill>
                  <a:schemeClr val="bg1"/>
                </a:solidFill>
              </a:endParaRPr>
            </a:p>
            <a:p>
              <a:pPr>
                <a:lnSpc>
                  <a:spcPct val="60000"/>
                </a:lnSpc>
              </a:pPr>
              <a:r>
                <a:rPr lang="de-DE" dirty="0">
                  <a:solidFill>
                    <a:schemeClr val="bg1"/>
                  </a:solidFill>
                </a:rPr>
                <a:t>(Publisher)</a:t>
              </a:r>
            </a:p>
          </p:txBody>
        </p:sp>
      </p:grpSp>
      <p:grpSp>
        <p:nvGrpSpPr>
          <p:cNvPr id="37" name="Group 40"/>
          <p:cNvGrpSpPr>
            <a:grpSpLocks/>
          </p:cNvGrpSpPr>
          <p:nvPr/>
        </p:nvGrpSpPr>
        <p:grpSpPr bwMode="auto">
          <a:xfrm>
            <a:off x="1219199" y="3568700"/>
            <a:ext cx="2362200" cy="1219200"/>
            <a:chOff x="768" y="2160"/>
            <a:chExt cx="1488" cy="768"/>
          </a:xfrm>
        </p:grpSpPr>
        <p:sp>
          <p:nvSpPr>
            <p:cNvPr id="34" name="Line 29"/>
            <p:cNvSpPr>
              <a:spLocks noChangeShapeType="1"/>
            </p:cNvSpPr>
            <p:nvPr/>
          </p:nvSpPr>
          <p:spPr bwMode="auto">
            <a:xfrm flipH="1">
              <a:off x="768" y="2928"/>
              <a:ext cx="1488" cy="0"/>
            </a:xfrm>
            <a:prstGeom prst="line">
              <a:avLst/>
            </a:prstGeom>
            <a:noFill/>
            <a:ln w="28575">
              <a:solidFill>
                <a:srgbClr val="00715E"/>
              </a:solidFill>
              <a:round/>
              <a:headEnd/>
              <a:tailEnd/>
            </a:ln>
            <a:effectLst/>
          </p:spPr>
          <p:txBody>
            <a:bodyPr>
              <a:spAutoFit/>
            </a:bodyPr>
            <a:lstStyle/>
            <a:p>
              <a:endParaRPr lang="en-US"/>
            </a:p>
          </p:txBody>
        </p:sp>
        <p:sp>
          <p:nvSpPr>
            <p:cNvPr id="35" name="Line 30"/>
            <p:cNvSpPr>
              <a:spLocks noChangeShapeType="1"/>
            </p:cNvSpPr>
            <p:nvPr/>
          </p:nvSpPr>
          <p:spPr bwMode="auto">
            <a:xfrm>
              <a:off x="768" y="2160"/>
              <a:ext cx="0" cy="768"/>
            </a:xfrm>
            <a:prstGeom prst="line">
              <a:avLst/>
            </a:prstGeom>
            <a:noFill/>
            <a:ln w="28575">
              <a:solidFill>
                <a:srgbClr val="00715E"/>
              </a:solidFill>
              <a:round/>
              <a:headEnd type="triangle" w="lg" len="lg"/>
              <a:tailEnd/>
            </a:ln>
            <a:effectLst/>
          </p:spPr>
          <p:txBody>
            <a:bodyPr>
              <a:spAutoFit/>
            </a:bodyPr>
            <a:lstStyle/>
            <a:p>
              <a:endParaRPr lang="en-US"/>
            </a:p>
          </p:txBody>
        </p:sp>
        <p:sp>
          <p:nvSpPr>
            <p:cNvPr id="36" name="Text Box 31"/>
            <p:cNvSpPr txBox="1">
              <a:spLocks noChangeArrowheads="1"/>
            </p:cNvSpPr>
            <p:nvPr/>
          </p:nvSpPr>
          <p:spPr bwMode="auto">
            <a:xfrm>
              <a:off x="864" y="2784"/>
              <a:ext cx="1240" cy="108"/>
            </a:xfrm>
            <a:prstGeom prst="rect">
              <a:avLst/>
            </a:prstGeom>
            <a:noFill/>
            <a:ln w="9525">
              <a:noFill/>
              <a:miter lim="800000"/>
              <a:headEnd/>
              <a:tailEnd/>
            </a:ln>
            <a:effectLst/>
          </p:spPr>
          <p:txBody>
            <a:bodyPr wrap="none" lIns="54000" tIns="10800" rIns="54000" bIns="10800">
              <a:spAutoFit/>
            </a:bodyPr>
            <a:lstStyle/>
            <a:p>
              <a:pPr>
                <a:lnSpc>
                  <a:spcPct val="70000"/>
                </a:lnSpc>
              </a:pPr>
              <a:r>
                <a:rPr lang="de-DE" dirty="0" err="1"/>
                <a:t>Galley</a:t>
              </a:r>
              <a:r>
                <a:rPr lang="de-DE" dirty="0"/>
                <a:t> </a:t>
              </a:r>
              <a:r>
                <a:rPr lang="de-DE" dirty="0" err="1"/>
                <a:t>proofs</a:t>
              </a:r>
              <a:r>
                <a:rPr lang="de-DE" dirty="0"/>
                <a:t>, </a:t>
              </a:r>
              <a:r>
                <a:rPr lang="de-DE" dirty="0" err="1"/>
                <a:t>queries</a:t>
              </a:r>
              <a:endParaRPr lang="de-DE" dirty="0"/>
            </a:p>
          </p:txBody>
        </p:sp>
      </p:grpSp>
      <p:sp>
        <p:nvSpPr>
          <p:cNvPr id="43" name="Rectangle 43"/>
          <p:cNvSpPr>
            <a:spLocks noChangeArrowheads="1"/>
          </p:cNvSpPr>
          <p:nvPr/>
        </p:nvSpPr>
        <p:spPr bwMode="auto">
          <a:xfrm>
            <a:off x="6476999" y="4178300"/>
            <a:ext cx="2438400" cy="1569660"/>
          </a:xfrm>
          <a:prstGeom prst="rect">
            <a:avLst/>
          </a:prstGeom>
          <a:noFill/>
          <a:ln w="9525">
            <a:noFill/>
            <a:miter lim="800000"/>
            <a:headEnd/>
            <a:tailEnd/>
          </a:ln>
          <a:effectLst/>
        </p:spPr>
        <p:txBody>
          <a:bodyPr>
            <a:spAutoFit/>
          </a:bodyPr>
          <a:lstStyle/>
          <a:p>
            <a:pPr algn="l"/>
            <a:r>
              <a:rPr lang="en-US" sz="1200" b="1" dirty="0"/>
              <a:t>Accept</a:t>
            </a:r>
            <a:r>
              <a:rPr lang="en-US" sz="1200" b="0" dirty="0"/>
              <a:t> (unconditionally or with minor changes, e.g. spelling)</a:t>
            </a:r>
          </a:p>
          <a:p>
            <a:pPr algn="l"/>
            <a:r>
              <a:rPr lang="en-US" sz="1200" b="1" dirty="0"/>
              <a:t>Accept after minor revision</a:t>
            </a:r>
          </a:p>
          <a:p>
            <a:pPr algn="l"/>
            <a:r>
              <a:rPr lang="en-US" sz="1200" b="1" dirty="0"/>
              <a:t>Major revision </a:t>
            </a:r>
            <a:r>
              <a:rPr lang="en-US" sz="1200" b="0" dirty="0"/>
              <a:t>(the manuscript is rejected, but the author is encouraged to submit a revised version</a:t>
            </a:r>
          </a:p>
          <a:p>
            <a:pPr algn="l"/>
            <a:r>
              <a:rPr lang="en-US" sz="1200" b="1" dirty="0"/>
              <a:t>Reject</a:t>
            </a:r>
            <a:endParaRPr lang="de-DE" sz="1200" b="1" dirty="0"/>
          </a:p>
        </p:txBody>
      </p:sp>
      <p:sp>
        <p:nvSpPr>
          <p:cNvPr id="44" name="Text Box 41"/>
          <p:cNvSpPr txBox="1">
            <a:spLocks noChangeArrowheads="1"/>
          </p:cNvSpPr>
          <p:nvPr/>
        </p:nvSpPr>
        <p:spPr bwMode="auto">
          <a:xfrm>
            <a:off x="7451725" y="1860034"/>
            <a:ext cx="1202630" cy="369332"/>
          </a:xfrm>
          <a:prstGeom prst="rect">
            <a:avLst/>
          </a:prstGeom>
          <a:solidFill>
            <a:srgbClr val="00FF00"/>
          </a:solidFill>
          <a:ln w="9525">
            <a:noFill/>
            <a:miter lim="800000"/>
            <a:headEnd/>
            <a:tailEnd/>
          </a:ln>
          <a:effectLst/>
        </p:spPr>
        <p:txBody>
          <a:bodyPr wrap="square">
            <a:spAutoFit/>
          </a:bodyPr>
          <a:lstStyle/>
          <a:p>
            <a:r>
              <a:rPr lang="de-DE" dirty="0"/>
              <a:t>1-4 </a:t>
            </a:r>
            <a:r>
              <a:rPr lang="de-DE" dirty="0" err="1"/>
              <a:t>days</a:t>
            </a:r>
            <a:endParaRPr lang="de-DE" dirty="0"/>
          </a:p>
        </p:txBody>
      </p:sp>
      <p:sp>
        <p:nvSpPr>
          <p:cNvPr id="45" name="Text Box 42"/>
          <p:cNvSpPr txBox="1">
            <a:spLocks noChangeArrowheads="1"/>
          </p:cNvSpPr>
          <p:nvPr/>
        </p:nvSpPr>
        <p:spPr bwMode="auto">
          <a:xfrm>
            <a:off x="5175250" y="3570288"/>
            <a:ext cx="1310874" cy="369332"/>
          </a:xfrm>
          <a:prstGeom prst="rect">
            <a:avLst/>
          </a:prstGeom>
          <a:solidFill>
            <a:srgbClr val="00FF00"/>
          </a:solidFill>
          <a:ln w="9525">
            <a:noFill/>
            <a:miter lim="800000"/>
            <a:headEnd/>
            <a:tailEnd/>
          </a:ln>
          <a:effectLst/>
        </p:spPr>
        <p:txBody>
          <a:bodyPr wrap="square">
            <a:spAutoFit/>
          </a:bodyPr>
          <a:lstStyle/>
          <a:p>
            <a:r>
              <a:rPr lang="de-DE" dirty="0"/>
              <a:t>&lt; 6 </a:t>
            </a:r>
            <a:r>
              <a:rPr lang="de-DE" dirty="0" err="1"/>
              <a:t>weeks</a:t>
            </a:r>
            <a:endParaRPr lang="de-DE" dirty="0"/>
          </a:p>
        </p:txBody>
      </p:sp>
      <p:sp>
        <p:nvSpPr>
          <p:cNvPr id="46" name="Text Box 43"/>
          <p:cNvSpPr txBox="1">
            <a:spLocks noChangeArrowheads="1"/>
          </p:cNvSpPr>
          <p:nvPr/>
        </p:nvSpPr>
        <p:spPr bwMode="auto">
          <a:xfrm>
            <a:off x="168475" y="4832866"/>
            <a:ext cx="1326748" cy="369332"/>
          </a:xfrm>
          <a:prstGeom prst="rect">
            <a:avLst/>
          </a:prstGeom>
          <a:solidFill>
            <a:srgbClr val="00FF00"/>
          </a:solidFill>
          <a:ln w="9525">
            <a:noFill/>
            <a:miter lim="800000"/>
            <a:headEnd/>
            <a:tailEnd/>
          </a:ln>
          <a:effectLst/>
        </p:spPr>
        <p:txBody>
          <a:bodyPr wrap="square">
            <a:spAutoFit/>
          </a:bodyPr>
          <a:lstStyle/>
          <a:p>
            <a:r>
              <a:rPr lang="de-DE" dirty="0"/>
              <a:t>&lt; 4 </a:t>
            </a:r>
            <a:r>
              <a:rPr lang="de-DE" dirty="0" err="1"/>
              <a:t>weeks</a:t>
            </a:r>
            <a:endParaRPr lang="de-DE" dirty="0"/>
          </a:p>
        </p:txBody>
      </p:sp>
      <p:sp>
        <p:nvSpPr>
          <p:cNvPr id="47" name="Text Box 44"/>
          <p:cNvSpPr txBox="1">
            <a:spLocks noChangeArrowheads="1"/>
          </p:cNvSpPr>
          <p:nvPr/>
        </p:nvSpPr>
        <p:spPr bwMode="auto">
          <a:xfrm>
            <a:off x="2336799" y="5256768"/>
            <a:ext cx="1244600" cy="369332"/>
          </a:xfrm>
          <a:prstGeom prst="rect">
            <a:avLst/>
          </a:prstGeom>
          <a:solidFill>
            <a:srgbClr val="00FF00"/>
          </a:solidFill>
          <a:ln w="9525">
            <a:noFill/>
            <a:miter lim="800000"/>
            <a:headEnd/>
            <a:tailEnd/>
          </a:ln>
          <a:effectLst/>
        </p:spPr>
        <p:txBody>
          <a:bodyPr wrap="square">
            <a:spAutoFit/>
          </a:bodyPr>
          <a:lstStyle/>
          <a:p>
            <a:r>
              <a:rPr lang="de-DE" dirty="0"/>
              <a:t>&lt; 2 </a:t>
            </a:r>
            <a:r>
              <a:rPr lang="de-DE" dirty="0" err="1"/>
              <a:t>weeks</a:t>
            </a:r>
            <a:endParaRPr lang="de-DE" dirty="0"/>
          </a:p>
        </p:txBody>
      </p:sp>
      <p:sp>
        <p:nvSpPr>
          <p:cNvPr id="48" name="Text Box 45"/>
          <p:cNvSpPr txBox="1">
            <a:spLocks noChangeArrowheads="1"/>
          </p:cNvSpPr>
          <p:nvPr/>
        </p:nvSpPr>
        <p:spPr bwMode="auto">
          <a:xfrm>
            <a:off x="4999038" y="5256768"/>
            <a:ext cx="1301749" cy="369332"/>
          </a:xfrm>
          <a:prstGeom prst="rect">
            <a:avLst/>
          </a:prstGeom>
          <a:solidFill>
            <a:srgbClr val="00FF00"/>
          </a:solidFill>
          <a:ln w="9525">
            <a:noFill/>
            <a:miter lim="800000"/>
            <a:headEnd/>
            <a:tailEnd/>
          </a:ln>
          <a:effectLst/>
        </p:spPr>
        <p:txBody>
          <a:bodyPr wrap="square">
            <a:spAutoFit/>
          </a:bodyPr>
          <a:lstStyle/>
          <a:p>
            <a:r>
              <a:rPr lang="de-DE" dirty="0"/>
              <a:t>&lt; 8 </a:t>
            </a:r>
            <a:r>
              <a:rPr lang="de-DE" dirty="0" err="1"/>
              <a:t>weeks</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blinds(horizontal)">
                                      <p:cBhvr>
                                        <p:cTn id="10" dur="500"/>
                                        <p:tgtEl>
                                          <p:spTgt spid="44"/>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blinds(horizontal)">
                                      <p:cBhvr>
                                        <p:cTn id="20" dur="500"/>
                                        <p:tgtEl>
                                          <p:spTgt spid="23"/>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blinds(horizontal)">
                                      <p:cBhvr>
                                        <p:cTn id="23" dur="500"/>
                                        <p:tgtEl>
                                          <p:spTgt spid="43"/>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blinds(horizontal)">
                                      <p:cBhvr>
                                        <p:cTn id="26" dur="500"/>
                                        <p:tgtEl>
                                          <p:spTgt spid="45"/>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blinds(horizontal)">
                                      <p:cBhvr>
                                        <p:cTn id="31" dur="500"/>
                                        <p:tgtEl>
                                          <p:spTgt spid="30"/>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blinds(horizontal)">
                                      <p:cBhvr>
                                        <p:cTn id="36" dur="500"/>
                                        <p:tgtEl>
                                          <p:spTgt spid="33"/>
                                        </p:tgtEl>
                                      </p:cBhvr>
                                    </p:animEffect>
                                  </p:childTnLst>
                                </p:cTn>
                              </p:par>
                              <p:par>
                                <p:cTn id="37" presetID="3" presetClass="entr" presetSubtype="10" fill="hold" nodeType="with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blinds(horizontal)">
                                      <p:cBhvr>
                                        <p:cTn id="39" dur="500"/>
                                        <p:tgtEl>
                                          <p:spTgt spid="37"/>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46"/>
                                        </p:tgtEl>
                                        <p:attrNameLst>
                                          <p:attrName>style.visibility</p:attrName>
                                        </p:attrNameLst>
                                      </p:cBhvr>
                                      <p:to>
                                        <p:strVal val="visible"/>
                                      </p:to>
                                    </p:set>
                                    <p:animEffect transition="in" filter="blinds(horizontal)">
                                      <p:cBhvr>
                                        <p:cTn id="42" dur="500"/>
                                        <p:tgtEl>
                                          <p:spTgt spid="4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blinds(horizontal)">
                                      <p:cBhvr>
                                        <p:cTn id="47" dur="500"/>
                                        <p:tgtEl>
                                          <p:spTgt spid="3"/>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47"/>
                                        </p:tgtEl>
                                        <p:attrNameLst>
                                          <p:attrName>style.visibility</p:attrName>
                                        </p:attrNameLst>
                                      </p:cBhvr>
                                      <p:to>
                                        <p:strVal val="visible"/>
                                      </p:to>
                                    </p:set>
                                    <p:animEffect transition="in" filter="blinds(horizontal)">
                                      <p:cBhvr>
                                        <p:cTn id="50" dur="500"/>
                                        <p:tgtEl>
                                          <p:spTgt spid="47"/>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blinds(horizontal)">
                                      <p:cBhvr>
                                        <p:cTn id="55" dur="500"/>
                                        <p:tgtEl>
                                          <p:spTgt spid="10"/>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blinds(horizontal)">
                                      <p:cBhvr>
                                        <p:cTn id="58"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3" grpId="0"/>
      <p:bldP spid="44" grpId="0" animBg="1"/>
      <p:bldP spid="45" grpId="0" animBg="1"/>
      <p:bldP spid="46" grpId="0" animBg="1"/>
      <p:bldP spid="47" grpId="0" animBg="1"/>
      <p:bldP spid="4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r>
              <a:rPr lang="de-DE"/>
              <a:t>Turnaround Times</a:t>
            </a:r>
          </a:p>
        </p:txBody>
      </p:sp>
      <p:sp>
        <p:nvSpPr>
          <p:cNvPr id="241667" name="Rectangle 3"/>
          <p:cNvSpPr>
            <a:spLocks noGrp="1" noChangeArrowheads="1"/>
          </p:cNvSpPr>
          <p:nvPr>
            <p:ph type="body" idx="1"/>
          </p:nvPr>
        </p:nvSpPr>
        <p:spPr>
          <a:xfrm>
            <a:off x="1219200" y="1676400"/>
            <a:ext cx="6858000" cy="2130425"/>
          </a:xfrm>
        </p:spPr>
        <p:txBody>
          <a:bodyPr/>
          <a:lstStyle/>
          <a:p>
            <a:pPr>
              <a:spcAft>
                <a:spcPts val="600"/>
              </a:spcAft>
              <a:buFont typeface="Times" pitchFamily="18" charset="0"/>
              <a:buNone/>
            </a:pPr>
            <a:r>
              <a:rPr lang="de-DE" sz="1600" b="1" dirty="0"/>
              <a:t>Median </a:t>
            </a:r>
            <a:r>
              <a:rPr lang="de-DE" sz="1600" b="1" dirty="0" err="1"/>
              <a:t>times</a:t>
            </a:r>
            <a:r>
              <a:rPr lang="de-DE" sz="1600" b="1" dirty="0"/>
              <a:t> (</a:t>
            </a:r>
            <a:r>
              <a:rPr lang="de-DE" sz="1600" b="1" dirty="0" err="1"/>
              <a:t>engineering</a:t>
            </a:r>
            <a:r>
              <a:rPr lang="de-DE" sz="1600" b="1" dirty="0"/>
              <a:t> </a:t>
            </a:r>
            <a:r>
              <a:rPr lang="de-DE" sz="1600" b="1" dirty="0" err="1"/>
              <a:t>fields</a:t>
            </a:r>
            <a:r>
              <a:rPr lang="de-DE" sz="1600" b="1" dirty="0"/>
              <a:t>)</a:t>
            </a:r>
          </a:p>
          <a:p>
            <a:pPr marL="269875" indent="-269875">
              <a:spcAft>
                <a:spcPts val="600"/>
              </a:spcAft>
              <a:buClr>
                <a:srgbClr val="00715E"/>
              </a:buClr>
              <a:buFont typeface="Wingdings" pitchFamily="2" charset="2"/>
              <a:buChar char="Ø"/>
            </a:pPr>
            <a:r>
              <a:rPr lang="de-DE" sz="1600" dirty="0"/>
              <a:t>Submission </a:t>
            </a:r>
            <a:r>
              <a:rPr lang="de-DE" sz="1600" dirty="0" err="1"/>
              <a:t>to</a:t>
            </a:r>
            <a:r>
              <a:rPr lang="de-DE" sz="1600" dirty="0"/>
              <a:t> </a:t>
            </a:r>
            <a:r>
              <a:rPr lang="de-DE" sz="1600" dirty="0" err="1"/>
              <a:t>first</a:t>
            </a:r>
            <a:r>
              <a:rPr lang="de-DE" sz="1600" dirty="0"/>
              <a:t> </a:t>
            </a:r>
            <a:r>
              <a:rPr lang="de-DE" sz="1600" dirty="0" err="1"/>
              <a:t>decision</a:t>
            </a:r>
            <a:r>
              <a:rPr lang="de-DE" sz="1600" dirty="0"/>
              <a:t>:            60 </a:t>
            </a:r>
            <a:r>
              <a:rPr lang="de-DE" sz="1600" dirty="0" err="1"/>
              <a:t>days</a:t>
            </a:r>
            <a:endParaRPr lang="de-DE" sz="1600" dirty="0"/>
          </a:p>
          <a:p>
            <a:pPr marL="269875" indent="-269875">
              <a:spcAft>
                <a:spcPts val="600"/>
              </a:spcAft>
              <a:buClr>
                <a:srgbClr val="00715E"/>
              </a:buClr>
              <a:buFont typeface="Wingdings" pitchFamily="2" charset="2"/>
              <a:buChar char="Ø"/>
            </a:pPr>
            <a:r>
              <a:rPr lang="de-DE" sz="1600" dirty="0"/>
              <a:t>Submission </a:t>
            </a:r>
            <a:r>
              <a:rPr lang="de-DE" sz="1600" dirty="0" err="1"/>
              <a:t>to</a:t>
            </a:r>
            <a:r>
              <a:rPr lang="de-DE" sz="1600" dirty="0"/>
              <a:t> final </a:t>
            </a:r>
            <a:r>
              <a:rPr lang="de-DE" sz="1600" dirty="0" err="1"/>
              <a:t>decision</a:t>
            </a:r>
            <a:r>
              <a:rPr lang="de-DE" sz="1600" dirty="0"/>
              <a:t>:          140 </a:t>
            </a:r>
            <a:r>
              <a:rPr lang="de-DE" sz="1600" dirty="0" err="1"/>
              <a:t>days</a:t>
            </a:r>
            <a:endParaRPr lang="de-DE" sz="1600" dirty="0"/>
          </a:p>
          <a:p>
            <a:pPr marL="269875" indent="-269875">
              <a:spcAft>
                <a:spcPts val="600"/>
              </a:spcAft>
              <a:buClr>
                <a:srgbClr val="00715E"/>
              </a:buClr>
              <a:buFont typeface="Wingdings" pitchFamily="2" charset="2"/>
              <a:buChar char="Ø"/>
            </a:pPr>
            <a:r>
              <a:rPr lang="de-DE" sz="1600" dirty="0"/>
              <a:t>Submission </a:t>
            </a:r>
            <a:r>
              <a:rPr lang="de-DE" sz="1600" dirty="0" err="1"/>
              <a:t>to</a:t>
            </a:r>
            <a:r>
              <a:rPr lang="de-DE" sz="1600" dirty="0"/>
              <a:t> </a:t>
            </a:r>
            <a:r>
              <a:rPr lang="de-DE" sz="1600" dirty="0" err="1"/>
              <a:t>publication</a:t>
            </a:r>
            <a:r>
              <a:rPr lang="de-DE" sz="1600" dirty="0"/>
              <a:t>:              &lt; 8 </a:t>
            </a:r>
            <a:r>
              <a:rPr lang="de-DE" sz="1600" dirty="0" err="1"/>
              <a:t>months</a:t>
            </a:r>
            <a:r>
              <a:rPr lang="de-DE" sz="1600" dirty="0"/>
              <a:t>  (</a:t>
            </a:r>
            <a:r>
              <a:rPr lang="de-DE" sz="1600" dirty="0" err="1"/>
              <a:t>print</a:t>
            </a:r>
            <a:r>
              <a:rPr lang="de-DE" sz="1600" dirty="0"/>
              <a:t>)</a:t>
            </a:r>
          </a:p>
          <a:p>
            <a:endParaRPr lang="de-DE" sz="1600" b="1" dirty="0"/>
          </a:p>
        </p:txBody>
      </p:sp>
      <p:sp>
        <p:nvSpPr>
          <p:cNvPr id="241668" name="Rectangle 4"/>
          <p:cNvSpPr>
            <a:spLocks noChangeArrowheads="1"/>
          </p:cNvSpPr>
          <p:nvPr/>
        </p:nvSpPr>
        <p:spPr bwMode="auto">
          <a:xfrm>
            <a:off x="1219200" y="3886200"/>
            <a:ext cx="6858000" cy="2125197"/>
          </a:xfrm>
          <a:prstGeom prst="rect">
            <a:avLst/>
          </a:prstGeom>
          <a:noFill/>
          <a:ln w="9525">
            <a:noFill/>
            <a:miter lim="800000"/>
            <a:headEnd/>
            <a:tailEnd/>
          </a:ln>
          <a:effectLst/>
        </p:spPr>
        <p:txBody>
          <a:bodyPr lIns="0" tIns="0" rIns="0" bIns="0">
            <a:spAutoFit/>
          </a:bodyPr>
          <a:lstStyle/>
          <a:p>
            <a:pPr marL="190500" indent="-190500" algn="l">
              <a:lnSpc>
                <a:spcPct val="120000"/>
              </a:lnSpc>
              <a:spcBef>
                <a:spcPct val="25000"/>
              </a:spcBef>
              <a:buClr>
                <a:schemeClr val="accent2"/>
              </a:buClr>
              <a:buSzPct val="130000"/>
              <a:buFont typeface="Times" pitchFamily="18" charset="0"/>
              <a:buNone/>
            </a:pPr>
            <a:r>
              <a:rPr lang="de-DE" sz="1600" b="1" dirty="0">
                <a:latin typeface="+mn-lt"/>
              </a:rPr>
              <a:t>Main </a:t>
            </a:r>
            <a:r>
              <a:rPr lang="de-DE" sz="1600" b="1" dirty="0" err="1">
                <a:latin typeface="+mn-lt"/>
              </a:rPr>
              <a:t>influencing</a:t>
            </a:r>
            <a:r>
              <a:rPr lang="de-DE" sz="1600" b="1" dirty="0">
                <a:latin typeface="+mn-lt"/>
              </a:rPr>
              <a:t> </a:t>
            </a:r>
            <a:r>
              <a:rPr lang="de-DE" sz="1600" b="1" dirty="0" err="1">
                <a:latin typeface="+mn-lt"/>
              </a:rPr>
              <a:t>factors</a:t>
            </a:r>
            <a:r>
              <a:rPr lang="de-DE" sz="1600" b="1" dirty="0">
                <a:latin typeface="+mn-lt"/>
              </a:rPr>
              <a:t>:</a:t>
            </a:r>
          </a:p>
          <a:p>
            <a:pPr marL="269875" indent="-269875" algn="l">
              <a:lnSpc>
                <a:spcPct val="120000"/>
              </a:lnSpc>
              <a:spcBef>
                <a:spcPct val="25000"/>
              </a:spcBef>
              <a:buClr>
                <a:srgbClr val="00715E"/>
              </a:buClr>
              <a:buSzPct val="130000"/>
              <a:buFont typeface="Wingdings" pitchFamily="2" charset="2"/>
              <a:buChar char="Ø"/>
            </a:pPr>
            <a:r>
              <a:rPr lang="de-DE" sz="1600" dirty="0" err="1">
                <a:latin typeface="+mn-lt"/>
              </a:rPr>
              <a:t>Good</a:t>
            </a:r>
            <a:r>
              <a:rPr lang="de-DE" sz="1600" dirty="0">
                <a:latin typeface="+mn-lt"/>
              </a:rPr>
              <a:t> </a:t>
            </a:r>
            <a:r>
              <a:rPr lang="de-DE" sz="1600" dirty="0" err="1">
                <a:latin typeface="+mn-lt"/>
              </a:rPr>
              <a:t>choice</a:t>
            </a:r>
            <a:r>
              <a:rPr lang="de-DE" sz="1600" dirty="0">
                <a:latin typeface="+mn-lt"/>
              </a:rPr>
              <a:t> of </a:t>
            </a:r>
            <a:r>
              <a:rPr lang="de-DE" sz="1600" dirty="0" err="1">
                <a:latin typeface="+mn-lt"/>
              </a:rPr>
              <a:t>referees</a:t>
            </a:r>
            <a:endParaRPr lang="de-DE" sz="1600" dirty="0">
              <a:latin typeface="+mn-lt"/>
            </a:endParaRPr>
          </a:p>
          <a:p>
            <a:pPr marL="269875" indent="-269875" algn="l">
              <a:lnSpc>
                <a:spcPct val="120000"/>
              </a:lnSpc>
              <a:spcBef>
                <a:spcPct val="25000"/>
              </a:spcBef>
              <a:buClr>
                <a:srgbClr val="00715E"/>
              </a:buClr>
              <a:buSzPct val="130000"/>
              <a:buFont typeface="Wingdings" pitchFamily="2" charset="2"/>
              <a:buChar char="Ø"/>
            </a:pPr>
            <a:r>
              <a:rPr lang="de-DE" sz="1600" dirty="0">
                <a:latin typeface="+mn-lt"/>
              </a:rPr>
              <a:t>Automatic </a:t>
            </a:r>
            <a:r>
              <a:rPr lang="de-DE" sz="1600" dirty="0" err="1">
                <a:latin typeface="+mn-lt"/>
              </a:rPr>
              <a:t>reminders</a:t>
            </a:r>
            <a:endParaRPr lang="de-DE" sz="1600" dirty="0">
              <a:latin typeface="+mn-lt"/>
            </a:endParaRPr>
          </a:p>
          <a:p>
            <a:pPr marL="269875" indent="-269875" algn="l">
              <a:lnSpc>
                <a:spcPct val="120000"/>
              </a:lnSpc>
              <a:spcBef>
                <a:spcPct val="25000"/>
              </a:spcBef>
              <a:buClr>
                <a:srgbClr val="00715E"/>
              </a:buClr>
              <a:buSzPct val="130000"/>
              <a:buFont typeface="Wingdings" pitchFamily="2" charset="2"/>
              <a:buChar char="Ø"/>
            </a:pPr>
            <a:r>
              <a:rPr lang="de-DE" sz="1600" dirty="0" err="1">
                <a:latin typeface="+mn-lt"/>
              </a:rPr>
              <a:t>Authors</a:t>
            </a:r>
            <a:r>
              <a:rPr lang="de-DE" sz="1600" dirty="0">
                <a:latin typeface="+mn-lt"/>
              </a:rPr>
              <a:t>‘ time </a:t>
            </a:r>
            <a:r>
              <a:rPr lang="de-DE" sz="1600" dirty="0" err="1">
                <a:latin typeface="+mn-lt"/>
              </a:rPr>
              <a:t>for</a:t>
            </a:r>
            <a:r>
              <a:rPr lang="de-DE" sz="1600" dirty="0">
                <a:latin typeface="+mn-lt"/>
              </a:rPr>
              <a:t> </a:t>
            </a:r>
            <a:r>
              <a:rPr lang="de-DE" sz="1600" dirty="0" err="1">
                <a:latin typeface="+mn-lt"/>
              </a:rPr>
              <a:t>revision</a:t>
            </a:r>
            <a:endParaRPr lang="de-DE" sz="1600" dirty="0">
              <a:latin typeface="+mn-lt"/>
            </a:endParaRPr>
          </a:p>
          <a:p>
            <a:pPr marL="269875" indent="-269875" algn="l">
              <a:lnSpc>
                <a:spcPct val="120000"/>
              </a:lnSpc>
              <a:spcBef>
                <a:spcPct val="25000"/>
              </a:spcBef>
              <a:buClr>
                <a:srgbClr val="00715E"/>
              </a:buClr>
              <a:buSzPct val="130000"/>
              <a:buFont typeface="Wingdings" pitchFamily="2" charset="2"/>
              <a:buChar char="Ø"/>
            </a:pPr>
            <a:r>
              <a:rPr lang="de-DE" sz="1600" dirty="0" err="1">
                <a:latin typeface="+mn-lt"/>
              </a:rPr>
              <a:t>Production</a:t>
            </a:r>
            <a:r>
              <a:rPr lang="de-DE" sz="1600" dirty="0">
                <a:latin typeface="+mn-lt"/>
              </a:rPr>
              <a:t> </a:t>
            </a:r>
            <a:r>
              <a:rPr lang="de-DE" sz="1600" dirty="0" err="1">
                <a:latin typeface="+mn-lt"/>
              </a:rPr>
              <a:t>times</a:t>
            </a:r>
            <a:r>
              <a:rPr lang="de-DE" sz="1600" dirty="0">
                <a:latin typeface="+mn-lt"/>
              </a:rPr>
              <a:t> and </a:t>
            </a:r>
            <a:r>
              <a:rPr lang="de-DE" sz="1600" dirty="0" err="1">
                <a:latin typeface="+mn-lt"/>
              </a:rPr>
              <a:t>page</a:t>
            </a:r>
            <a:r>
              <a:rPr lang="de-DE" sz="1600" dirty="0">
                <a:latin typeface="+mn-lt"/>
              </a:rPr>
              <a:t> </a:t>
            </a:r>
            <a:r>
              <a:rPr lang="de-DE" sz="1600" dirty="0" err="1">
                <a:latin typeface="+mn-lt"/>
              </a:rPr>
              <a:t>capacity</a:t>
            </a:r>
            <a:endParaRPr lang="de-DE" sz="1600" dirty="0">
              <a:latin typeface="+mn-lt"/>
            </a:endParaRPr>
          </a:p>
          <a:p>
            <a:pPr marL="190500" indent="-190500" algn="l">
              <a:lnSpc>
                <a:spcPct val="120000"/>
              </a:lnSpc>
              <a:spcBef>
                <a:spcPct val="25000"/>
              </a:spcBef>
              <a:buClr>
                <a:schemeClr val="accent2"/>
              </a:buClr>
              <a:buSzPct val="130000"/>
              <a:buFont typeface="Times" pitchFamily="18" charset="0"/>
              <a:buChar char="•"/>
            </a:pPr>
            <a:endParaRPr lang="de-DE" sz="1600" dirty="0">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1668"/>
                                        </p:tgtEl>
                                        <p:attrNameLst>
                                          <p:attrName>style.visibility</p:attrName>
                                        </p:attrNameLst>
                                      </p:cBhvr>
                                      <p:to>
                                        <p:strVal val="visible"/>
                                      </p:to>
                                    </p:set>
                                    <p:animEffect transition="in" filter="blinds(horizontal)">
                                      <p:cBhvr>
                                        <p:cTn id="7" dur="500"/>
                                        <p:tgtEl>
                                          <p:spTgt spid="2416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de-DE"/>
              <a:t>Citation Statistics</a:t>
            </a:r>
          </a:p>
        </p:txBody>
      </p:sp>
      <p:sp>
        <p:nvSpPr>
          <p:cNvPr id="245763" name="Rectangle 3"/>
          <p:cNvSpPr>
            <a:spLocks noGrp="1" noChangeArrowheads="1"/>
          </p:cNvSpPr>
          <p:nvPr>
            <p:ph type="body" idx="1"/>
          </p:nvPr>
        </p:nvSpPr>
        <p:spPr>
          <a:xfrm>
            <a:off x="838200" y="1752600"/>
            <a:ext cx="7543800" cy="3170238"/>
          </a:xfrm>
        </p:spPr>
        <p:txBody>
          <a:bodyPr/>
          <a:lstStyle/>
          <a:p>
            <a:pPr indent="0">
              <a:buFont typeface="Times" pitchFamily="18" charset="0"/>
              <a:buNone/>
            </a:pPr>
            <a:r>
              <a:rPr lang="de-DE" sz="1600" dirty="0" err="1"/>
              <a:t>Many</a:t>
            </a:r>
            <a:r>
              <a:rPr lang="de-DE" sz="1600" dirty="0"/>
              <a:t> </a:t>
            </a:r>
            <a:r>
              <a:rPr lang="de-DE" sz="1600" dirty="0" err="1"/>
              <a:t>statistical</a:t>
            </a:r>
            <a:r>
              <a:rPr lang="de-DE" sz="1600" dirty="0"/>
              <a:t> </a:t>
            </a:r>
            <a:r>
              <a:rPr lang="de-DE" sz="1600" dirty="0" err="1"/>
              <a:t>measures</a:t>
            </a:r>
            <a:r>
              <a:rPr lang="de-DE" sz="1600" dirty="0"/>
              <a:t> of </a:t>
            </a:r>
            <a:r>
              <a:rPr lang="de-DE" sz="1600" dirty="0" err="1"/>
              <a:t>citation</a:t>
            </a:r>
            <a:r>
              <a:rPr lang="de-DE" sz="1600" dirty="0"/>
              <a:t> </a:t>
            </a:r>
            <a:r>
              <a:rPr lang="de-DE" sz="1600" dirty="0" err="1"/>
              <a:t>are</a:t>
            </a:r>
            <a:r>
              <a:rPr lang="de-DE" sz="1600" dirty="0"/>
              <a:t> </a:t>
            </a:r>
            <a:r>
              <a:rPr lang="de-DE" sz="1600" dirty="0" err="1"/>
              <a:t>monitored</a:t>
            </a:r>
            <a:r>
              <a:rPr lang="de-DE" sz="1600" dirty="0"/>
              <a:t> </a:t>
            </a:r>
            <a:r>
              <a:rPr lang="de-DE" sz="1600" dirty="0" err="1"/>
              <a:t>by</a:t>
            </a:r>
            <a:r>
              <a:rPr lang="de-DE" sz="1600" dirty="0"/>
              <a:t> Thompson Scientific </a:t>
            </a:r>
            <a:r>
              <a:rPr lang="de-DE" sz="1600" dirty="0" err="1"/>
              <a:t>formerly</a:t>
            </a:r>
            <a:r>
              <a:rPr lang="de-DE" sz="1600" dirty="0"/>
              <a:t> </a:t>
            </a:r>
            <a:r>
              <a:rPr lang="de-DE" sz="1600" dirty="0" err="1"/>
              <a:t>the</a:t>
            </a:r>
            <a:r>
              <a:rPr lang="de-DE" sz="1600" dirty="0"/>
              <a:t> Institute </a:t>
            </a:r>
            <a:r>
              <a:rPr lang="de-DE" sz="1600" dirty="0" err="1"/>
              <a:t>for</a:t>
            </a:r>
            <a:r>
              <a:rPr lang="de-DE" sz="1600" dirty="0"/>
              <a:t> Scientific Information </a:t>
            </a:r>
            <a:r>
              <a:rPr lang="de-DE" sz="1600" i="1" dirty="0"/>
              <a:t>®</a:t>
            </a:r>
            <a:r>
              <a:rPr lang="de-DE" sz="1600" dirty="0"/>
              <a:t> (ISI </a:t>
            </a:r>
            <a:r>
              <a:rPr lang="de-DE" sz="1600" i="1" dirty="0"/>
              <a:t>®</a:t>
            </a:r>
            <a:r>
              <a:rPr lang="de-DE" sz="1600" dirty="0"/>
              <a:t>)</a:t>
            </a:r>
          </a:p>
          <a:p>
            <a:pPr>
              <a:buFont typeface="Times" pitchFamily="18" charset="0"/>
              <a:buNone/>
            </a:pPr>
            <a:endParaRPr lang="de-DE" sz="1600" b="1" dirty="0"/>
          </a:p>
          <a:p>
            <a:pPr algn="ctr">
              <a:buFont typeface="Times" pitchFamily="18" charset="0"/>
              <a:buNone/>
            </a:pPr>
            <a:r>
              <a:rPr lang="de-DE" sz="1600" b="1" dirty="0">
                <a:solidFill>
                  <a:srgbClr val="00715E"/>
                </a:solidFill>
              </a:rPr>
              <a:t>http://scientific.thomson.com/</a:t>
            </a:r>
          </a:p>
          <a:p>
            <a:pPr algn="ctr">
              <a:buFont typeface="Times" pitchFamily="18" charset="0"/>
              <a:buNone/>
            </a:pPr>
            <a:endParaRPr lang="de-DE" sz="1600" b="1" dirty="0">
              <a:solidFill>
                <a:schemeClr val="accent2"/>
              </a:solidFill>
            </a:endParaRPr>
          </a:p>
          <a:p>
            <a:pPr indent="0">
              <a:buFont typeface="Times" pitchFamily="18" charset="0"/>
              <a:buNone/>
            </a:pPr>
            <a:r>
              <a:rPr lang="de-DE" sz="1600" i="1" dirty="0"/>
              <a:t>Web of Science® (Science </a:t>
            </a:r>
            <a:r>
              <a:rPr lang="de-DE" sz="1600" i="1" dirty="0" err="1"/>
              <a:t>Citation</a:t>
            </a:r>
            <a:r>
              <a:rPr lang="de-DE" sz="1600" i="1" dirty="0"/>
              <a:t> Index </a:t>
            </a:r>
            <a:r>
              <a:rPr lang="de-DE" sz="1600" i="1" dirty="0" err="1"/>
              <a:t>Expanded</a:t>
            </a:r>
            <a:r>
              <a:rPr lang="de-DE" sz="1600" i="1" dirty="0"/>
              <a:t>™, </a:t>
            </a:r>
            <a:r>
              <a:rPr lang="de-DE" sz="1600" i="1" dirty="0" err="1"/>
              <a:t>Social</a:t>
            </a:r>
            <a:r>
              <a:rPr lang="de-DE" sz="1600" i="1" dirty="0"/>
              <a:t> </a:t>
            </a:r>
            <a:r>
              <a:rPr lang="de-DE" sz="1600" i="1" dirty="0" err="1"/>
              <a:t>Sciences</a:t>
            </a:r>
            <a:r>
              <a:rPr lang="de-DE" sz="1600" i="1" dirty="0"/>
              <a:t> </a:t>
            </a:r>
            <a:r>
              <a:rPr lang="de-DE" sz="1600" i="1" dirty="0" err="1"/>
              <a:t>Citation</a:t>
            </a:r>
            <a:r>
              <a:rPr lang="de-DE" sz="1600" i="1" dirty="0"/>
              <a:t> Index®, </a:t>
            </a:r>
            <a:r>
              <a:rPr lang="de-DE" sz="1600" i="1" dirty="0" err="1"/>
              <a:t>Arts</a:t>
            </a:r>
            <a:r>
              <a:rPr lang="de-DE" sz="1600" i="1" dirty="0"/>
              <a:t> &amp; </a:t>
            </a:r>
            <a:r>
              <a:rPr lang="de-DE" sz="1600" i="1" dirty="0" err="1"/>
              <a:t>Humanities</a:t>
            </a:r>
            <a:r>
              <a:rPr lang="de-DE" sz="1600" i="1" dirty="0"/>
              <a:t> </a:t>
            </a:r>
            <a:r>
              <a:rPr lang="de-DE" sz="1600" i="1" dirty="0" err="1"/>
              <a:t>Citation</a:t>
            </a:r>
            <a:r>
              <a:rPr lang="de-DE" sz="1600" i="1" dirty="0"/>
              <a:t> Index®, Index </a:t>
            </a:r>
            <a:r>
              <a:rPr lang="de-DE" sz="1600" i="1" dirty="0" err="1"/>
              <a:t>Chemicus</a:t>
            </a:r>
            <a:r>
              <a:rPr lang="de-DE" sz="1600" i="1" dirty="0"/>
              <a:t>®, and </a:t>
            </a:r>
            <a:r>
              <a:rPr lang="de-DE" sz="1600" i="1" dirty="0" err="1"/>
              <a:t>Current</a:t>
            </a:r>
            <a:r>
              <a:rPr lang="de-DE" sz="1600" i="1" dirty="0"/>
              <a:t> Chemical </a:t>
            </a:r>
            <a:r>
              <a:rPr lang="de-DE" sz="1600" i="1" dirty="0" err="1"/>
              <a:t>Reactions</a:t>
            </a:r>
            <a:r>
              <a:rPr lang="de-DE" sz="1600" i="1" dirty="0"/>
              <a:t>®), </a:t>
            </a:r>
            <a:r>
              <a:rPr lang="de-DE" sz="1600" i="1" dirty="0" err="1"/>
              <a:t>Current</a:t>
            </a:r>
            <a:r>
              <a:rPr lang="de-DE" sz="1600" i="1" dirty="0"/>
              <a:t> Contents Connect®, Essential Science </a:t>
            </a:r>
            <a:r>
              <a:rPr lang="de-DE" sz="1600" i="1" dirty="0" err="1"/>
              <a:t>IndicatorsSM</a:t>
            </a:r>
            <a:r>
              <a:rPr lang="de-DE" sz="1600" i="1" dirty="0"/>
              <a:t>, and Journal </a:t>
            </a:r>
            <a:r>
              <a:rPr lang="de-DE" sz="1600" i="1" dirty="0" err="1"/>
              <a:t>Citation</a:t>
            </a:r>
            <a:r>
              <a:rPr lang="de-DE" sz="1600" i="1" dirty="0"/>
              <a:t> Reports®</a:t>
            </a:r>
            <a:r>
              <a:rPr lang="de-DE" sz="1600" dirty="0"/>
              <a:t> </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23"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8479"/>
          <a:stretch/>
        </p:blipFill>
        <p:spPr bwMode="auto">
          <a:xfrm>
            <a:off x="2123728" y="2807936"/>
            <a:ext cx="5051135" cy="34004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3890" name="Rectangle 2"/>
          <p:cNvSpPr>
            <a:spLocks noGrp="1" noChangeArrowheads="1"/>
          </p:cNvSpPr>
          <p:nvPr>
            <p:ph type="title"/>
          </p:nvPr>
        </p:nvSpPr>
        <p:spPr/>
        <p:txBody>
          <a:bodyPr/>
          <a:lstStyle/>
          <a:p>
            <a:r>
              <a:rPr lang="de-DE"/>
              <a:t>Citation measures</a:t>
            </a:r>
          </a:p>
        </p:txBody>
      </p:sp>
      <p:sp>
        <p:nvSpPr>
          <p:cNvPr id="293892" name="Rectangle 4"/>
          <p:cNvSpPr>
            <a:spLocks noChangeArrowheads="1"/>
          </p:cNvSpPr>
          <p:nvPr/>
        </p:nvSpPr>
        <p:spPr bwMode="auto">
          <a:xfrm>
            <a:off x="358775" y="1484784"/>
            <a:ext cx="8229600" cy="1160318"/>
          </a:xfrm>
          <a:prstGeom prst="rect">
            <a:avLst/>
          </a:prstGeom>
          <a:noFill/>
          <a:ln w="9525">
            <a:noFill/>
            <a:miter lim="800000"/>
            <a:headEnd/>
            <a:tailEnd/>
          </a:ln>
          <a:effectLst/>
        </p:spPr>
        <p:txBody>
          <a:bodyPr>
            <a:spAutoFit/>
          </a:bodyPr>
          <a:lstStyle/>
          <a:p>
            <a:pPr algn="l">
              <a:spcAft>
                <a:spcPts val="600"/>
              </a:spcAft>
            </a:pPr>
            <a:r>
              <a:rPr lang="de-DE" sz="1600" b="1" dirty="0">
                <a:solidFill>
                  <a:srgbClr val="00715E"/>
                </a:solidFill>
                <a:latin typeface="+mn-lt"/>
              </a:rPr>
              <a:t>ISI </a:t>
            </a:r>
            <a:r>
              <a:rPr lang="de-DE" sz="1600" b="1" dirty="0" err="1">
                <a:solidFill>
                  <a:srgbClr val="00715E"/>
                </a:solidFill>
                <a:latin typeface="+mn-lt"/>
              </a:rPr>
              <a:t>indicators</a:t>
            </a:r>
            <a:r>
              <a:rPr lang="de-DE" sz="1600" dirty="0">
                <a:latin typeface="+mn-lt"/>
              </a:rPr>
              <a:t>:</a:t>
            </a:r>
          </a:p>
          <a:p>
            <a:pPr marL="182563" lvl="1" indent="80963" algn="l">
              <a:lnSpc>
                <a:spcPct val="80000"/>
              </a:lnSpc>
              <a:spcAft>
                <a:spcPts val="600"/>
              </a:spcAft>
              <a:buClr>
                <a:srgbClr val="00715E"/>
              </a:buClr>
              <a:buFont typeface="Wingdings" pitchFamily="2" charset="2"/>
              <a:buChar char="Ø"/>
            </a:pPr>
            <a:r>
              <a:rPr lang="de-DE" sz="1600" dirty="0">
                <a:latin typeface="+mn-lt"/>
              </a:rPr>
              <a:t> </a:t>
            </a:r>
            <a:r>
              <a:rPr lang="de-DE" sz="1600" dirty="0" err="1">
                <a:latin typeface="+mn-lt"/>
              </a:rPr>
              <a:t>cited</a:t>
            </a:r>
            <a:r>
              <a:rPr lang="de-DE" sz="1600" dirty="0">
                <a:latin typeface="+mn-lt"/>
              </a:rPr>
              <a:t> half-</a:t>
            </a:r>
            <a:r>
              <a:rPr lang="de-DE" sz="1600" dirty="0" err="1">
                <a:latin typeface="+mn-lt"/>
              </a:rPr>
              <a:t>life</a:t>
            </a:r>
            <a:r>
              <a:rPr lang="de-DE" sz="1600" dirty="0">
                <a:latin typeface="+mn-lt"/>
              </a:rPr>
              <a:t>: </a:t>
            </a:r>
            <a:r>
              <a:rPr lang="de-DE" sz="1600" b="0" dirty="0" err="1">
                <a:latin typeface="+mn-lt"/>
              </a:rPr>
              <a:t>measure</a:t>
            </a:r>
            <a:r>
              <a:rPr lang="de-DE" sz="1600" b="0" dirty="0">
                <a:latin typeface="+mn-lt"/>
              </a:rPr>
              <a:t> of </a:t>
            </a:r>
            <a:r>
              <a:rPr lang="de-DE" sz="1600" b="0" dirty="0" err="1">
                <a:latin typeface="+mn-lt"/>
              </a:rPr>
              <a:t>the</a:t>
            </a:r>
            <a:r>
              <a:rPr lang="de-DE" sz="1600" b="0" dirty="0">
                <a:latin typeface="+mn-lt"/>
              </a:rPr>
              <a:t> rate of </a:t>
            </a:r>
            <a:r>
              <a:rPr lang="de-DE" sz="1600" b="0" dirty="0" err="1">
                <a:latin typeface="+mn-lt"/>
              </a:rPr>
              <a:t>decline</a:t>
            </a:r>
            <a:r>
              <a:rPr lang="de-DE" sz="1600" b="0" dirty="0">
                <a:latin typeface="+mn-lt"/>
              </a:rPr>
              <a:t> of </a:t>
            </a:r>
            <a:r>
              <a:rPr lang="de-DE" sz="1600" b="0" dirty="0" err="1">
                <a:latin typeface="+mn-lt"/>
              </a:rPr>
              <a:t>the</a:t>
            </a:r>
            <a:r>
              <a:rPr lang="de-DE" sz="1600" b="0" dirty="0">
                <a:latin typeface="+mn-lt"/>
              </a:rPr>
              <a:t> </a:t>
            </a:r>
            <a:r>
              <a:rPr lang="de-DE" sz="1600" b="0" dirty="0" err="1">
                <a:latin typeface="+mn-lt"/>
              </a:rPr>
              <a:t>citation</a:t>
            </a:r>
            <a:r>
              <a:rPr lang="de-DE" sz="1600" b="0" dirty="0">
                <a:latin typeface="+mn-lt"/>
              </a:rPr>
              <a:t> </a:t>
            </a:r>
            <a:r>
              <a:rPr lang="de-DE" sz="1600" b="0" dirty="0" err="1">
                <a:latin typeface="+mn-lt"/>
              </a:rPr>
              <a:t>curve</a:t>
            </a:r>
            <a:endParaRPr lang="de-DE" sz="1600" b="0" dirty="0">
              <a:latin typeface="+mn-lt"/>
            </a:endParaRPr>
          </a:p>
          <a:p>
            <a:pPr marL="182563" lvl="1" indent="80963" algn="l">
              <a:lnSpc>
                <a:spcPct val="80000"/>
              </a:lnSpc>
              <a:spcAft>
                <a:spcPts val="600"/>
              </a:spcAft>
              <a:buClr>
                <a:srgbClr val="00715E"/>
              </a:buClr>
              <a:buFont typeface="Wingdings" pitchFamily="2" charset="2"/>
              <a:buChar char="Ø"/>
            </a:pPr>
            <a:r>
              <a:rPr lang="de-DE" sz="1600" dirty="0">
                <a:latin typeface="+mn-lt"/>
              </a:rPr>
              <a:t> Impact </a:t>
            </a:r>
            <a:r>
              <a:rPr lang="de-DE" sz="1600" dirty="0" err="1">
                <a:latin typeface="+mn-lt"/>
              </a:rPr>
              <a:t>factor</a:t>
            </a:r>
            <a:r>
              <a:rPr lang="de-DE" sz="1600" dirty="0">
                <a:latin typeface="+mn-lt"/>
              </a:rPr>
              <a:t>:</a:t>
            </a:r>
            <a:r>
              <a:rPr lang="de-DE" sz="1600" b="0" dirty="0">
                <a:latin typeface="+mn-lt"/>
              </a:rPr>
              <a:t>  relative </a:t>
            </a:r>
            <a:r>
              <a:rPr lang="de-DE" sz="1600" b="0" dirty="0" err="1">
                <a:latin typeface="+mn-lt"/>
              </a:rPr>
              <a:t>size</a:t>
            </a:r>
            <a:r>
              <a:rPr lang="de-DE" sz="1600" b="0" dirty="0">
                <a:latin typeface="+mn-lt"/>
              </a:rPr>
              <a:t> of </a:t>
            </a:r>
            <a:r>
              <a:rPr lang="de-DE" sz="1600" b="0" dirty="0" err="1">
                <a:latin typeface="+mn-lt"/>
              </a:rPr>
              <a:t>the</a:t>
            </a:r>
            <a:r>
              <a:rPr lang="de-DE" sz="1600" b="0" dirty="0">
                <a:latin typeface="+mn-lt"/>
              </a:rPr>
              <a:t> </a:t>
            </a:r>
            <a:r>
              <a:rPr lang="de-DE" sz="1600" b="0" dirty="0" err="1">
                <a:latin typeface="+mn-lt"/>
              </a:rPr>
              <a:t>citation</a:t>
            </a:r>
            <a:r>
              <a:rPr lang="de-DE" sz="1600" b="0" dirty="0">
                <a:latin typeface="+mn-lt"/>
              </a:rPr>
              <a:t> </a:t>
            </a:r>
            <a:r>
              <a:rPr lang="de-DE" sz="1600" b="0" dirty="0" err="1">
                <a:latin typeface="+mn-lt"/>
              </a:rPr>
              <a:t>curve</a:t>
            </a:r>
            <a:r>
              <a:rPr lang="de-DE" sz="1600" b="0" dirty="0">
                <a:latin typeface="+mn-lt"/>
              </a:rPr>
              <a:t> in </a:t>
            </a:r>
            <a:r>
              <a:rPr lang="de-DE" sz="1600" b="0" dirty="0" err="1">
                <a:latin typeface="+mn-lt"/>
              </a:rPr>
              <a:t>years</a:t>
            </a:r>
            <a:r>
              <a:rPr lang="de-DE" sz="1600" b="0" dirty="0">
                <a:latin typeface="+mn-lt"/>
              </a:rPr>
              <a:t> 2 and 3</a:t>
            </a:r>
          </a:p>
          <a:p>
            <a:pPr marL="182563" lvl="1" indent="80963" algn="l">
              <a:lnSpc>
                <a:spcPct val="80000"/>
              </a:lnSpc>
              <a:spcAft>
                <a:spcPts val="600"/>
              </a:spcAft>
              <a:buClr>
                <a:srgbClr val="00715E"/>
              </a:buClr>
              <a:buFont typeface="Wingdings" pitchFamily="2" charset="2"/>
              <a:buChar char="Ø"/>
            </a:pPr>
            <a:r>
              <a:rPr lang="de-DE" sz="1600" dirty="0">
                <a:latin typeface="+mn-lt"/>
              </a:rPr>
              <a:t> </a:t>
            </a:r>
            <a:r>
              <a:rPr lang="de-DE" sz="1600" dirty="0" err="1">
                <a:latin typeface="+mn-lt"/>
              </a:rPr>
              <a:t>immediacy</a:t>
            </a:r>
            <a:r>
              <a:rPr lang="de-DE" sz="1600" dirty="0">
                <a:latin typeface="+mn-lt"/>
              </a:rPr>
              <a:t> </a:t>
            </a:r>
            <a:r>
              <a:rPr lang="de-DE" sz="1600" dirty="0" err="1">
                <a:latin typeface="+mn-lt"/>
              </a:rPr>
              <a:t>index</a:t>
            </a:r>
            <a:r>
              <a:rPr lang="de-DE" sz="1600" dirty="0">
                <a:latin typeface="+mn-lt"/>
              </a:rPr>
              <a:t>: </a:t>
            </a:r>
            <a:r>
              <a:rPr lang="de-DE" sz="1600" b="0" dirty="0" err="1">
                <a:latin typeface="+mn-lt"/>
              </a:rPr>
              <a:t>measure</a:t>
            </a:r>
            <a:r>
              <a:rPr lang="de-DE" sz="1600" b="0" dirty="0">
                <a:latin typeface="+mn-lt"/>
              </a:rPr>
              <a:t> of </a:t>
            </a:r>
            <a:r>
              <a:rPr lang="de-DE" sz="1600" b="0" dirty="0" err="1">
                <a:latin typeface="+mn-lt"/>
              </a:rPr>
              <a:t>the</a:t>
            </a:r>
            <a:r>
              <a:rPr lang="de-DE" sz="1600" b="0" dirty="0">
                <a:latin typeface="+mn-lt"/>
              </a:rPr>
              <a:t> </a:t>
            </a:r>
            <a:r>
              <a:rPr lang="de-DE" sz="1600" b="0" dirty="0" err="1">
                <a:latin typeface="+mn-lt"/>
              </a:rPr>
              <a:t>skewness</a:t>
            </a:r>
            <a:r>
              <a:rPr lang="de-DE" sz="1600" b="0" dirty="0">
                <a:latin typeface="+mn-lt"/>
              </a:rPr>
              <a:t> of </a:t>
            </a:r>
            <a:r>
              <a:rPr lang="de-DE" sz="1600" b="0" dirty="0" err="1">
                <a:latin typeface="+mn-lt"/>
              </a:rPr>
              <a:t>the</a:t>
            </a:r>
            <a:r>
              <a:rPr lang="de-DE" sz="1600" b="0" dirty="0">
                <a:latin typeface="+mn-lt"/>
              </a:rPr>
              <a:t> </a:t>
            </a:r>
            <a:r>
              <a:rPr lang="de-DE" sz="1600" b="0" dirty="0" err="1">
                <a:latin typeface="+mn-lt"/>
              </a:rPr>
              <a:t>citation</a:t>
            </a:r>
            <a:r>
              <a:rPr lang="de-DE" sz="1600" b="0" dirty="0">
                <a:latin typeface="+mn-lt"/>
              </a:rPr>
              <a:t> </a:t>
            </a:r>
            <a:r>
              <a:rPr lang="de-DE" sz="1600" b="0" dirty="0" err="1">
                <a:latin typeface="+mn-lt"/>
              </a:rPr>
              <a:t>curve</a:t>
            </a:r>
            <a:endParaRPr lang="de-DE" sz="1600" b="0" dirty="0">
              <a:latin typeface="+mn-lt"/>
            </a:endParaRPr>
          </a:p>
        </p:txBody>
      </p:sp>
      <p:sp>
        <p:nvSpPr>
          <p:cNvPr id="293894" name="Text Box 6"/>
          <p:cNvSpPr txBox="1">
            <a:spLocks noChangeArrowheads="1"/>
          </p:cNvSpPr>
          <p:nvPr/>
        </p:nvSpPr>
        <p:spPr bwMode="auto">
          <a:xfrm>
            <a:off x="3923928" y="3429000"/>
            <a:ext cx="2863091" cy="338554"/>
          </a:xfrm>
          <a:prstGeom prst="rect">
            <a:avLst/>
          </a:prstGeom>
          <a:noFill/>
          <a:ln w="9525">
            <a:noFill/>
            <a:miter lim="800000"/>
            <a:headEnd/>
            <a:tailEnd/>
          </a:ln>
          <a:effectLst/>
        </p:spPr>
        <p:txBody>
          <a:bodyPr wrap="none">
            <a:spAutoFit/>
          </a:bodyPr>
          <a:lstStyle/>
          <a:p>
            <a:pPr algn="l"/>
            <a:r>
              <a:rPr lang="de-DE" sz="1600" dirty="0" err="1">
                <a:latin typeface="+mn-lt"/>
              </a:rPr>
              <a:t>Generalized</a:t>
            </a:r>
            <a:r>
              <a:rPr lang="de-DE" sz="1600" dirty="0">
                <a:latin typeface="+mn-lt"/>
              </a:rPr>
              <a:t> </a:t>
            </a:r>
            <a:r>
              <a:rPr lang="de-DE" sz="1600" dirty="0" err="1">
                <a:latin typeface="+mn-lt"/>
              </a:rPr>
              <a:t>citation</a:t>
            </a:r>
            <a:r>
              <a:rPr lang="de-DE" sz="1600" dirty="0">
                <a:latin typeface="+mn-lt"/>
              </a:rPr>
              <a:t> </a:t>
            </a:r>
            <a:r>
              <a:rPr lang="de-DE" sz="1600" dirty="0" err="1">
                <a:latin typeface="+mn-lt"/>
              </a:rPr>
              <a:t>curve</a:t>
            </a:r>
            <a:endParaRPr lang="de-DE" sz="1600" dirty="0">
              <a:latin typeface="+mn-lt"/>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533400" y="765150"/>
            <a:ext cx="5029200" cy="288925"/>
          </a:xfrm>
        </p:spPr>
        <p:txBody>
          <a:bodyPr/>
          <a:lstStyle/>
          <a:p>
            <a:r>
              <a:rPr lang="de-DE" dirty="0"/>
              <a:t>Impact </a:t>
            </a:r>
            <a:r>
              <a:rPr lang="de-DE" dirty="0" err="1"/>
              <a:t>Factor</a:t>
            </a:r>
            <a:endParaRPr lang="de-DE" dirty="0"/>
          </a:p>
        </p:txBody>
      </p:sp>
      <p:sp>
        <p:nvSpPr>
          <p:cNvPr id="232458" name="Rectangle 10"/>
          <p:cNvSpPr>
            <a:spLocks noGrp="1" noChangeArrowheads="1"/>
          </p:cNvSpPr>
          <p:nvPr>
            <p:ph idx="1"/>
          </p:nvPr>
        </p:nvSpPr>
        <p:spPr>
          <a:xfrm>
            <a:off x="381000" y="1490464"/>
            <a:ext cx="8511480" cy="4674840"/>
          </a:xfrm>
          <a:noFill/>
          <a:ln/>
        </p:spPr>
        <p:txBody>
          <a:bodyPr/>
          <a:lstStyle/>
          <a:p>
            <a:pPr>
              <a:buFont typeface="Times" pitchFamily="18" charset="0"/>
              <a:buNone/>
            </a:pPr>
            <a:r>
              <a:rPr lang="en-GB" sz="1600" b="1" dirty="0">
                <a:solidFill>
                  <a:srgbClr val="00715E"/>
                </a:solidFill>
              </a:rPr>
              <a:t>Definition of Impact Factor</a:t>
            </a:r>
          </a:p>
          <a:p>
            <a:pPr>
              <a:buFont typeface="Times" pitchFamily="18" charset="0"/>
              <a:buNone/>
            </a:pPr>
            <a:r>
              <a:rPr lang="en-GB" sz="1400" b="1" dirty="0" smtClean="0"/>
              <a:t>http</a:t>
            </a:r>
            <a:r>
              <a:rPr lang="en-GB" sz="1400" b="1" dirty="0"/>
              <a:t>://scientific.thomson.com/free/essays/journalcitationreports/impactfactor/)</a:t>
            </a:r>
            <a:endParaRPr lang="en-GB" sz="1400" dirty="0"/>
          </a:p>
          <a:p>
            <a:pPr>
              <a:buNone/>
            </a:pPr>
            <a:r>
              <a:rPr lang="en-GB" sz="1400" dirty="0"/>
              <a:t>The impact factor is defined as</a:t>
            </a:r>
            <a:br>
              <a:rPr lang="en-GB" sz="1400" dirty="0"/>
            </a:br>
            <a:endParaRPr lang="en-GB" sz="1400" dirty="0"/>
          </a:p>
          <a:p>
            <a:pPr>
              <a:buFont typeface="Times" pitchFamily="18" charset="0"/>
              <a:buNone/>
            </a:pPr>
            <a:r>
              <a:rPr lang="en-GB" sz="1400" dirty="0"/>
              <a:t>	</a:t>
            </a:r>
          </a:p>
          <a:p>
            <a:pPr>
              <a:buNone/>
            </a:pPr>
            <a:r>
              <a:rPr lang="en-GB" sz="1400" dirty="0"/>
              <a:t>So     </a:t>
            </a:r>
          </a:p>
          <a:p>
            <a:endParaRPr lang="en-GB" sz="1400" dirty="0"/>
          </a:p>
          <a:p>
            <a:pPr>
              <a:buFont typeface="Times" pitchFamily="18" charset="0"/>
              <a:buNone/>
            </a:pPr>
            <a:r>
              <a:rPr lang="en-GB" sz="1400" dirty="0"/>
              <a:t>	     </a:t>
            </a:r>
          </a:p>
          <a:p>
            <a:pPr>
              <a:buClr>
                <a:srgbClr val="00715E"/>
              </a:buClr>
              <a:buFont typeface="Wingdings" pitchFamily="2" charset="2"/>
              <a:buChar char="Ø"/>
            </a:pPr>
            <a:endParaRPr lang="en-GB" sz="1400" dirty="0" smtClean="0"/>
          </a:p>
          <a:p>
            <a:pPr>
              <a:buClr>
                <a:srgbClr val="00715E"/>
              </a:buClr>
              <a:buFont typeface="Wingdings" pitchFamily="2" charset="2"/>
              <a:buChar char="Ø"/>
            </a:pPr>
            <a:r>
              <a:rPr lang="en-GB" sz="1400" dirty="0" smtClean="0"/>
              <a:t>The </a:t>
            </a:r>
            <a:r>
              <a:rPr lang="en-GB" sz="1400" dirty="0"/>
              <a:t>impact factor can be thought of as the average number of times a paper in that journal is cited, for example:</a:t>
            </a:r>
          </a:p>
          <a:p>
            <a:pPr>
              <a:buClr>
                <a:srgbClr val="00715E"/>
              </a:buClr>
              <a:buFont typeface="Wingdings" pitchFamily="2" charset="2"/>
              <a:buChar char="Ø"/>
            </a:pPr>
            <a:r>
              <a:rPr lang="en-GB" sz="1400" dirty="0"/>
              <a:t>If 100 papers are published and each is cited by someone once, the impact factor of the journal would be = 1.</a:t>
            </a:r>
          </a:p>
          <a:p>
            <a:pPr>
              <a:buClr>
                <a:srgbClr val="00715E"/>
              </a:buClr>
              <a:buFont typeface="Wingdings" pitchFamily="2" charset="2"/>
              <a:buChar char="Ø"/>
            </a:pPr>
            <a:r>
              <a:rPr lang="en-GB" sz="1400" dirty="0"/>
              <a:t>One main aim is to publish only high quality papers as these are more likely to be cited. Review articles are more likely to receive a greater number of citations than ordinary articles.</a:t>
            </a:r>
          </a:p>
          <a:p>
            <a:pPr>
              <a:buClr>
                <a:srgbClr val="00715E"/>
              </a:buClr>
              <a:buFont typeface="Wingdings" pitchFamily="2" charset="2"/>
              <a:buChar char="Ø"/>
            </a:pPr>
            <a:r>
              <a:rPr lang="en-GB" sz="1400" dirty="0"/>
              <a:t>Extrapolating: If only one paper in two years is published, but it receives 3 cites, then the impact factor would be = 3!</a:t>
            </a:r>
            <a:endParaRPr lang="de-DE" sz="1400" dirty="0"/>
          </a:p>
        </p:txBody>
      </p:sp>
      <p:graphicFrame>
        <p:nvGraphicFramePr>
          <p:cNvPr id="232459" name="Object 11"/>
          <p:cNvGraphicFramePr>
            <a:graphicFrameLocks noChangeAspect="1"/>
          </p:cNvGraphicFramePr>
          <p:nvPr/>
        </p:nvGraphicFramePr>
        <p:xfrm>
          <a:off x="1082675" y="2304256"/>
          <a:ext cx="7772400" cy="493713"/>
        </p:xfrm>
        <a:graphic>
          <a:graphicData uri="http://schemas.openxmlformats.org/presentationml/2006/ole">
            <mc:AlternateContent xmlns:mc="http://schemas.openxmlformats.org/markup-compatibility/2006">
              <mc:Choice xmlns:v="urn:schemas-microsoft-com:vml" Requires="v">
                <p:oleObj spid="_x0000_s180252" name="Equation" r:id="rId4" imgW="6680160" imgH="419040" progId="Equation.3">
                  <p:embed/>
                </p:oleObj>
              </mc:Choice>
              <mc:Fallback>
                <p:oleObj name="Equation" r:id="rId4" imgW="6680160" imgH="41904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2675" y="2304256"/>
                        <a:ext cx="7772400" cy="493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2460" name="Object 12"/>
          <p:cNvGraphicFramePr>
            <a:graphicFrameLocks noChangeAspect="1"/>
          </p:cNvGraphicFramePr>
          <p:nvPr>
            <p:extLst>
              <p:ext uri="{D42A27DB-BD31-4B8C-83A1-F6EECF244321}">
                <p14:modId xmlns:p14="http://schemas.microsoft.com/office/powerpoint/2010/main" val="3727576685"/>
              </p:ext>
            </p:extLst>
          </p:nvPr>
        </p:nvGraphicFramePr>
        <p:xfrm>
          <a:off x="1068388" y="3105150"/>
          <a:ext cx="6934200" cy="506413"/>
        </p:xfrm>
        <a:graphic>
          <a:graphicData uri="http://schemas.openxmlformats.org/presentationml/2006/ole">
            <mc:AlternateContent xmlns:mc="http://schemas.openxmlformats.org/markup-compatibility/2006">
              <mc:Choice xmlns:v="urn:schemas-microsoft-com:vml" Requires="v">
                <p:oleObj spid="_x0000_s180253" name="Equation" r:id="rId6" imgW="5740200" imgH="419040" progId="Equation.DSMT4">
                  <p:embed/>
                </p:oleObj>
              </mc:Choice>
              <mc:Fallback>
                <p:oleObj name="Equation" r:id="rId6" imgW="5740200" imgH="419040" progId="Equation.DSMT4">
                  <p:embed/>
                  <p:pic>
                    <p:nvPicPr>
                      <p:cNvPr id="0" name="Picture 3"/>
                      <p:cNvPicPr>
                        <a:picLocks noChangeAspect="1" noChangeArrowheads="1"/>
                      </p:cNvPicPr>
                      <p:nvPr/>
                    </p:nvPicPr>
                    <p:blipFill>
                      <a:blip r:embed="rId7"/>
                      <a:srcRect/>
                      <a:stretch>
                        <a:fillRect/>
                      </a:stretch>
                    </p:blipFill>
                    <p:spPr bwMode="auto">
                      <a:xfrm>
                        <a:off x="1068388" y="3105150"/>
                        <a:ext cx="6934200" cy="506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de-DE"/>
              <a:t>Influencing the Impact Factor</a:t>
            </a:r>
          </a:p>
        </p:txBody>
      </p:sp>
      <p:sp>
        <p:nvSpPr>
          <p:cNvPr id="261129" name="Text Box 9"/>
          <p:cNvSpPr txBox="1">
            <a:spLocks noChangeArrowheads="1"/>
          </p:cNvSpPr>
          <p:nvPr/>
        </p:nvSpPr>
        <p:spPr bwMode="auto">
          <a:xfrm>
            <a:off x="457200" y="1676399"/>
            <a:ext cx="2055178" cy="461665"/>
          </a:xfrm>
          <a:prstGeom prst="rect">
            <a:avLst/>
          </a:prstGeom>
          <a:noFill/>
          <a:ln w="9525">
            <a:noFill/>
            <a:miter lim="800000"/>
            <a:headEnd/>
            <a:tailEnd/>
          </a:ln>
          <a:effectLst/>
        </p:spPr>
        <p:txBody>
          <a:bodyPr wrap="none">
            <a:spAutoFit/>
          </a:bodyPr>
          <a:lstStyle/>
          <a:p>
            <a:r>
              <a:rPr lang="de-DE" sz="2400" b="1" dirty="0" err="1">
                <a:solidFill>
                  <a:srgbClr val="00715E"/>
                </a:solidFill>
              </a:rPr>
              <a:t>Subject</a:t>
            </a:r>
            <a:r>
              <a:rPr lang="de-DE" sz="2400" b="1" dirty="0">
                <a:solidFill>
                  <a:srgbClr val="00715E"/>
                </a:solidFill>
              </a:rPr>
              <a:t> Area</a:t>
            </a:r>
          </a:p>
        </p:txBody>
      </p:sp>
      <p:sp>
        <p:nvSpPr>
          <p:cNvPr id="261126" name="Rectangle 6"/>
          <p:cNvSpPr>
            <a:spLocks noChangeArrowheads="1"/>
          </p:cNvSpPr>
          <p:nvPr/>
        </p:nvSpPr>
        <p:spPr bwMode="auto">
          <a:xfrm>
            <a:off x="169168" y="5490149"/>
            <a:ext cx="2674640" cy="646331"/>
          </a:xfrm>
          <a:prstGeom prst="rect">
            <a:avLst/>
          </a:prstGeom>
          <a:noFill/>
          <a:ln w="9525">
            <a:noFill/>
            <a:miter lim="800000"/>
            <a:headEnd/>
            <a:tailEnd/>
          </a:ln>
          <a:effectLst/>
        </p:spPr>
        <p:txBody>
          <a:bodyPr wrap="square">
            <a:spAutoFit/>
          </a:bodyPr>
          <a:lstStyle/>
          <a:p>
            <a:pPr algn="l"/>
            <a:r>
              <a:rPr lang="de-DE" sz="1200" dirty="0">
                <a:latin typeface="+mn-lt"/>
              </a:rPr>
              <a:t>M. Amin &amp; M. </a:t>
            </a:r>
            <a:r>
              <a:rPr lang="de-DE" sz="1200" dirty="0" err="1">
                <a:latin typeface="+mn-lt"/>
              </a:rPr>
              <a:t>Mabe</a:t>
            </a:r>
            <a:r>
              <a:rPr lang="de-DE" sz="1200" dirty="0">
                <a:latin typeface="+mn-lt"/>
              </a:rPr>
              <a:t> (2000), Impact </a:t>
            </a:r>
            <a:r>
              <a:rPr lang="de-DE" sz="1200" dirty="0" err="1">
                <a:latin typeface="+mn-lt"/>
              </a:rPr>
              <a:t>Factors</a:t>
            </a:r>
            <a:r>
              <a:rPr lang="de-DE" sz="1200" dirty="0">
                <a:latin typeface="+mn-lt"/>
              </a:rPr>
              <a:t>: </a:t>
            </a:r>
            <a:r>
              <a:rPr lang="de-DE" sz="1200" dirty="0" err="1">
                <a:latin typeface="+mn-lt"/>
              </a:rPr>
              <a:t>Use</a:t>
            </a:r>
            <a:r>
              <a:rPr lang="de-DE" sz="1200" dirty="0">
                <a:latin typeface="+mn-lt"/>
              </a:rPr>
              <a:t> and </a:t>
            </a:r>
            <a:r>
              <a:rPr lang="de-DE" sz="1200" dirty="0" err="1">
                <a:latin typeface="+mn-lt"/>
              </a:rPr>
              <a:t>Abuse</a:t>
            </a:r>
            <a:r>
              <a:rPr lang="de-DE" sz="1200" dirty="0">
                <a:latin typeface="+mn-lt"/>
              </a:rPr>
              <a:t>, </a:t>
            </a:r>
            <a:r>
              <a:rPr lang="de-DE" sz="1200" i="1" dirty="0" err="1">
                <a:latin typeface="+mn-lt"/>
              </a:rPr>
              <a:t>Perspectives</a:t>
            </a:r>
            <a:r>
              <a:rPr lang="de-DE" sz="1200" i="1" dirty="0">
                <a:latin typeface="+mn-lt"/>
              </a:rPr>
              <a:t> in Publishing</a:t>
            </a:r>
            <a:endParaRPr lang="de-DE" sz="1200" dirty="0">
              <a:latin typeface="+mn-lt"/>
            </a:endParaRPr>
          </a:p>
        </p:txBody>
      </p:sp>
      <p:sp>
        <p:nvSpPr>
          <p:cNvPr id="261133" name="Text Box 13"/>
          <p:cNvSpPr txBox="1">
            <a:spLocks noChangeArrowheads="1"/>
          </p:cNvSpPr>
          <p:nvPr/>
        </p:nvSpPr>
        <p:spPr bwMode="auto">
          <a:xfrm>
            <a:off x="457200" y="2286000"/>
            <a:ext cx="2286000" cy="1077218"/>
          </a:xfrm>
          <a:prstGeom prst="rect">
            <a:avLst/>
          </a:prstGeom>
          <a:noFill/>
          <a:ln w="9525">
            <a:noFill/>
            <a:miter lim="800000"/>
            <a:headEnd/>
            <a:tailEnd/>
          </a:ln>
          <a:effectLst/>
        </p:spPr>
        <p:txBody>
          <a:bodyPr wrap="square">
            <a:spAutoFit/>
          </a:bodyPr>
          <a:lstStyle/>
          <a:p>
            <a:pPr algn="l"/>
            <a:r>
              <a:rPr lang="de-DE" sz="1600" b="0" dirty="0">
                <a:latin typeface="+mn-lt"/>
              </a:rPr>
              <a:t>Fundamental and pure </a:t>
            </a:r>
            <a:r>
              <a:rPr lang="de-DE" sz="1600" b="0" dirty="0" err="1">
                <a:latin typeface="+mn-lt"/>
              </a:rPr>
              <a:t>subject</a:t>
            </a:r>
            <a:r>
              <a:rPr lang="de-DE" sz="1600" b="0" dirty="0">
                <a:latin typeface="+mn-lt"/>
              </a:rPr>
              <a:t> </a:t>
            </a:r>
            <a:r>
              <a:rPr lang="de-DE" sz="1600" b="0" dirty="0" err="1">
                <a:latin typeface="+mn-lt"/>
              </a:rPr>
              <a:t>areas</a:t>
            </a:r>
            <a:r>
              <a:rPr lang="de-DE" sz="1600" b="0" dirty="0">
                <a:latin typeface="+mn-lt"/>
              </a:rPr>
              <a:t> </a:t>
            </a:r>
            <a:r>
              <a:rPr lang="de-DE" sz="1600" b="0" dirty="0" err="1">
                <a:latin typeface="+mn-lt"/>
              </a:rPr>
              <a:t>have</a:t>
            </a:r>
            <a:r>
              <a:rPr lang="de-DE" sz="1600" b="0" dirty="0">
                <a:latin typeface="+mn-lt"/>
              </a:rPr>
              <a:t> </a:t>
            </a:r>
            <a:r>
              <a:rPr lang="de-DE" sz="1600" b="0" dirty="0" err="1">
                <a:latin typeface="+mn-lt"/>
              </a:rPr>
              <a:t>higher</a:t>
            </a:r>
            <a:r>
              <a:rPr lang="de-DE" sz="1600" b="0" dirty="0">
                <a:latin typeface="+mn-lt"/>
              </a:rPr>
              <a:t> </a:t>
            </a:r>
            <a:r>
              <a:rPr lang="de-DE" sz="1600" b="0" dirty="0" err="1">
                <a:latin typeface="+mn-lt"/>
              </a:rPr>
              <a:t>impact</a:t>
            </a:r>
            <a:r>
              <a:rPr lang="de-DE" sz="1600" b="0" dirty="0">
                <a:latin typeface="+mn-lt"/>
              </a:rPr>
              <a:t> </a:t>
            </a:r>
            <a:r>
              <a:rPr lang="de-DE" sz="1600" b="0" dirty="0" err="1">
                <a:latin typeface="+mn-lt"/>
              </a:rPr>
              <a:t>factors</a:t>
            </a:r>
            <a:endParaRPr lang="de-DE" sz="1600" b="0" dirty="0">
              <a:latin typeface="+mn-lt"/>
            </a:endParaRPr>
          </a:p>
        </p:txBody>
      </p:sp>
      <p:pic>
        <p:nvPicPr>
          <p:cNvPr id="1832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5171" y="1708983"/>
            <a:ext cx="5953125" cy="4238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de-DE"/>
              <a:t>Influencing the Impact Factor</a:t>
            </a:r>
          </a:p>
        </p:txBody>
      </p:sp>
      <p:pic>
        <p:nvPicPr>
          <p:cNvPr id="290820" name="Picture 4"/>
          <p:cNvPicPr>
            <a:picLocks noChangeAspect="1" noChangeArrowheads="1"/>
          </p:cNvPicPr>
          <p:nvPr/>
        </p:nvPicPr>
        <p:blipFill>
          <a:blip r:embed="rId3" cstate="print"/>
          <a:srcRect/>
          <a:stretch>
            <a:fillRect/>
          </a:stretch>
        </p:blipFill>
        <p:spPr bwMode="auto">
          <a:xfrm>
            <a:off x="3505200" y="1981200"/>
            <a:ext cx="5410200" cy="3687763"/>
          </a:xfrm>
          <a:prstGeom prst="rect">
            <a:avLst/>
          </a:prstGeom>
          <a:noFill/>
          <a:ln w="9525">
            <a:noFill/>
            <a:miter lim="800000"/>
            <a:headEnd/>
            <a:tailEnd/>
          </a:ln>
          <a:effectLst/>
        </p:spPr>
      </p:pic>
      <p:sp>
        <p:nvSpPr>
          <p:cNvPr id="290821" name="Text Box 5"/>
          <p:cNvSpPr txBox="1">
            <a:spLocks noChangeArrowheads="1"/>
          </p:cNvSpPr>
          <p:nvPr/>
        </p:nvSpPr>
        <p:spPr bwMode="auto">
          <a:xfrm>
            <a:off x="441325" y="1524000"/>
            <a:ext cx="3200400" cy="400110"/>
          </a:xfrm>
          <a:prstGeom prst="rect">
            <a:avLst/>
          </a:prstGeom>
          <a:noFill/>
          <a:ln w="9525">
            <a:noFill/>
            <a:miter lim="800000"/>
            <a:headEnd/>
            <a:tailEnd/>
          </a:ln>
          <a:effectLst/>
        </p:spPr>
        <p:txBody>
          <a:bodyPr>
            <a:spAutoFit/>
          </a:bodyPr>
          <a:lstStyle/>
          <a:p>
            <a:pPr algn="l"/>
            <a:r>
              <a:rPr lang="de-DE" sz="2000" b="1" dirty="0" err="1">
                <a:solidFill>
                  <a:srgbClr val="00715E"/>
                </a:solidFill>
                <a:latin typeface="+mn-lt"/>
              </a:rPr>
              <a:t>Number</a:t>
            </a:r>
            <a:r>
              <a:rPr lang="de-DE" sz="2000" b="1" dirty="0">
                <a:solidFill>
                  <a:srgbClr val="00715E"/>
                </a:solidFill>
                <a:latin typeface="+mn-lt"/>
              </a:rPr>
              <a:t> of </a:t>
            </a:r>
            <a:r>
              <a:rPr lang="de-DE" sz="2000" b="1" dirty="0" err="1">
                <a:solidFill>
                  <a:srgbClr val="00715E"/>
                </a:solidFill>
                <a:latin typeface="+mn-lt"/>
              </a:rPr>
              <a:t>Authors</a:t>
            </a:r>
            <a:endParaRPr lang="de-DE" sz="2000" b="1" dirty="0">
              <a:solidFill>
                <a:srgbClr val="00715E"/>
              </a:solidFill>
              <a:latin typeface="+mn-lt"/>
            </a:endParaRPr>
          </a:p>
        </p:txBody>
      </p:sp>
      <p:sp>
        <p:nvSpPr>
          <p:cNvPr id="290822" name="Rectangle 6"/>
          <p:cNvSpPr>
            <a:spLocks noChangeArrowheads="1"/>
          </p:cNvSpPr>
          <p:nvPr/>
        </p:nvSpPr>
        <p:spPr bwMode="auto">
          <a:xfrm>
            <a:off x="441325" y="5517232"/>
            <a:ext cx="2690514" cy="646331"/>
          </a:xfrm>
          <a:prstGeom prst="rect">
            <a:avLst/>
          </a:prstGeom>
          <a:noFill/>
          <a:ln w="9525">
            <a:noFill/>
            <a:miter lim="800000"/>
            <a:headEnd/>
            <a:tailEnd/>
          </a:ln>
          <a:effectLst/>
        </p:spPr>
        <p:txBody>
          <a:bodyPr wrap="square">
            <a:spAutoFit/>
          </a:bodyPr>
          <a:lstStyle/>
          <a:p>
            <a:pPr algn="l"/>
            <a:r>
              <a:rPr lang="de-DE" sz="1200" dirty="0">
                <a:latin typeface="+mn-lt"/>
              </a:rPr>
              <a:t>M. Amin &amp; M. </a:t>
            </a:r>
            <a:r>
              <a:rPr lang="de-DE" sz="1200" dirty="0" err="1">
                <a:latin typeface="+mn-lt"/>
              </a:rPr>
              <a:t>Mabe</a:t>
            </a:r>
            <a:r>
              <a:rPr lang="de-DE" sz="1200" dirty="0">
                <a:latin typeface="+mn-lt"/>
              </a:rPr>
              <a:t> (2000), Impact </a:t>
            </a:r>
            <a:r>
              <a:rPr lang="de-DE" sz="1200" dirty="0" err="1">
                <a:latin typeface="+mn-lt"/>
              </a:rPr>
              <a:t>Factors</a:t>
            </a:r>
            <a:r>
              <a:rPr lang="de-DE" sz="1200" dirty="0">
                <a:latin typeface="+mn-lt"/>
              </a:rPr>
              <a:t>: </a:t>
            </a:r>
            <a:r>
              <a:rPr lang="de-DE" sz="1200" dirty="0" err="1">
                <a:latin typeface="+mn-lt"/>
              </a:rPr>
              <a:t>Use</a:t>
            </a:r>
            <a:r>
              <a:rPr lang="de-DE" sz="1200" dirty="0">
                <a:latin typeface="+mn-lt"/>
              </a:rPr>
              <a:t> and </a:t>
            </a:r>
            <a:r>
              <a:rPr lang="de-DE" sz="1200" dirty="0" err="1">
                <a:latin typeface="+mn-lt"/>
              </a:rPr>
              <a:t>Abuse</a:t>
            </a:r>
            <a:r>
              <a:rPr lang="de-DE" sz="1200" dirty="0">
                <a:latin typeface="+mn-lt"/>
              </a:rPr>
              <a:t>, </a:t>
            </a:r>
            <a:r>
              <a:rPr lang="de-DE" sz="1200" i="1" dirty="0" err="1">
                <a:latin typeface="+mn-lt"/>
              </a:rPr>
              <a:t>Perspectives</a:t>
            </a:r>
            <a:r>
              <a:rPr lang="de-DE" sz="1200" i="1" dirty="0">
                <a:latin typeface="+mn-lt"/>
              </a:rPr>
              <a:t> in Publishing</a:t>
            </a:r>
            <a:endParaRPr lang="de-DE" sz="1200" dirty="0">
              <a:latin typeface="+mn-lt"/>
            </a:endParaRPr>
          </a:p>
        </p:txBody>
      </p:sp>
      <p:sp>
        <p:nvSpPr>
          <p:cNvPr id="290823" name="Text Box 7"/>
          <p:cNvSpPr txBox="1">
            <a:spLocks noChangeArrowheads="1"/>
          </p:cNvSpPr>
          <p:nvPr/>
        </p:nvSpPr>
        <p:spPr bwMode="auto">
          <a:xfrm>
            <a:off x="441324" y="2220913"/>
            <a:ext cx="2690515" cy="1815882"/>
          </a:xfrm>
          <a:prstGeom prst="rect">
            <a:avLst/>
          </a:prstGeom>
          <a:noFill/>
          <a:ln w="9525">
            <a:noFill/>
            <a:miter lim="800000"/>
            <a:headEnd/>
            <a:tailEnd/>
          </a:ln>
          <a:effectLst/>
        </p:spPr>
        <p:txBody>
          <a:bodyPr wrap="square">
            <a:spAutoFit/>
          </a:bodyPr>
          <a:lstStyle/>
          <a:p>
            <a:pPr algn="l"/>
            <a:r>
              <a:rPr lang="de-DE" sz="1600" b="0" dirty="0" err="1">
                <a:latin typeface="+mn-lt"/>
              </a:rPr>
              <a:t>Average</a:t>
            </a:r>
            <a:r>
              <a:rPr lang="de-DE" sz="1600" b="0" dirty="0">
                <a:latin typeface="+mn-lt"/>
              </a:rPr>
              <a:t> </a:t>
            </a:r>
            <a:r>
              <a:rPr lang="de-DE" sz="1600" b="0" dirty="0" err="1">
                <a:latin typeface="+mn-lt"/>
              </a:rPr>
              <a:t>no</a:t>
            </a:r>
            <a:r>
              <a:rPr lang="de-DE" sz="1600" b="0" dirty="0">
                <a:latin typeface="+mn-lt"/>
              </a:rPr>
              <a:t>. of </a:t>
            </a:r>
            <a:r>
              <a:rPr lang="de-DE" sz="1600" b="0" dirty="0" err="1">
                <a:latin typeface="+mn-lt"/>
              </a:rPr>
              <a:t>authors</a:t>
            </a:r>
            <a:r>
              <a:rPr lang="de-DE" sz="1600" b="0" dirty="0">
                <a:latin typeface="+mn-lt"/>
              </a:rPr>
              <a:t> per </a:t>
            </a:r>
            <a:r>
              <a:rPr lang="de-DE" sz="1600" b="0" dirty="0" err="1">
                <a:latin typeface="+mn-lt"/>
              </a:rPr>
              <a:t>paper</a:t>
            </a:r>
            <a:endParaRPr lang="de-DE" sz="1600" b="0" dirty="0">
              <a:latin typeface="+mn-lt"/>
            </a:endParaRPr>
          </a:p>
          <a:p>
            <a:pPr marL="269875" indent="-269875" algn="l">
              <a:buClr>
                <a:srgbClr val="00715E"/>
              </a:buClr>
              <a:buFont typeface="Wingdings" pitchFamily="2" charset="2"/>
              <a:buChar char="Ø"/>
            </a:pPr>
            <a:r>
              <a:rPr lang="de-DE" sz="1600" b="0" dirty="0" err="1">
                <a:latin typeface="+mn-lt"/>
              </a:rPr>
              <a:t>Social</a:t>
            </a:r>
            <a:r>
              <a:rPr lang="de-DE" sz="1600" b="0" dirty="0">
                <a:latin typeface="+mn-lt"/>
              </a:rPr>
              <a:t> </a:t>
            </a:r>
            <a:r>
              <a:rPr lang="de-DE" sz="1600" b="0" dirty="0" err="1">
                <a:latin typeface="+mn-lt"/>
              </a:rPr>
              <a:t>sciences</a:t>
            </a:r>
            <a:r>
              <a:rPr lang="de-DE" sz="1600" b="0" dirty="0">
                <a:latin typeface="+mn-lt"/>
              </a:rPr>
              <a:t>: 2</a:t>
            </a:r>
          </a:p>
          <a:p>
            <a:pPr marL="269875" indent="-269875" algn="l">
              <a:buClr>
                <a:srgbClr val="00715E"/>
              </a:buClr>
              <a:buFont typeface="Wingdings" pitchFamily="2" charset="2"/>
              <a:buChar char="Ø"/>
            </a:pPr>
            <a:r>
              <a:rPr lang="de-DE" sz="1600" b="0" dirty="0">
                <a:latin typeface="+mn-lt"/>
              </a:rPr>
              <a:t>Natural </a:t>
            </a:r>
            <a:r>
              <a:rPr lang="de-DE" sz="1600" b="0" dirty="0" err="1">
                <a:latin typeface="+mn-lt"/>
              </a:rPr>
              <a:t>sciences</a:t>
            </a:r>
            <a:r>
              <a:rPr lang="de-DE" sz="1600" b="0" dirty="0">
                <a:latin typeface="+mn-lt"/>
              </a:rPr>
              <a:t>: 4</a:t>
            </a:r>
          </a:p>
          <a:p>
            <a:pPr algn="l">
              <a:buFontTx/>
              <a:buChar char="•"/>
            </a:pPr>
            <a:endParaRPr lang="de-DE" sz="1600" b="0" dirty="0">
              <a:latin typeface="+mn-lt"/>
            </a:endParaRPr>
          </a:p>
          <a:p>
            <a:pPr algn="l"/>
            <a:r>
              <a:rPr lang="de-DE" sz="1600" b="0" dirty="0" err="1">
                <a:latin typeface="+mn-lt"/>
              </a:rPr>
              <a:t>Authors</a:t>
            </a:r>
            <a:r>
              <a:rPr lang="de-DE" sz="1600" b="0" dirty="0">
                <a:latin typeface="+mn-lt"/>
              </a:rPr>
              <a:t> </a:t>
            </a:r>
            <a:r>
              <a:rPr lang="de-DE" sz="1600" b="0" dirty="0" err="1">
                <a:latin typeface="+mn-lt"/>
              </a:rPr>
              <a:t>tend</a:t>
            </a:r>
            <a:r>
              <a:rPr lang="de-DE" sz="1600" b="0" dirty="0">
                <a:latin typeface="+mn-lt"/>
              </a:rPr>
              <a:t> </a:t>
            </a:r>
            <a:r>
              <a:rPr lang="de-DE" sz="1600" b="0" dirty="0" err="1">
                <a:latin typeface="+mn-lt"/>
              </a:rPr>
              <a:t>to</a:t>
            </a:r>
            <a:r>
              <a:rPr lang="de-DE" sz="1600" b="0" dirty="0">
                <a:latin typeface="+mn-lt"/>
              </a:rPr>
              <a:t> </a:t>
            </a:r>
            <a:r>
              <a:rPr lang="de-DE" sz="1600" b="0" dirty="0" err="1">
                <a:latin typeface="+mn-lt"/>
              </a:rPr>
              <a:t>refer</a:t>
            </a:r>
            <a:r>
              <a:rPr lang="de-DE" sz="1600" b="0" dirty="0">
                <a:latin typeface="+mn-lt"/>
              </a:rPr>
              <a:t> </a:t>
            </a:r>
            <a:r>
              <a:rPr lang="de-DE" sz="1600" b="0" dirty="0" err="1">
                <a:latin typeface="+mn-lt"/>
              </a:rPr>
              <a:t>to</a:t>
            </a:r>
            <a:r>
              <a:rPr lang="de-DE" sz="1600" b="0" dirty="0">
                <a:latin typeface="+mn-lt"/>
              </a:rPr>
              <a:t> </a:t>
            </a:r>
            <a:r>
              <a:rPr lang="de-DE" sz="1600" b="0" dirty="0" err="1">
                <a:latin typeface="+mn-lt"/>
              </a:rPr>
              <a:t>their</a:t>
            </a:r>
            <a:r>
              <a:rPr lang="de-DE" sz="1600" b="0" dirty="0">
                <a:latin typeface="+mn-lt"/>
              </a:rPr>
              <a:t> </a:t>
            </a:r>
            <a:r>
              <a:rPr lang="de-DE" sz="1600" b="0" dirty="0" err="1">
                <a:latin typeface="+mn-lt"/>
              </a:rPr>
              <a:t>own</a:t>
            </a:r>
            <a:r>
              <a:rPr lang="de-DE" sz="1600" b="0" dirty="0">
                <a:latin typeface="+mn-lt"/>
              </a:rPr>
              <a:t> </a:t>
            </a:r>
            <a:r>
              <a:rPr lang="de-DE" sz="1600" b="0" dirty="0" err="1">
                <a:latin typeface="+mn-lt"/>
              </a:rPr>
              <a:t>work</a:t>
            </a:r>
            <a:endParaRPr lang="de-DE" sz="1600" b="0" dirty="0">
              <a:latin typeface="+mn-l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de-DE"/>
              <a:t>Contents</a:t>
            </a:r>
          </a:p>
        </p:txBody>
      </p:sp>
      <p:sp>
        <p:nvSpPr>
          <p:cNvPr id="207875" name="Rectangle 3"/>
          <p:cNvSpPr>
            <a:spLocks noGrp="1" noChangeArrowheads="1"/>
          </p:cNvSpPr>
          <p:nvPr>
            <p:ph idx="1"/>
          </p:nvPr>
        </p:nvSpPr>
        <p:spPr>
          <a:xfrm>
            <a:off x="827584" y="1592263"/>
            <a:ext cx="6121375" cy="4500562"/>
          </a:xfrm>
          <a:noFill/>
        </p:spPr>
        <p:txBody>
          <a:bodyPr/>
          <a:lstStyle/>
          <a:p>
            <a:pPr>
              <a:spcBef>
                <a:spcPts val="600"/>
              </a:spcBef>
              <a:buFont typeface="Wingdings" pitchFamily="2" charset="2"/>
              <a:buChar char="Ø"/>
            </a:pPr>
            <a:r>
              <a:rPr lang="en-US" sz="1600" dirty="0">
                <a:solidFill>
                  <a:schemeClr val="accent4"/>
                </a:solidFill>
              </a:rPr>
              <a:t>Self-Introductio</a:t>
            </a:r>
            <a:r>
              <a:rPr lang="en-US" sz="1600" dirty="0">
                <a:solidFill>
                  <a:srgbClr val="002060"/>
                </a:solidFill>
              </a:rPr>
              <a:t>n</a:t>
            </a:r>
            <a:endParaRPr lang="de-DE" sz="1600" dirty="0">
              <a:solidFill>
                <a:srgbClr val="002060"/>
              </a:solidFill>
            </a:endParaRPr>
          </a:p>
          <a:p>
            <a:pPr>
              <a:spcBef>
                <a:spcPts val="600"/>
              </a:spcBef>
              <a:buFont typeface="Wingdings" pitchFamily="2" charset="2"/>
              <a:buChar char="Ø"/>
            </a:pPr>
            <a:r>
              <a:rPr lang="de-DE" sz="1600" b="1" dirty="0" err="1">
                <a:solidFill>
                  <a:srgbClr val="00715E"/>
                </a:solidFill>
              </a:rPr>
              <a:t>Aims</a:t>
            </a:r>
            <a:r>
              <a:rPr lang="de-DE" sz="1600" b="1" dirty="0">
                <a:solidFill>
                  <a:srgbClr val="00715E"/>
                </a:solidFill>
              </a:rPr>
              <a:t> of </a:t>
            </a:r>
            <a:r>
              <a:rPr lang="de-DE" sz="1600" b="1" dirty="0" err="1">
                <a:solidFill>
                  <a:srgbClr val="00715E"/>
                </a:solidFill>
              </a:rPr>
              <a:t>the</a:t>
            </a:r>
            <a:r>
              <a:rPr lang="de-DE" sz="1600" b="1" dirty="0">
                <a:solidFill>
                  <a:srgbClr val="00715E"/>
                </a:solidFill>
              </a:rPr>
              <a:t> Editorial </a:t>
            </a:r>
            <a:r>
              <a:rPr lang="de-DE" sz="1600" b="1" dirty="0" err="1">
                <a:solidFill>
                  <a:srgbClr val="00715E"/>
                </a:solidFill>
              </a:rPr>
              <a:t>Staff</a:t>
            </a:r>
            <a:r>
              <a:rPr lang="de-DE" sz="1600" b="1" dirty="0">
                <a:solidFill>
                  <a:srgbClr val="00715E"/>
                </a:solidFill>
              </a:rPr>
              <a:t>, </a:t>
            </a:r>
            <a:r>
              <a:rPr lang="de-DE" sz="1600" b="1" dirty="0" err="1">
                <a:solidFill>
                  <a:srgbClr val="00715E"/>
                </a:solidFill>
              </a:rPr>
              <a:t>Scope</a:t>
            </a:r>
            <a:r>
              <a:rPr lang="de-DE" sz="1600" b="1" dirty="0">
                <a:solidFill>
                  <a:srgbClr val="00715E"/>
                </a:solidFill>
              </a:rPr>
              <a:t> </a:t>
            </a:r>
            <a:r>
              <a:rPr lang="de-DE" sz="1600" b="1" dirty="0" err="1">
                <a:solidFill>
                  <a:srgbClr val="00715E"/>
                </a:solidFill>
              </a:rPr>
              <a:t>statement</a:t>
            </a:r>
            <a:endParaRPr lang="de-DE" sz="1600" b="1" dirty="0">
              <a:solidFill>
                <a:srgbClr val="00715E"/>
              </a:solidFill>
            </a:endParaRPr>
          </a:p>
          <a:p>
            <a:pPr>
              <a:spcBef>
                <a:spcPts val="600"/>
              </a:spcBef>
              <a:buFont typeface="Wingdings" pitchFamily="2" charset="2"/>
              <a:buChar char="Ø"/>
            </a:pPr>
            <a:r>
              <a:rPr lang="de-DE" sz="1600" dirty="0" smtClean="0"/>
              <a:t>Submission </a:t>
            </a:r>
            <a:r>
              <a:rPr lang="de-DE" sz="1600" dirty="0" err="1" smtClean="0"/>
              <a:t>Step</a:t>
            </a:r>
            <a:endParaRPr lang="de-DE" sz="1600" dirty="0" smtClean="0"/>
          </a:p>
          <a:p>
            <a:pPr lvl="1">
              <a:spcBef>
                <a:spcPts val="600"/>
              </a:spcBef>
              <a:buFont typeface="Wingdings" pitchFamily="2" charset="2"/>
              <a:buChar char="ü"/>
            </a:pPr>
            <a:r>
              <a:rPr lang="de-DE" sz="1400" dirty="0" err="1" smtClean="0"/>
              <a:t>Ethical</a:t>
            </a:r>
            <a:r>
              <a:rPr lang="de-DE" sz="1400" dirty="0" smtClean="0"/>
              <a:t> Standards</a:t>
            </a:r>
            <a:endParaRPr lang="de-DE" sz="1400" dirty="0" smtClean="0"/>
          </a:p>
          <a:p>
            <a:pPr lvl="1">
              <a:spcBef>
                <a:spcPts val="600"/>
              </a:spcBef>
              <a:buFont typeface="Wingdings" pitchFamily="2" charset="2"/>
              <a:buChar char="ü"/>
            </a:pPr>
            <a:r>
              <a:rPr lang="de-DE" sz="1400" dirty="0" err="1" smtClean="0"/>
              <a:t>Suggested</a:t>
            </a:r>
            <a:r>
              <a:rPr lang="de-DE" sz="1400" dirty="0" smtClean="0"/>
              <a:t> </a:t>
            </a:r>
            <a:r>
              <a:rPr lang="de-DE" sz="1400" dirty="0" err="1" smtClean="0"/>
              <a:t>referees</a:t>
            </a:r>
            <a:endParaRPr lang="de-DE" sz="1400" dirty="0" smtClean="0"/>
          </a:p>
          <a:p>
            <a:pPr>
              <a:spcBef>
                <a:spcPts val="600"/>
              </a:spcBef>
              <a:buFont typeface="Wingdings" pitchFamily="2" charset="2"/>
              <a:buChar char="Ø"/>
            </a:pPr>
            <a:r>
              <a:rPr lang="de-DE" sz="1600" dirty="0" smtClean="0"/>
              <a:t>Peer-Review </a:t>
            </a:r>
            <a:r>
              <a:rPr lang="de-DE" sz="1600" dirty="0" err="1"/>
              <a:t>Process</a:t>
            </a:r>
            <a:endParaRPr lang="de-DE" sz="1600" dirty="0"/>
          </a:p>
          <a:p>
            <a:pPr marL="361950" lvl="1" indent="-169863">
              <a:spcBef>
                <a:spcPts val="600"/>
              </a:spcBef>
              <a:buFont typeface="Wingdings" pitchFamily="2" charset="2"/>
              <a:buChar char="ü"/>
            </a:pPr>
            <a:r>
              <a:rPr lang="de-DE" sz="1400" dirty="0"/>
              <a:t>General </a:t>
            </a:r>
            <a:r>
              <a:rPr lang="de-DE" sz="1400" dirty="0" err="1"/>
              <a:t>description</a:t>
            </a:r>
            <a:endParaRPr lang="de-DE" sz="1400" dirty="0"/>
          </a:p>
          <a:p>
            <a:pPr marL="361950" lvl="1" indent="-169863">
              <a:spcBef>
                <a:spcPts val="600"/>
              </a:spcBef>
              <a:buFont typeface="Wingdings" pitchFamily="2" charset="2"/>
              <a:buChar char="ü"/>
            </a:pPr>
            <a:r>
              <a:rPr lang="de-DE" sz="1400" dirty="0" err="1"/>
              <a:t>Selection</a:t>
            </a:r>
            <a:r>
              <a:rPr lang="de-DE" sz="1400" dirty="0"/>
              <a:t> of </a:t>
            </a:r>
            <a:r>
              <a:rPr lang="de-DE" sz="1400" dirty="0" err="1"/>
              <a:t>reviewers</a:t>
            </a:r>
            <a:endParaRPr lang="de-DE" sz="1400" dirty="0"/>
          </a:p>
          <a:p>
            <a:pPr marL="361950" lvl="1" indent="-169863">
              <a:spcBef>
                <a:spcPts val="600"/>
              </a:spcBef>
              <a:buFont typeface="Wingdings" pitchFamily="2" charset="2"/>
              <a:buChar char="ü"/>
            </a:pPr>
            <a:r>
              <a:rPr lang="de-DE" sz="1400" dirty="0" err="1"/>
              <a:t>Difficult</a:t>
            </a:r>
            <a:r>
              <a:rPr lang="de-DE" sz="1400" dirty="0"/>
              <a:t> </a:t>
            </a:r>
            <a:r>
              <a:rPr lang="de-DE" sz="1400" dirty="0" err="1"/>
              <a:t>judgements</a:t>
            </a:r>
            <a:r>
              <a:rPr lang="de-DE" sz="1400" dirty="0"/>
              <a:t>, </a:t>
            </a:r>
            <a:r>
              <a:rPr lang="de-DE" sz="1400" dirty="0" err="1"/>
              <a:t>adjudication</a:t>
            </a:r>
            <a:endParaRPr lang="de-DE" sz="1400" dirty="0"/>
          </a:p>
          <a:p>
            <a:pPr>
              <a:spcBef>
                <a:spcPts val="600"/>
              </a:spcBef>
              <a:buFont typeface="Wingdings" pitchFamily="2" charset="2"/>
              <a:buChar char="Ø"/>
            </a:pPr>
            <a:r>
              <a:rPr lang="de-DE" sz="1600" dirty="0"/>
              <a:t>Editorial </a:t>
            </a:r>
            <a:r>
              <a:rPr lang="de-DE" sz="1600" dirty="0" err="1"/>
              <a:t>staff</a:t>
            </a:r>
            <a:r>
              <a:rPr lang="de-DE" sz="1600" dirty="0"/>
              <a:t> - </a:t>
            </a:r>
            <a:r>
              <a:rPr lang="de-DE" sz="1600" dirty="0" err="1"/>
              <a:t>composition</a:t>
            </a:r>
            <a:endParaRPr lang="de-DE" sz="1600" dirty="0"/>
          </a:p>
          <a:p>
            <a:pPr>
              <a:spcBef>
                <a:spcPts val="600"/>
              </a:spcBef>
              <a:buFont typeface="Wingdings" pitchFamily="2" charset="2"/>
              <a:buChar char="Ø"/>
            </a:pPr>
            <a:r>
              <a:rPr lang="en-US" sz="1600" dirty="0"/>
              <a:t>Measures of evaluation</a:t>
            </a:r>
          </a:p>
          <a:p>
            <a:pPr>
              <a:spcBef>
                <a:spcPts val="600"/>
              </a:spcBef>
              <a:buFont typeface="Wingdings" pitchFamily="2" charset="2"/>
              <a:buChar char="Ø"/>
            </a:pPr>
            <a:r>
              <a:rPr lang="en-US" sz="1600" dirty="0"/>
              <a:t>Editor / publisher</a:t>
            </a:r>
          </a:p>
          <a:p>
            <a:pPr marL="361950" lvl="1" indent="-169863">
              <a:spcBef>
                <a:spcPts val="600"/>
              </a:spcBef>
              <a:buFont typeface="Wingdings" pitchFamily="2" charset="2"/>
              <a:buChar char="ü"/>
            </a:pPr>
            <a:r>
              <a:rPr lang="en-US" sz="1400" dirty="0"/>
              <a:t>Statistics, production</a:t>
            </a:r>
          </a:p>
          <a:p>
            <a:pPr marL="361950" lvl="1" indent="-169863">
              <a:spcBef>
                <a:spcPts val="600"/>
              </a:spcBef>
              <a:buFont typeface="Wingdings" pitchFamily="2" charset="2"/>
              <a:buChar char="ü"/>
            </a:pPr>
            <a:r>
              <a:rPr lang="en-US" sz="1400" dirty="0"/>
              <a:t>Marketing</a:t>
            </a:r>
          </a:p>
          <a:p>
            <a:pPr>
              <a:spcBef>
                <a:spcPts val="600"/>
              </a:spcBef>
              <a:buFont typeface="Wingdings" pitchFamily="2" charset="2"/>
              <a:buChar char="Ø"/>
            </a:pPr>
            <a:r>
              <a:rPr lang="de-DE" sz="1600" dirty="0" err="1"/>
              <a:t>Discussion</a:t>
            </a:r>
            <a:r>
              <a:rPr lang="de-DE" sz="1600" dirty="0"/>
              <a:t>, </a:t>
            </a:r>
            <a:r>
              <a:rPr lang="de-DE" sz="1600" dirty="0" err="1"/>
              <a:t>Questions</a:t>
            </a:r>
            <a:r>
              <a:rPr lang="de-DE" sz="1600" dirty="0"/>
              <a:t> and </a:t>
            </a:r>
            <a:r>
              <a:rPr lang="de-DE" sz="1600" dirty="0" err="1"/>
              <a:t>Answers</a:t>
            </a:r>
            <a:endParaRPr lang="de-DE" sz="1600"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r>
              <a:rPr lang="de-DE"/>
              <a:t>Influencing the Impact Factor</a:t>
            </a:r>
          </a:p>
        </p:txBody>
      </p:sp>
      <p:pic>
        <p:nvPicPr>
          <p:cNvPr id="291844" name="Picture 4"/>
          <p:cNvPicPr>
            <a:picLocks noChangeAspect="1" noChangeArrowheads="1"/>
          </p:cNvPicPr>
          <p:nvPr/>
        </p:nvPicPr>
        <p:blipFill>
          <a:blip r:embed="rId3" cstate="print"/>
          <a:srcRect/>
          <a:stretch>
            <a:fillRect/>
          </a:stretch>
        </p:blipFill>
        <p:spPr bwMode="auto">
          <a:xfrm>
            <a:off x="683568" y="2297112"/>
            <a:ext cx="7391400" cy="3570288"/>
          </a:xfrm>
          <a:prstGeom prst="rect">
            <a:avLst/>
          </a:prstGeom>
          <a:noFill/>
          <a:ln w="9525">
            <a:noFill/>
            <a:miter lim="800000"/>
            <a:headEnd/>
            <a:tailEnd/>
          </a:ln>
          <a:effectLst/>
        </p:spPr>
      </p:pic>
      <p:sp>
        <p:nvSpPr>
          <p:cNvPr id="291845" name="Text Box 5"/>
          <p:cNvSpPr txBox="1">
            <a:spLocks noChangeArrowheads="1"/>
          </p:cNvSpPr>
          <p:nvPr/>
        </p:nvSpPr>
        <p:spPr bwMode="auto">
          <a:xfrm>
            <a:off x="304800" y="1535113"/>
            <a:ext cx="2278188" cy="400110"/>
          </a:xfrm>
          <a:prstGeom prst="rect">
            <a:avLst/>
          </a:prstGeom>
          <a:noFill/>
          <a:ln w="9525">
            <a:noFill/>
            <a:miter lim="800000"/>
            <a:headEnd/>
            <a:tailEnd/>
          </a:ln>
          <a:effectLst/>
        </p:spPr>
        <p:txBody>
          <a:bodyPr wrap="none">
            <a:spAutoFit/>
          </a:bodyPr>
          <a:lstStyle/>
          <a:p>
            <a:r>
              <a:rPr lang="de-DE" sz="2000" b="1" dirty="0">
                <a:solidFill>
                  <a:srgbClr val="00715E"/>
                </a:solidFill>
                <a:latin typeface="+mn-lt"/>
              </a:rPr>
              <a:t>Type of </a:t>
            </a:r>
            <a:r>
              <a:rPr lang="de-DE" sz="2000" b="1" dirty="0" err="1">
                <a:solidFill>
                  <a:srgbClr val="00715E"/>
                </a:solidFill>
                <a:latin typeface="+mn-lt"/>
              </a:rPr>
              <a:t>Article</a:t>
            </a:r>
            <a:endParaRPr lang="de-DE" sz="2000" b="1" dirty="0">
              <a:solidFill>
                <a:srgbClr val="00715E"/>
              </a:solidFill>
              <a:latin typeface="+mn-lt"/>
            </a:endParaRPr>
          </a:p>
        </p:txBody>
      </p:sp>
      <p:sp>
        <p:nvSpPr>
          <p:cNvPr id="291846" name="Rectangle 6"/>
          <p:cNvSpPr>
            <a:spLocks noChangeArrowheads="1"/>
          </p:cNvSpPr>
          <p:nvPr/>
        </p:nvSpPr>
        <p:spPr bwMode="auto">
          <a:xfrm>
            <a:off x="358774" y="5547518"/>
            <a:ext cx="2701057" cy="646331"/>
          </a:xfrm>
          <a:prstGeom prst="rect">
            <a:avLst/>
          </a:prstGeom>
          <a:noFill/>
          <a:ln w="9525">
            <a:noFill/>
            <a:miter lim="800000"/>
            <a:headEnd/>
            <a:tailEnd/>
          </a:ln>
          <a:effectLst/>
        </p:spPr>
        <p:txBody>
          <a:bodyPr wrap="square">
            <a:spAutoFit/>
          </a:bodyPr>
          <a:lstStyle/>
          <a:p>
            <a:pPr algn="l"/>
            <a:r>
              <a:rPr lang="de-DE" sz="1200" dirty="0">
                <a:latin typeface="+mn-lt"/>
              </a:rPr>
              <a:t>M. Amin &amp; M. </a:t>
            </a:r>
            <a:r>
              <a:rPr lang="de-DE" sz="1200" dirty="0" err="1">
                <a:latin typeface="+mn-lt"/>
              </a:rPr>
              <a:t>Mabe</a:t>
            </a:r>
            <a:r>
              <a:rPr lang="de-DE" sz="1200" dirty="0">
                <a:latin typeface="+mn-lt"/>
              </a:rPr>
              <a:t> (2000), Impact </a:t>
            </a:r>
            <a:r>
              <a:rPr lang="de-DE" sz="1200" dirty="0" err="1">
                <a:latin typeface="+mn-lt"/>
              </a:rPr>
              <a:t>Factors</a:t>
            </a:r>
            <a:r>
              <a:rPr lang="de-DE" sz="1200" dirty="0">
                <a:latin typeface="+mn-lt"/>
              </a:rPr>
              <a:t>: </a:t>
            </a:r>
            <a:r>
              <a:rPr lang="de-DE" sz="1200" dirty="0" err="1">
                <a:latin typeface="+mn-lt"/>
              </a:rPr>
              <a:t>Use</a:t>
            </a:r>
            <a:r>
              <a:rPr lang="de-DE" sz="1200" dirty="0">
                <a:latin typeface="+mn-lt"/>
              </a:rPr>
              <a:t> and </a:t>
            </a:r>
            <a:r>
              <a:rPr lang="de-DE" sz="1200" dirty="0" err="1">
                <a:latin typeface="+mn-lt"/>
              </a:rPr>
              <a:t>Abuse</a:t>
            </a:r>
            <a:r>
              <a:rPr lang="de-DE" sz="1200" dirty="0">
                <a:latin typeface="+mn-lt"/>
              </a:rPr>
              <a:t>, </a:t>
            </a:r>
            <a:r>
              <a:rPr lang="de-DE" sz="1200" i="1" dirty="0" err="1">
                <a:latin typeface="+mn-lt"/>
              </a:rPr>
              <a:t>Perspectives</a:t>
            </a:r>
            <a:r>
              <a:rPr lang="de-DE" sz="1200" i="1" dirty="0">
                <a:latin typeface="+mn-lt"/>
              </a:rPr>
              <a:t> in Publishing</a:t>
            </a:r>
            <a:endParaRPr lang="de-DE" sz="1200" dirty="0">
              <a:latin typeface="+mn-lt"/>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a:xfrm>
            <a:off x="533400" y="738187"/>
            <a:ext cx="5029200" cy="288925"/>
          </a:xfrm>
        </p:spPr>
        <p:txBody>
          <a:bodyPr/>
          <a:lstStyle/>
          <a:p>
            <a:r>
              <a:rPr lang="de-DE" dirty="0"/>
              <a:t>Online First </a:t>
            </a:r>
            <a:r>
              <a:rPr lang="de-DE" dirty="0" err="1"/>
              <a:t>Influence</a:t>
            </a:r>
            <a:r>
              <a:rPr lang="de-DE" dirty="0"/>
              <a:t> on Impact </a:t>
            </a:r>
            <a:r>
              <a:rPr lang="de-DE" dirty="0" err="1"/>
              <a:t>Factor</a:t>
            </a:r>
            <a:endParaRPr lang="de-DE" dirty="0"/>
          </a:p>
        </p:txBody>
      </p:sp>
      <p:sp>
        <p:nvSpPr>
          <p:cNvPr id="347142" name="Line 6"/>
          <p:cNvSpPr>
            <a:spLocks noChangeShapeType="1"/>
          </p:cNvSpPr>
          <p:nvPr/>
        </p:nvSpPr>
        <p:spPr bwMode="auto">
          <a:xfrm>
            <a:off x="762000" y="3505200"/>
            <a:ext cx="1447800" cy="0"/>
          </a:xfrm>
          <a:prstGeom prst="line">
            <a:avLst/>
          </a:prstGeom>
          <a:noFill/>
          <a:ln w="38100">
            <a:solidFill>
              <a:schemeClr val="accent2"/>
            </a:solidFill>
            <a:round/>
            <a:headEnd/>
            <a:tailEnd/>
          </a:ln>
          <a:effectLst/>
        </p:spPr>
        <p:txBody>
          <a:bodyPr>
            <a:spAutoFit/>
          </a:bodyPr>
          <a:lstStyle/>
          <a:p>
            <a:endParaRPr lang="en-US"/>
          </a:p>
        </p:txBody>
      </p:sp>
      <p:sp>
        <p:nvSpPr>
          <p:cNvPr id="347143" name="Line 7"/>
          <p:cNvSpPr>
            <a:spLocks noChangeShapeType="1"/>
          </p:cNvSpPr>
          <p:nvPr/>
        </p:nvSpPr>
        <p:spPr bwMode="auto">
          <a:xfrm>
            <a:off x="762000" y="3352800"/>
            <a:ext cx="0" cy="304800"/>
          </a:xfrm>
          <a:prstGeom prst="line">
            <a:avLst/>
          </a:prstGeom>
          <a:noFill/>
          <a:ln w="28575">
            <a:solidFill>
              <a:schemeClr val="tx1"/>
            </a:solidFill>
            <a:round/>
            <a:headEnd/>
            <a:tailEnd/>
          </a:ln>
          <a:effectLst/>
        </p:spPr>
        <p:txBody>
          <a:bodyPr>
            <a:spAutoFit/>
          </a:bodyPr>
          <a:lstStyle/>
          <a:p>
            <a:endParaRPr lang="en-US"/>
          </a:p>
        </p:txBody>
      </p:sp>
      <p:sp>
        <p:nvSpPr>
          <p:cNvPr id="347147" name="Text Box 11"/>
          <p:cNvSpPr txBox="1">
            <a:spLocks noChangeArrowheads="1"/>
          </p:cNvSpPr>
          <p:nvPr/>
        </p:nvSpPr>
        <p:spPr bwMode="auto">
          <a:xfrm>
            <a:off x="1143000" y="3505200"/>
            <a:ext cx="639919" cy="338554"/>
          </a:xfrm>
          <a:prstGeom prst="rect">
            <a:avLst/>
          </a:prstGeom>
          <a:noFill/>
          <a:ln w="9525">
            <a:noFill/>
            <a:miter lim="800000"/>
            <a:headEnd/>
            <a:tailEnd/>
          </a:ln>
          <a:effectLst/>
        </p:spPr>
        <p:txBody>
          <a:bodyPr wrap="none">
            <a:spAutoFit/>
          </a:bodyPr>
          <a:lstStyle/>
          <a:p>
            <a:r>
              <a:rPr lang="de-DE" sz="1600" dirty="0" smtClean="0"/>
              <a:t>2008</a:t>
            </a:r>
            <a:endParaRPr lang="de-DE" sz="1600" dirty="0"/>
          </a:p>
        </p:txBody>
      </p:sp>
      <p:sp>
        <p:nvSpPr>
          <p:cNvPr id="347148" name="Line 12"/>
          <p:cNvSpPr>
            <a:spLocks noChangeShapeType="1"/>
          </p:cNvSpPr>
          <p:nvPr/>
        </p:nvSpPr>
        <p:spPr bwMode="auto">
          <a:xfrm>
            <a:off x="2209800" y="3505200"/>
            <a:ext cx="1447800" cy="0"/>
          </a:xfrm>
          <a:prstGeom prst="line">
            <a:avLst/>
          </a:prstGeom>
          <a:noFill/>
          <a:ln w="38100">
            <a:solidFill>
              <a:schemeClr val="accent2"/>
            </a:solidFill>
            <a:round/>
            <a:headEnd/>
            <a:tailEnd/>
          </a:ln>
          <a:effectLst/>
        </p:spPr>
        <p:txBody>
          <a:bodyPr>
            <a:spAutoFit/>
          </a:bodyPr>
          <a:lstStyle/>
          <a:p>
            <a:endParaRPr lang="en-US"/>
          </a:p>
        </p:txBody>
      </p:sp>
      <p:sp>
        <p:nvSpPr>
          <p:cNvPr id="347149" name="Line 13"/>
          <p:cNvSpPr>
            <a:spLocks noChangeShapeType="1"/>
          </p:cNvSpPr>
          <p:nvPr/>
        </p:nvSpPr>
        <p:spPr bwMode="auto">
          <a:xfrm>
            <a:off x="2209800" y="3352800"/>
            <a:ext cx="0" cy="304800"/>
          </a:xfrm>
          <a:prstGeom prst="line">
            <a:avLst/>
          </a:prstGeom>
          <a:noFill/>
          <a:ln w="28575">
            <a:solidFill>
              <a:schemeClr val="tx1"/>
            </a:solidFill>
            <a:round/>
            <a:headEnd/>
            <a:tailEnd/>
          </a:ln>
          <a:effectLst/>
        </p:spPr>
        <p:txBody>
          <a:bodyPr>
            <a:spAutoFit/>
          </a:bodyPr>
          <a:lstStyle/>
          <a:p>
            <a:endParaRPr lang="en-US"/>
          </a:p>
        </p:txBody>
      </p:sp>
      <p:sp>
        <p:nvSpPr>
          <p:cNvPr id="347150" name="Text Box 14"/>
          <p:cNvSpPr txBox="1">
            <a:spLocks noChangeArrowheads="1"/>
          </p:cNvSpPr>
          <p:nvPr/>
        </p:nvSpPr>
        <p:spPr bwMode="auto">
          <a:xfrm>
            <a:off x="2590800" y="3505200"/>
            <a:ext cx="639919" cy="338554"/>
          </a:xfrm>
          <a:prstGeom prst="rect">
            <a:avLst/>
          </a:prstGeom>
          <a:noFill/>
          <a:ln w="9525">
            <a:noFill/>
            <a:miter lim="800000"/>
            <a:headEnd/>
            <a:tailEnd/>
          </a:ln>
          <a:effectLst/>
        </p:spPr>
        <p:txBody>
          <a:bodyPr wrap="none">
            <a:spAutoFit/>
          </a:bodyPr>
          <a:lstStyle/>
          <a:p>
            <a:r>
              <a:rPr lang="de-DE" sz="1600" dirty="0" smtClean="0"/>
              <a:t>2009</a:t>
            </a:r>
            <a:endParaRPr lang="de-DE" sz="1600" dirty="0"/>
          </a:p>
        </p:txBody>
      </p:sp>
      <p:sp>
        <p:nvSpPr>
          <p:cNvPr id="347151" name="Line 15"/>
          <p:cNvSpPr>
            <a:spLocks noChangeShapeType="1"/>
          </p:cNvSpPr>
          <p:nvPr/>
        </p:nvSpPr>
        <p:spPr bwMode="auto">
          <a:xfrm>
            <a:off x="3657600" y="3505200"/>
            <a:ext cx="1447800" cy="0"/>
          </a:xfrm>
          <a:prstGeom prst="line">
            <a:avLst/>
          </a:prstGeom>
          <a:noFill/>
          <a:ln w="38100">
            <a:solidFill>
              <a:schemeClr val="accent2"/>
            </a:solidFill>
            <a:round/>
            <a:headEnd/>
            <a:tailEnd/>
          </a:ln>
          <a:effectLst/>
        </p:spPr>
        <p:txBody>
          <a:bodyPr>
            <a:spAutoFit/>
          </a:bodyPr>
          <a:lstStyle/>
          <a:p>
            <a:endParaRPr lang="en-US"/>
          </a:p>
        </p:txBody>
      </p:sp>
      <p:sp>
        <p:nvSpPr>
          <p:cNvPr id="347152" name="Line 16"/>
          <p:cNvSpPr>
            <a:spLocks noChangeShapeType="1"/>
          </p:cNvSpPr>
          <p:nvPr/>
        </p:nvSpPr>
        <p:spPr bwMode="auto">
          <a:xfrm>
            <a:off x="3657600" y="3352800"/>
            <a:ext cx="0" cy="304800"/>
          </a:xfrm>
          <a:prstGeom prst="line">
            <a:avLst/>
          </a:prstGeom>
          <a:noFill/>
          <a:ln w="28575">
            <a:solidFill>
              <a:schemeClr val="tx1"/>
            </a:solidFill>
            <a:round/>
            <a:headEnd/>
            <a:tailEnd/>
          </a:ln>
          <a:effectLst/>
        </p:spPr>
        <p:txBody>
          <a:bodyPr>
            <a:spAutoFit/>
          </a:bodyPr>
          <a:lstStyle/>
          <a:p>
            <a:endParaRPr lang="en-US"/>
          </a:p>
        </p:txBody>
      </p:sp>
      <p:sp>
        <p:nvSpPr>
          <p:cNvPr id="347153" name="Text Box 17"/>
          <p:cNvSpPr txBox="1">
            <a:spLocks noChangeArrowheads="1"/>
          </p:cNvSpPr>
          <p:nvPr/>
        </p:nvSpPr>
        <p:spPr bwMode="auto">
          <a:xfrm>
            <a:off x="4038600" y="3505200"/>
            <a:ext cx="639919" cy="338554"/>
          </a:xfrm>
          <a:prstGeom prst="rect">
            <a:avLst/>
          </a:prstGeom>
          <a:noFill/>
          <a:ln w="9525">
            <a:noFill/>
            <a:miter lim="800000"/>
            <a:headEnd/>
            <a:tailEnd/>
          </a:ln>
          <a:effectLst/>
        </p:spPr>
        <p:txBody>
          <a:bodyPr wrap="none">
            <a:spAutoFit/>
          </a:bodyPr>
          <a:lstStyle/>
          <a:p>
            <a:r>
              <a:rPr lang="de-DE" sz="1600" dirty="0" smtClean="0"/>
              <a:t>2010</a:t>
            </a:r>
            <a:endParaRPr lang="de-DE" sz="1600" dirty="0"/>
          </a:p>
        </p:txBody>
      </p:sp>
      <p:sp>
        <p:nvSpPr>
          <p:cNvPr id="347154" name="Line 18"/>
          <p:cNvSpPr>
            <a:spLocks noChangeShapeType="1"/>
          </p:cNvSpPr>
          <p:nvPr/>
        </p:nvSpPr>
        <p:spPr bwMode="auto">
          <a:xfrm>
            <a:off x="5105400" y="3505200"/>
            <a:ext cx="1447800" cy="0"/>
          </a:xfrm>
          <a:prstGeom prst="line">
            <a:avLst/>
          </a:prstGeom>
          <a:noFill/>
          <a:ln w="38100">
            <a:solidFill>
              <a:schemeClr val="accent2"/>
            </a:solidFill>
            <a:round/>
            <a:headEnd/>
            <a:tailEnd/>
          </a:ln>
          <a:effectLst/>
        </p:spPr>
        <p:txBody>
          <a:bodyPr>
            <a:spAutoFit/>
          </a:bodyPr>
          <a:lstStyle/>
          <a:p>
            <a:endParaRPr lang="en-US"/>
          </a:p>
        </p:txBody>
      </p:sp>
      <p:sp>
        <p:nvSpPr>
          <p:cNvPr id="347155" name="Line 19"/>
          <p:cNvSpPr>
            <a:spLocks noChangeShapeType="1"/>
          </p:cNvSpPr>
          <p:nvPr/>
        </p:nvSpPr>
        <p:spPr bwMode="auto">
          <a:xfrm>
            <a:off x="5105400" y="3352800"/>
            <a:ext cx="0" cy="304800"/>
          </a:xfrm>
          <a:prstGeom prst="line">
            <a:avLst/>
          </a:prstGeom>
          <a:noFill/>
          <a:ln w="28575">
            <a:solidFill>
              <a:schemeClr val="tx1"/>
            </a:solidFill>
            <a:round/>
            <a:headEnd/>
            <a:tailEnd/>
          </a:ln>
          <a:effectLst/>
        </p:spPr>
        <p:txBody>
          <a:bodyPr>
            <a:spAutoFit/>
          </a:bodyPr>
          <a:lstStyle/>
          <a:p>
            <a:endParaRPr lang="en-US"/>
          </a:p>
        </p:txBody>
      </p:sp>
      <p:sp>
        <p:nvSpPr>
          <p:cNvPr id="347156" name="Text Box 20"/>
          <p:cNvSpPr txBox="1">
            <a:spLocks noChangeArrowheads="1"/>
          </p:cNvSpPr>
          <p:nvPr/>
        </p:nvSpPr>
        <p:spPr bwMode="auto">
          <a:xfrm>
            <a:off x="5486400" y="3505200"/>
            <a:ext cx="624658" cy="338554"/>
          </a:xfrm>
          <a:prstGeom prst="rect">
            <a:avLst/>
          </a:prstGeom>
          <a:noFill/>
          <a:ln w="9525">
            <a:noFill/>
            <a:miter lim="800000"/>
            <a:headEnd/>
            <a:tailEnd/>
          </a:ln>
          <a:effectLst/>
        </p:spPr>
        <p:txBody>
          <a:bodyPr wrap="none">
            <a:spAutoFit/>
          </a:bodyPr>
          <a:lstStyle/>
          <a:p>
            <a:r>
              <a:rPr lang="de-DE" sz="1600" dirty="0" smtClean="0"/>
              <a:t>2011</a:t>
            </a:r>
            <a:endParaRPr lang="de-DE" sz="1600" dirty="0"/>
          </a:p>
        </p:txBody>
      </p:sp>
      <p:sp>
        <p:nvSpPr>
          <p:cNvPr id="347157" name="Line 21"/>
          <p:cNvSpPr>
            <a:spLocks noChangeShapeType="1"/>
          </p:cNvSpPr>
          <p:nvPr/>
        </p:nvSpPr>
        <p:spPr bwMode="auto">
          <a:xfrm>
            <a:off x="6553200" y="3505200"/>
            <a:ext cx="1447800" cy="0"/>
          </a:xfrm>
          <a:prstGeom prst="line">
            <a:avLst/>
          </a:prstGeom>
          <a:noFill/>
          <a:ln w="38100">
            <a:solidFill>
              <a:schemeClr val="accent2"/>
            </a:solidFill>
            <a:round/>
            <a:headEnd/>
            <a:tailEnd/>
          </a:ln>
          <a:effectLst/>
        </p:spPr>
        <p:txBody>
          <a:bodyPr>
            <a:spAutoFit/>
          </a:bodyPr>
          <a:lstStyle/>
          <a:p>
            <a:endParaRPr lang="en-US"/>
          </a:p>
        </p:txBody>
      </p:sp>
      <p:sp>
        <p:nvSpPr>
          <p:cNvPr id="347158" name="Line 22"/>
          <p:cNvSpPr>
            <a:spLocks noChangeShapeType="1"/>
          </p:cNvSpPr>
          <p:nvPr/>
        </p:nvSpPr>
        <p:spPr bwMode="auto">
          <a:xfrm>
            <a:off x="6553200" y="3352800"/>
            <a:ext cx="0" cy="304800"/>
          </a:xfrm>
          <a:prstGeom prst="line">
            <a:avLst/>
          </a:prstGeom>
          <a:noFill/>
          <a:ln w="28575">
            <a:solidFill>
              <a:schemeClr val="tx1"/>
            </a:solidFill>
            <a:round/>
            <a:headEnd/>
            <a:tailEnd/>
          </a:ln>
          <a:effectLst/>
        </p:spPr>
        <p:txBody>
          <a:bodyPr>
            <a:spAutoFit/>
          </a:bodyPr>
          <a:lstStyle/>
          <a:p>
            <a:endParaRPr lang="en-US"/>
          </a:p>
        </p:txBody>
      </p:sp>
      <p:sp>
        <p:nvSpPr>
          <p:cNvPr id="347159" name="Text Box 23"/>
          <p:cNvSpPr txBox="1">
            <a:spLocks noChangeArrowheads="1"/>
          </p:cNvSpPr>
          <p:nvPr/>
        </p:nvSpPr>
        <p:spPr bwMode="auto">
          <a:xfrm>
            <a:off x="6934200" y="3505200"/>
            <a:ext cx="639919" cy="338554"/>
          </a:xfrm>
          <a:prstGeom prst="rect">
            <a:avLst/>
          </a:prstGeom>
          <a:noFill/>
          <a:ln w="9525">
            <a:noFill/>
            <a:miter lim="800000"/>
            <a:headEnd/>
            <a:tailEnd/>
          </a:ln>
          <a:effectLst/>
        </p:spPr>
        <p:txBody>
          <a:bodyPr wrap="none">
            <a:spAutoFit/>
          </a:bodyPr>
          <a:lstStyle/>
          <a:p>
            <a:r>
              <a:rPr lang="de-DE" sz="1600" dirty="0" smtClean="0"/>
              <a:t>2012</a:t>
            </a:r>
            <a:endParaRPr lang="de-DE" sz="1600" dirty="0"/>
          </a:p>
        </p:txBody>
      </p:sp>
      <p:grpSp>
        <p:nvGrpSpPr>
          <p:cNvPr id="2" name="Group 37"/>
          <p:cNvGrpSpPr>
            <a:grpSpLocks/>
          </p:cNvGrpSpPr>
          <p:nvPr/>
        </p:nvGrpSpPr>
        <p:grpSpPr bwMode="auto">
          <a:xfrm>
            <a:off x="6858000" y="2438400"/>
            <a:ext cx="1665288" cy="1066800"/>
            <a:chOff x="4320" y="1536"/>
            <a:chExt cx="1049" cy="672"/>
          </a:xfrm>
        </p:grpSpPr>
        <p:sp>
          <p:nvSpPr>
            <p:cNvPr id="347160" name="Line 24"/>
            <p:cNvSpPr>
              <a:spLocks noChangeShapeType="1"/>
            </p:cNvSpPr>
            <p:nvPr/>
          </p:nvSpPr>
          <p:spPr bwMode="auto">
            <a:xfrm>
              <a:off x="4512" y="2016"/>
              <a:ext cx="0" cy="192"/>
            </a:xfrm>
            <a:prstGeom prst="line">
              <a:avLst/>
            </a:prstGeom>
            <a:noFill/>
            <a:ln w="19050">
              <a:solidFill>
                <a:schemeClr val="tx1"/>
              </a:solidFill>
              <a:round/>
              <a:headEnd/>
              <a:tailEnd type="triangle" w="med" len="med"/>
            </a:ln>
            <a:effectLst/>
          </p:spPr>
          <p:txBody>
            <a:bodyPr>
              <a:spAutoFit/>
            </a:bodyPr>
            <a:lstStyle/>
            <a:p>
              <a:endParaRPr lang="en-US"/>
            </a:p>
          </p:txBody>
        </p:sp>
        <p:sp>
          <p:nvSpPr>
            <p:cNvPr id="347161" name="Text Box 25"/>
            <p:cNvSpPr txBox="1">
              <a:spLocks noChangeArrowheads="1"/>
            </p:cNvSpPr>
            <p:nvPr/>
          </p:nvSpPr>
          <p:spPr bwMode="auto">
            <a:xfrm>
              <a:off x="4320" y="1536"/>
              <a:ext cx="1049" cy="415"/>
            </a:xfrm>
            <a:prstGeom prst="rect">
              <a:avLst/>
            </a:prstGeom>
            <a:noFill/>
            <a:ln w="9525">
              <a:noFill/>
              <a:miter lim="800000"/>
              <a:headEnd/>
              <a:tailEnd/>
            </a:ln>
            <a:effectLst/>
          </p:spPr>
          <p:txBody>
            <a:bodyPr wrap="none">
              <a:spAutoFit/>
            </a:bodyPr>
            <a:lstStyle/>
            <a:p>
              <a:pPr>
                <a:spcBef>
                  <a:spcPct val="30000"/>
                </a:spcBef>
              </a:pPr>
              <a:r>
                <a:rPr lang="de-DE" sz="1600" dirty="0"/>
                <a:t>IF </a:t>
              </a:r>
              <a:r>
                <a:rPr lang="de-DE" sz="1600" dirty="0" smtClean="0"/>
                <a:t>2011</a:t>
              </a:r>
              <a:endParaRPr lang="de-DE" sz="1600" dirty="0"/>
            </a:p>
            <a:p>
              <a:pPr>
                <a:spcBef>
                  <a:spcPct val="30000"/>
                </a:spcBef>
              </a:pPr>
              <a:r>
                <a:rPr lang="de-DE" sz="1600" dirty="0" err="1"/>
                <a:t>Published</a:t>
              </a:r>
              <a:r>
                <a:rPr lang="de-DE" sz="1600" dirty="0"/>
                <a:t> </a:t>
              </a:r>
              <a:r>
                <a:rPr lang="de-DE" sz="1600" dirty="0" err="1"/>
                <a:t>by</a:t>
              </a:r>
              <a:r>
                <a:rPr lang="de-DE" sz="1600" dirty="0"/>
                <a:t> ISI</a:t>
              </a:r>
            </a:p>
          </p:txBody>
        </p:sp>
      </p:grpSp>
      <p:grpSp>
        <p:nvGrpSpPr>
          <p:cNvPr id="3" name="Group 39"/>
          <p:cNvGrpSpPr>
            <a:grpSpLocks/>
          </p:cNvGrpSpPr>
          <p:nvPr/>
        </p:nvGrpSpPr>
        <p:grpSpPr bwMode="auto">
          <a:xfrm>
            <a:off x="2209800" y="2590800"/>
            <a:ext cx="2895600" cy="1784350"/>
            <a:chOff x="1392" y="1632"/>
            <a:chExt cx="1824" cy="1124"/>
          </a:xfrm>
        </p:grpSpPr>
        <p:sp>
          <p:nvSpPr>
            <p:cNvPr id="347162" name="AutoShape 26"/>
            <p:cNvSpPr>
              <a:spLocks/>
            </p:cNvSpPr>
            <p:nvPr/>
          </p:nvSpPr>
          <p:spPr bwMode="auto">
            <a:xfrm rot="5400000">
              <a:off x="2232" y="1080"/>
              <a:ext cx="144" cy="1824"/>
            </a:xfrm>
            <a:prstGeom prst="leftBrace">
              <a:avLst>
                <a:gd name="adj1" fmla="val 105556"/>
                <a:gd name="adj2" fmla="val 50000"/>
              </a:avLst>
            </a:prstGeom>
            <a:noFill/>
            <a:ln w="9525">
              <a:solidFill>
                <a:schemeClr val="tx1"/>
              </a:solidFill>
              <a:round/>
              <a:headEnd/>
              <a:tailEnd/>
            </a:ln>
            <a:effectLst/>
          </p:spPr>
          <p:txBody>
            <a:bodyPr anchor="ctr">
              <a:spAutoFit/>
            </a:bodyPr>
            <a:lstStyle/>
            <a:p>
              <a:endParaRPr lang="en-US"/>
            </a:p>
          </p:txBody>
        </p:sp>
        <p:sp>
          <p:nvSpPr>
            <p:cNvPr id="347163" name="Text Box 27"/>
            <p:cNvSpPr txBox="1">
              <a:spLocks noChangeArrowheads="1"/>
            </p:cNvSpPr>
            <p:nvPr/>
          </p:nvSpPr>
          <p:spPr bwMode="auto">
            <a:xfrm>
              <a:off x="1872" y="1632"/>
              <a:ext cx="891" cy="212"/>
            </a:xfrm>
            <a:prstGeom prst="rect">
              <a:avLst/>
            </a:prstGeom>
            <a:noFill/>
            <a:ln w="9525">
              <a:noFill/>
              <a:miter lim="800000"/>
              <a:headEnd/>
              <a:tailEnd/>
            </a:ln>
            <a:effectLst/>
          </p:spPr>
          <p:txBody>
            <a:bodyPr wrap="none">
              <a:spAutoFit/>
            </a:bodyPr>
            <a:lstStyle/>
            <a:p>
              <a:pPr>
                <a:spcBef>
                  <a:spcPct val="30000"/>
                </a:spcBef>
              </a:pPr>
              <a:r>
                <a:rPr lang="de-DE" sz="1600"/>
                <a:t>Cited papers</a:t>
              </a:r>
            </a:p>
          </p:txBody>
        </p:sp>
        <p:sp>
          <p:nvSpPr>
            <p:cNvPr id="347164" name="Text Box 28"/>
            <p:cNvSpPr txBox="1">
              <a:spLocks noChangeArrowheads="1"/>
            </p:cNvSpPr>
            <p:nvPr/>
          </p:nvSpPr>
          <p:spPr bwMode="auto">
            <a:xfrm>
              <a:off x="1862" y="2544"/>
              <a:ext cx="941" cy="212"/>
            </a:xfrm>
            <a:prstGeom prst="rect">
              <a:avLst/>
            </a:prstGeom>
            <a:noFill/>
            <a:ln w="9525">
              <a:noFill/>
              <a:miter lim="800000"/>
              <a:headEnd/>
              <a:tailEnd/>
            </a:ln>
            <a:effectLst/>
          </p:spPr>
          <p:txBody>
            <a:bodyPr wrap="none">
              <a:spAutoFit/>
            </a:bodyPr>
            <a:lstStyle/>
            <a:p>
              <a:pPr>
                <a:spcBef>
                  <a:spcPct val="30000"/>
                </a:spcBef>
              </a:pPr>
              <a:r>
                <a:rPr lang="de-DE" sz="1600"/>
                <a:t>No. of Papers</a:t>
              </a:r>
            </a:p>
          </p:txBody>
        </p:sp>
        <p:sp>
          <p:nvSpPr>
            <p:cNvPr id="347165" name="AutoShape 29"/>
            <p:cNvSpPr>
              <a:spLocks/>
            </p:cNvSpPr>
            <p:nvPr/>
          </p:nvSpPr>
          <p:spPr bwMode="auto">
            <a:xfrm rot="16200000" flipV="1">
              <a:off x="2232" y="1512"/>
              <a:ext cx="144" cy="1824"/>
            </a:xfrm>
            <a:prstGeom prst="leftBrace">
              <a:avLst>
                <a:gd name="adj1" fmla="val 105556"/>
                <a:gd name="adj2" fmla="val 50000"/>
              </a:avLst>
            </a:prstGeom>
            <a:noFill/>
            <a:ln w="9525">
              <a:solidFill>
                <a:schemeClr val="tx1"/>
              </a:solidFill>
              <a:round/>
              <a:headEnd/>
              <a:tailEnd/>
            </a:ln>
            <a:effectLst/>
          </p:spPr>
          <p:txBody>
            <a:bodyPr anchor="ctr">
              <a:spAutoFit/>
            </a:bodyPr>
            <a:lstStyle/>
            <a:p>
              <a:endParaRPr lang="en-US"/>
            </a:p>
          </p:txBody>
        </p:sp>
      </p:grpSp>
      <p:grpSp>
        <p:nvGrpSpPr>
          <p:cNvPr id="4" name="Group 38"/>
          <p:cNvGrpSpPr>
            <a:grpSpLocks/>
          </p:cNvGrpSpPr>
          <p:nvPr/>
        </p:nvGrpSpPr>
        <p:grpSpPr bwMode="auto">
          <a:xfrm>
            <a:off x="5105400" y="2590800"/>
            <a:ext cx="1447800" cy="762000"/>
            <a:chOff x="3216" y="1632"/>
            <a:chExt cx="912" cy="480"/>
          </a:xfrm>
        </p:grpSpPr>
        <p:sp>
          <p:nvSpPr>
            <p:cNvPr id="347166" name="AutoShape 30"/>
            <p:cNvSpPr>
              <a:spLocks/>
            </p:cNvSpPr>
            <p:nvPr/>
          </p:nvSpPr>
          <p:spPr bwMode="auto">
            <a:xfrm rot="5400000">
              <a:off x="3576" y="1560"/>
              <a:ext cx="192" cy="912"/>
            </a:xfrm>
            <a:prstGeom prst="leftBrace">
              <a:avLst>
                <a:gd name="adj1" fmla="val 39583"/>
                <a:gd name="adj2" fmla="val 50000"/>
              </a:avLst>
            </a:prstGeom>
            <a:noFill/>
            <a:ln w="9525">
              <a:solidFill>
                <a:schemeClr val="tx1"/>
              </a:solidFill>
              <a:round/>
              <a:headEnd/>
              <a:tailEnd/>
            </a:ln>
            <a:effectLst/>
          </p:spPr>
          <p:txBody>
            <a:bodyPr anchor="ctr">
              <a:spAutoFit/>
            </a:bodyPr>
            <a:lstStyle/>
            <a:p>
              <a:endParaRPr lang="en-US"/>
            </a:p>
          </p:txBody>
        </p:sp>
        <p:sp>
          <p:nvSpPr>
            <p:cNvPr id="347167" name="Text Box 31"/>
            <p:cNvSpPr txBox="1">
              <a:spLocks noChangeArrowheads="1"/>
            </p:cNvSpPr>
            <p:nvPr/>
          </p:nvSpPr>
          <p:spPr bwMode="auto">
            <a:xfrm>
              <a:off x="3229" y="1632"/>
              <a:ext cx="863" cy="212"/>
            </a:xfrm>
            <a:prstGeom prst="rect">
              <a:avLst/>
            </a:prstGeom>
            <a:noFill/>
            <a:ln w="9525">
              <a:noFill/>
              <a:miter lim="800000"/>
              <a:headEnd/>
              <a:tailEnd/>
            </a:ln>
            <a:effectLst/>
          </p:spPr>
          <p:txBody>
            <a:bodyPr wrap="none">
              <a:spAutoFit/>
            </a:bodyPr>
            <a:lstStyle/>
            <a:p>
              <a:pPr>
                <a:spcBef>
                  <a:spcPct val="30000"/>
                </a:spcBef>
              </a:pPr>
              <a:r>
                <a:rPr lang="de-DE" sz="1600"/>
                <a:t>Cited period</a:t>
              </a:r>
            </a:p>
          </p:txBody>
        </p:sp>
      </p:grpSp>
      <p:grpSp>
        <p:nvGrpSpPr>
          <p:cNvPr id="5" name="Group 40"/>
          <p:cNvGrpSpPr>
            <a:grpSpLocks/>
          </p:cNvGrpSpPr>
          <p:nvPr/>
        </p:nvGrpSpPr>
        <p:grpSpPr bwMode="auto">
          <a:xfrm>
            <a:off x="1371600" y="3505201"/>
            <a:ext cx="4713288" cy="1481138"/>
            <a:chOff x="864" y="2208"/>
            <a:chExt cx="2969" cy="933"/>
          </a:xfrm>
        </p:grpSpPr>
        <p:sp>
          <p:nvSpPr>
            <p:cNvPr id="347168" name="Line 32"/>
            <p:cNvSpPr>
              <a:spLocks noChangeShapeType="1"/>
            </p:cNvSpPr>
            <p:nvPr/>
          </p:nvSpPr>
          <p:spPr bwMode="auto">
            <a:xfrm>
              <a:off x="1104" y="2208"/>
              <a:ext cx="0" cy="672"/>
            </a:xfrm>
            <a:prstGeom prst="line">
              <a:avLst/>
            </a:prstGeom>
            <a:noFill/>
            <a:ln w="19050">
              <a:solidFill>
                <a:schemeClr val="tx1"/>
              </a:solidFill>
              <a:round/>
              <a:headEnd type="triangle" w="med" len="med"/>
              <a:tailEnd/>
            </a:ln>
            <a:effectLst/>
          </p:spPr>
          <p:txBody>
            <a:bodyPr>
              <a:spAutoFit/>
            </a:bodyPr>
            <a:lstStyle/>
            <a:p>
              <a:endParaRPr lang="en-US"/>
            </a:p>
          </p:txBody>
        </p:sp>
        <p:sp>
          <p:nvSpPr>
            <p:cNvPr id="347169" name="Text Box 33"/>
            <p:cNvSpPr txBox="1">
              <a:spLocks noChangeArrowheads="1"/>
            </p:cNvSpPr>
            <p:nvPr/>
          </p:nvSpPr>
          <p:spPr bwMode="auto">
            <a:xfrm>
              <a:off x="864" y="2928"/>
              <a:ext cx="2969" cy="213"/>
            </a:xfrm>
            <a:prstGeom prst="rect">
              <a:avLst/>
            </a:prstGeom>
            <a:noFill/>
            <a:ln w="9525">
              <a:noFill/>
              <a:miter lim="800000"/>
              <a:headEnd/>
              <a:tailEnd/>
            </a:ln>
            <a:effectLst/>
          </p:spPr>
          <p:txBody>
            <a:bodyPr wrap="none">
              <a:spAutoFit/>
            </a:bodyPr>
            <a:lstStyle/>
            <a:p>
              <a:pPr>
                <a:spcBef>
                  <a:spcPct val="30000"/>
                </a:spcBef>
              </a:pPr>
              <a:r>
                <a:rPr lang="de-DE" sz="1600" dirty="0">
                  <a:latin typeface="+mn-lt"/>
                </a:rPr>
                <a:t>First online </a:t>
              </a:r>
              <a:r>
                <a:rPr lang="de-DE" sz="1600" dirty="0" err="1">
                  <a:latin typeface="+mn-lt"/>
                </a:rPr>
                <a:t>paper</a:t>
              </a:r>
              <a:r>
                <a:rPr lang="de-DE" sz="1600" dirty="0">
                  <a:latin typeface="+mn-lt"/>
                </a:rPr>
                <a:t> </a:t>
              </a:r>
              <a:r>
                <a:rPr lang="de-DE" sz="1600" dirty="0" err="1">
                  <a:latin typeface="+mn-lt"/>
                </a:rPr>
                <a:t>to</a:t>
              </a:r>
              <a:r>
                <a:rPr lang="de-DE" sz="1600" dirty="0">
                  <a:latin typeface="+mn-lt"/>
                </a:rPr>
                <a:t> </a:t>
              </a:r>
              <a:r>
                <a:rPr lang="de-DE" sz="1600" dirty="0" err="1">
                  <a:latin typeface="+mn-lt"/>
                </a:rPr>
                <a:t>appear</a:t>
              </a:r>
              <a:r>
                <a:rPr lang="de-DE" sz="1600" dirty="0">
                  <a:latin typeface="+mn-lt"/>
                </a:rPr>
                <a:t> in </a:t>
              </a:r>
              <a:r>
                <a:rPr lang="de-DE" sz="1600" dirty="0" err="1">
                  <a:latin typeface="+mn-lt"/>
                </a:rPr>
                <a:t>print</a:t>
              </a:r>
              <a:r>
                <a:rPr lang="de-DE" sz="1600" dirty="0">
                  <a:latin typeface="+mn-lt"/>
                </a:rPr>
                <a:t> in </a:t>
              </a:r>
              <a:r>
                <a:rPr lang="de-DE" sz="1600" dirty="0" smtClean="0">
                  <a:latin typeface="+mn-lt"/>
                </a:rPr>
                <a:t>2009</a:t>
              </a:r>
              <a:endParaRPr lang="de-DE" sz="1600" dirty="0">
                <a:latin typeface="+mn-lt"/>
              </a:endParaRPr>
            </a:p>
          </p:txBody>
        </p:sp>
      </p:grpSp>
      <p:grpSp>
        <p:nvGrpSpPr>
          <p:cNvPr id="6" name="Group 41"/>
          <p:cNvGrpSpPr>
            <a:grpSpLocks/>
          </p:cNvGrpSpPr>
          <p:nvPr/>
        </p:nvGrpSpPr>
        <p:grpSpPr bwMode="auto">
          <a:xfrm>
            <a:off x="354013" y="5181605"/>
            <a:ext cx="6718300" cy="566738"/>
            <a:chOff x="223" y="3264"/>
            <a:chExt cx="4232" cy="357"/>
          </a:xfrm>
        </p:grpSpPr>
        <p:sp>
          <p:nvSpPr>
            <p:cNvPr id="347170" name="AutoShape 34"/>
            <p:cNvSpPr>
              <a:spLocks/>
            </p:cNvSpPr>
            <p:nvPr/>
          </p:nvSpPr>
          <p:spPr bwMode="auto">
            <a:xfrm rot="16200000" flipV="1">
              <a:off x="1200" y="2832"/>
              <a:ext cx="144" cy="1008"/>
            </a:xfrm>
            <a:prstGeom prst="leftBrace">
              <a:avLst>
                <a:gd name="adj1" fmla="val 58333"/>
                <a:gd name="adj2" fmla="val 50000"/>
              </a:avLst>
            </a:prstGeom>
            <a:noFill/>
            <a:ln w="9525">
              <a:solidFill>
                <a:schemeClr val="tx1"/>
              </a:solidFill>
              <a:round/>
              <a:headEnd/>
              <a:tailEnd/>
            </a:ln>
            <a:effectLst/>
          </p:spPr>
          <p:txBody>
            <a:bodyPr anchor="ctr">
              <a:spAutoFit/>
            </a:bodyPr>
            <a:lstStyle/>
            <a:p>
              <a:endParaRPr lang="en-US"/>
            </a:p>
          </p:txBody>
        </p:sp>
        <p:sp>
          <p:nvSpPr>
            <p:cNvPr id="347171" name="Text Box 35"/>
            <p:cNvSpPr txBox="1">
              <a:spLocks noChangeArrowheads="1"/>
            </p:cNvSpPr>
            <p:nvPr/>
          </p:nvSpPr>
          <p:spPr bwMode="auto">
            <a:xfrm>
              <a:off x="223" y="3408"/>
              <a:ext cx="4232" cy="213"/>
            </a:xfrm>
            <a:prstGeom prst="rect">
              <a:avLst/>
            </a:prstGeom>
            <a:noFill/>
            <a:ln w="9525">
              <a:noFill/>
              <a:miter lim="800000"/>
              <a:headEnd/>
              <a:tailEnd/>
            </a:ln>
            <a:effectLst/>
          </p:spPr>
          <p:txBody>
            <a:bodyPr wrap="none">
              <a:spAutoFit/>
            </a:bodyPr>
            <a:lstStyle/>
            <a:p>
              <a:pPr>
                <a:spcBef>
                  <a:spcPct val="30000"/>
                </a:spcBef>
              </a:pPr>
              <a:r>
                <a:rPr lang="de-DE" sz="1600" dirty="0" err="1">
                  <a:latin typeface="+mn-lt"/>
                </a:rPr>
                <a:t>Period</a:t>
              </a:r>
              <a:r>
                <a:rPr lang="de-DE" sz="1600" dirty="0">
                  <a:latin typeface="+mn-lt"/>
                </a:rPr>
                <a:t> in </a:t>
              </a:r>
              <a:r>
                <a:rPr lang="de-DE" sz="1600" dirty="0" err="1">
                  <a:latin typeface="+mn-lt"/>
                </a:rPr>
                <a:t>which</a:t>
              </a:r>
              <a:r>
                <a:rPr lang="de-DE" sz="1600" dirty="0">
                  <a:latin typeface="+mn-lt"/>
                </a:rPr>
                <a:t> </a:t>
              </a:r>
              <a:r>
                <a:rPr lang="de-DE" sz="1600" dirty="0" err="1">
                  <a:latin typeface="+mn-lt"/>
                </a:rPr>
                <a:t>author</a:t>
              </a:r>
              <a:r>
                <a:rPr lang="de-DE" sz="1600" dirty="0">
                  <a:latin typeface="+mn-lt"/>
                </a:rPr>
                <a:t> </a:t>
              </a:r>
              <a:r>
                <a:rPr lang="de-DE" sz="1600" dirty="0" err="1">
                  <a:latin typeface="+mn-lt"/>
                </a:rPr>
                <a:t>writes</a:t>
              </a:r>
              <a:r>
                <a:rPr lang="de-DE" sz="1600" dirty="0">
                  <a:latin typeface="+mn-lt"/>
                </a:rPr>
                <a:t> </a:t>
              </a:r>
              <a:r>
                <a:rPr lang="de-DE" sz="1600" dirty="0" err="1">
                  <a:latin typeface="+mn-lt"/>
                </a:rPr>
                <a:t>papers</a:t>
              </a:r>
              <a:r>
                <a:rPr lang="de-DE" sz="1600" dirty="0">
                  <a:latin typeface="+mn-lt"/>
                </a:rPr>
                <a:t> </a:t>
              </a:r>
              <a:r>
                <a:rPr lang="de-DE" sz="1600" dirty="0" err="1">
                  <a:latin typeface="+mn-lt"/>
                </a:rPr>
                <a:t>appearing</a:t>
              </a:r>
              <a:r>
                <a:rPr lang="de-DE" sz="1600" dirty="0">
                  <a:latin typeface="+mn-lt"/>
                </a:rPr>
                <a:t> in </a:t>
              </a:r>
              <a:r>
                <a:rPr lang="de-DE" sz="1600" dirty="0" err="1">
                  <a:latin typeface="+mn-lt"/>
                </a:rPr>
                <a:t>print</a:t>
              </a:r>
              <a:r>
                <a:rPr lang="de-DE" sz="1600" dirty="0">
                  <a:latin typeface="+mn-lt"/>
                </a:rPr>
                <a:t> in </a:t>
              </a:r>
              <a:r>
                <a:rPr lang="de-DE" sz="1600" dirty="0" smtClean="0">
                  <a:latin typeface="+mn-lt"/>
                </a:rPr>
                <a:t>2009</a:t>
              </a:r>
              <a:endParaRPr lang="de-DE" sz="1600" dirty="0">
                <a:latin typeface="+mn-lt"/>
              </a:endParaRPr>
            </a:p>
          </p:txBody>
        </p:sp>
      </p:grpSp>
      <p:sp>
        <p:nvSpPr>
          <p:cNvPr id="347172" name="Text Box 36"/>
          <p:cNvSpPr txBox="1">
            <a:spLocks noChangeArrowheads="1"/>
          </p:cNvSpPr>
          <p:nvPr/>
        </p:nvSpPr>
        <p:spPr bwMode="auto">
          <a:xfrm>
            <a:off x="1143000" y="5758934"/>
            <a:ext cx="7285521" cy="369332"/>
          </a:xfrm>
          <a:prstGeom prst="rect">
            <a:avLst/>
          </a:prstGeom>
          <a:noFill/>
          <a:ln w="9525">
            <a:noFill/>
            <a:miter lim="800000"/>
            <a:headEnd/>
            <a:tailEnd/>
          </a:ln>
          <a:effectLst/>
        </p:spPr>
        <p:txBody>
          <a:bodyPr wrap="none">
            <a:spAutoFit/>
          </a:bodyPr>
          <a:lstStyle/>
          <a:p>
            <a:pPr>
              <a:spcBef>
                <a:spcPct val="30000"/>
              </a:spcBef>
            </a:pPr>
            <a:r>
              <a:rPr lang="de-DE" sz="1800" dirty="0">
                <a:solidFill>
                  <a:srgbClr val="00715E"/>
                </a:solidFill>
                <a:latin typeface="+mn-lt"/>
              </a:rPr>
              <a:t>Online First </a:t>
            </a:r>
            <a:r>
              <a:rPr lang="de-DE" sz="1800" dirty="0" err="1">
                <a:solidFill>
                  <a:srgbClr val="00715E"/>
                </a:solidFill>
                <a:latin typeface="+mn-lt"/>
              </a:rPr>
              <a:t>publication</a:t>
            </a:r>
            <a:r>
              <a:rPr lang="de-DE" sz="1800" dirty="0">
                <a:solidFill>
                  <a:srgbClr val="00715E"/>
                </a:solidFill>
                <a:latin typeface="+mn-lt"/>
              </a:rPr>
              <a:t> </a:t>
            </a:r>
            <a:r>
              <a:rPr lang="de-DE" sz="1800" dirty="0" err="1">
                <a:solidFill>
                  <a:srgbClr val="00715E"/>
                </a:solidFill>
                <a:latin typeface="+mn-lt"/>
              </a:rPr>
              <a:t>influences</a:t>
            </a:r>
            <a:r>
              <a:rPr lang="de-DE" sz="1800" dirty="0">
                <a:solidFill>
                  <a:srgbClr val="00715E"/>
                </a:solidFill>
                <a:latin typeface="+mn-lt"/>
              </a:rPr>
              <a:t> </a:t>
            </a:r>
            <a:r>
              <a:rPr lang="de-DE" sz="1800" dirty="0" err="1">
                <a:solidFill>
                  <a:srgbClr val="00715E"/>
                </a:solidFill>
                <a:latin typeface="+mn-lt"/>
              </a:rPr>
              <a:t>the</a:t>
            </a:r>
            <a:r>
              <a:rPr lang="de-DE" sz="1800" dirty="0">
                <a:solidFill>
                  <a:srgbClr val="00715E"/>
                </a:solidFill>
                <a:latin typeface="+mn-lt"/>
              </a:rPr>
              <a:t> </a:t>
            </a:r>
            <a:r>
              <a:rPr lang="de-DE" sz="1800" dirty="0" err="1">
                <a:solidFill>
                  <a:srgbClr val="00715E"/>
                </a:solidFill>
                <a:latin typeface="+mn-lt"/>
              </a:rPr>
              <a:t>impact</a:t>
            </a:r>
            <a:r>
              <a:rPr lang="de-DE" sz="1800" dirty="0">
                <a:solidFill>
                  <a:srgbClr val="00715E"/>
                </a:solidFill>
                <a:latin typeface="+mn-lt"/>
              </a:rPr>
              <a:t> </a:t>
            </a:r>
            <a:r>
              <a:rPr lang="de-DE" sz="1800" dirty="0" err="1">
                <a:solidFill>
                  <a:srgbClr val="00715E"/>
                </a:solidFill>
                <a:latin typeface="+mn-lt"/>
              </a:rPr>
              <a:t>factor</a:t>
            </a:r>
            <a:r>
              <a:rPr lang="de-DE" sz="1800" dirty="0">
                <a:solidFill>
                  <a:srgbClr val="00715E"/>
                </a:solidFill>
                <a:latin typeface="+mn-lt"/>
              </a:rPr>
              <a:t> </a:t>
            </a:r>
            <a:r>
              <a:rPr lang="de-DE" sz="1800" dirty="0" err="1">
                <a:solidFill>
                  <a:srgbClr val="00715E"/>
                </a:solidFill>
                <a:latin typeface="+mn-lt"/>
              </a:rPr>
              <a:t>postively</a:t>
            </a:r>
            <a:endParaRPr lang="de-DE" sz="1800" dirty="0">
              <a:solidFill>
                <a:srgbClr val="00715E"/>
              </a:solidFill>
              <a:latin typeface="+mn-lt"/>
            </a:endParaRPr>
          </a:p>
        </p:txBody>
      </p:sp>
      <p:graphicFrame>
        <p:nvGraphicFramePr>
          <p:cNvPr id="181251" name="Object 3"/>
          <p:cNvGraphicFramePr>
            <a:graphicFrameLocks noChangeAspect="1"/>
          </p:cNvGraphicFramePr>
          <p:nvPr/>
        </p:nvGraphicFramePr>
        <p:xfrm>
          <a:off x="762000" y="1772816"/>
          <a:ext cx="6904038" cy="506413"/>
        </p:xfrm>
        <a:graphic>
          <a:graphicData uri="http://schemas.openxmlformats.org/presentationml/2006/ole">
            <mc:AlternateContent xmlns:mc="http://schemas.openxmlformats.org/markup-compatibility/2006">
              <mc:Choice xmlns:v="urn:schemas-microsoft-com:vml" Requires="v">
                <p:oleObj spid="_x0000_s181264" name="Equation" r:id="rId3" imgW="5715000" imgH="419040" progId="Equation.DSMT4">
                  <p:embed/>
                </p:oleObj>
              </mc:Choice>
              <mc:Fallback>
                <p:oleObj name="Equation" r:id="rId3" imgW="5715000" imgH="41904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772816"/>
                        <a:ext cx="6904038" cy="506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47172"/>
                                        </p:tgtEl>
                                        <p:attrNameLst>
                                          <p:attrName>style.visibility</p:attrName>
                                        </p:attrNameLst>
                                      </p:cBhvr>
                                      <p:to>
                                        <p:strVal val="visible"/>
                                      </p:to>
                                    </p:set>
                                    <p:animEffect transition="in" filter="blinds(horizontal)">
                                      <p:cBhvr>
                                        <p:cTn id="32" dur="500"/>
                                        <p:tgtEl>
                                          <p:spTgt spid="34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7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Impact </a:t>
            </a:r>
            <a:r>
              <a:rPr lang="de-DE" dirty="0" err="1" smtClean="0"/>
              <a:t>Factor</a:t>
            </a:r>
            <a:endParaRPr lang="de-DE" dirty="0"/>
          </a:p>
        </p:txBody>
      </p:sp>
      <p:sp>
        <p:nvSpPr>
          <p:cNvPr id="4" name="Fußzeilenplatzhalter 3"/>
          <p:cNvSpPr>
            <a:spLocks noGrp="1"/>
          </p:cNvSpPr>
          <p:nvPr>
            <p:ph type="ftr" sz="quarter" idx="3"/>
          </p:nvPr>
        </p:nvSpPr>
        <p:spPr/>
        <p:txBody>
          <a:bodyPr/>
          <a:lstStyle/>
          <a:p>
            <a:r>
              <a:rPr lang="de-DE" smtClean="0"/>
              <a:t>10.06.2015 |  MCAA Darmstadt |  Prof. Dr.-Ing. Cameron Tropea  |  </a:t>
            </a:r>
            <a:fld id="{6A02FC44-962C-4BB7-9BEA-3860143BCE1C}" type="slidenum">
              <a:rPr lang="de-DE" smtClean="0"/>
              <a:pPr/>
              <a:t>42</a:t>
            </a:fld>
            <a:endParaRPr lang="de-DE" smtClean="0"/>
          </a:p>
          <a:p>
            <a:endParaRPr lang="de-DE" sz="1200" dirty="0"/>
          </a:p>
        </p:txBody>
      </p:sp>
      <p:pic>
        <p:nvPicPr>
          <p:cNvPr id="1822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503046"/>
            <a:ext cx="7502797" cy="47028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53988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21" name="Rectangle 5"/>
          <p:cNvSpPr>
            <a:spLocks noGrp="1" noChangeArrowheads="1"/>
          </p:cNvSpPr>
          <p:nvPr>
            <p:ph type="title"/>
          </p:nvPr>
        </p:nvSpPr>
        <p:spPr/>
        <p:txBody>
          <a:bodyPr/>
          <a:lstStyle/>
          <a:p>
            <a:r>
              <a:rPr lang="de-DE"/>
              <a:t>Pages published</a:t>
            </a:r>
          </a:p>
        </p:txBody>
      </p:sp>
      <p:sp>
        <p:nvSpPr>
          <p:cNvPr id="239623" name="Text Box 7"/>
          <p:cNvSpPr txBox="1">
            <a:spLocks noChangeArrowheads="1"/>
          </p:cNvSpPr>
          <p:nvPr/>
        </p:nvSpPr>
        <p:spPr bwMode="auto">
          <a:xfrm>
            <a:off x="228600" y="5171767"/>
            <a:ext cx="8763000" cy="1077218"/>
          </a:xfrm>
          <a:prstGeom prst="rect">
            <a:avLst/>
          </a:prstGeom>
          <a:noFill/>
          <a:ln w="9525">
            <a:noFill/>
            <a:miter lim="800000"/>
            <a:headEnd/>
            <a:tailEnd/>
          </a:ln>
          <a:effectLst/>
        </p:spPr>
        <p:txBody>
          <a:bodyPr>
            <a:spAutoFit/>
          </a:bodyPr>
          <a:lstStyle/>
          <a:p>
            <a:pPr algn="l"/>
            <a:r>
              <a:rPr lang="en-US" sz="1600" b="0" dirty="0" smtClean="0"/>
              <a:t>The </a:t>
            </a:r>
            <a:r>
              <a:rPr lang="en-US" sz="1600" b="0" dirty="0"/>
              <a:t>ISI monitors the </a:t>
            </a:r>
            <a:r>
              <a:rPr lang="en-US" sz="1600" b="0" dirty="0">
                <a:latin typeface="+mn-lt"/>
              </a:rPr>
              <a:t>number</a:t>
            </a:r>
            <a:r>
              <a:rPr lang="en-US" sz="1600" b="0" dirty="0"/>
              <a:t> of issues and the dates of publication of each issue.  These are fixed and cannot be changed during that year.  Failure to publish on time (within two weeks) of each issue can be cause for dismissal from ISI, with resulting serious consequences for both the journal and the publisher.</a:t>
            </a:r>
            <a:r>
              <a:rPr lang="de-DE" sz="1600" b="0" dirty="0"/>
              <a:t> </a:t>
            </a:r>
          </a:p>
        </p:txBody>
      </p:sp>
      <p:graphicFrame>
        <p:nvGraphicFramePr>
          <p:cNvPr id="6" name="Diagramm 5"/>
          <p:cNvGraphicFramePr/>
          <p:nvPr/>
        </p:nvGraphicFramePr>
        <p:xfrm>
          <a:off x="358775" y="1700809"/>
          <a:ext cx="8389689" cy="324036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de-DE"/>
              <a:t>Contents</a:t>
            </a:r>
          </a:p>
        </p:txBody>
      </p:sp>
      <p:sp>
        <p:nvSpPr>
          <p:cNvPr id="207875" name="Rectangle 3"/>
          <p:cNvSpPr>
            <a:spLocks noGrp="1" noChangeArrowheads="1"/>
          </p:cNvSpPr>
          <p:nvPr>
            <p:ph idx="1"/>
          </p:nvPr>
        </p:nvSpPr>
        <p:spPr>
          <a:xfrm>
            <a:off x="827584" y="1592263"/>
            <a:ext cx="6121375" cy="4500562"/>
          </a:xfrm>
          <a:noFill/>
        </p:spPr>
        <p:txBody>
          <a:bodyPr/>
          <a:lstStyle/>
          <a:p>
            <a:pPr>
              <a:spcBef>
                <a:spcPts val="600"/>
              </a:spcBef>
              <a:buFont typeface="Wingdings" pitchFamily="2" charset="2"/>
              <a:buChar char="Ø"/>
            </a:pPr>
            <a:r>
              <a:rPr lang="en-US" sz="1600" dirty="0">
                <a:solidFill>
                  <a:schemeClr val="accent4"/>
                </a:solidFill>
              </a:rPr>
              <a:t>Self-Introduction</a:t>
            </a:r>
            <a:endParaRPr lang="de-DE" sz="1600" dirty="0">
              <a:solidFill>
                <a:schemeClr val="accent4"/>
              </a:solidFill>
            </a:endParaRPr>
          </a:p>
          <a:p>
            <a:pPr>
              <a:spcBef>
                <a:spcPts val="600"/>
              </a:spcBef>
              <a:buFont typeface="Wingdings" pitchFamily="2" charset="2"/>
              <a:buChar char="Ø"/>
            </a:pPr>
            <a:r>
              <a:rPr lang="de-DE" sz="1600" dirty="0" err="1">
                <a:solidFill>
                  <a:schemeClr val="accent4"/>
                </a:solidFill>
              </a:rPr>
              <a:t>Aims</a:t>
            </a:r>
            <a:r>
              <a:rPr lang="de-DE" sz="1600" dirty="0">
                <a:solidFill>
                  <a:schemeClr val="accent4"/>
                </a:solidFill>
              </a:rPr>
              <a:t> of </a:t>
            </a:r>
            <a:r>
              <a:rPr lang="de-DE" sz="1600" dirty="0" err="1">
                <a:solidFill>
                  <a:schemeClr val="accent4"/>
                </a:solidFill>
              </a:rPr>
              <a:t>the</a:t>
            </a:r>
            <a:r>
              <a:rPr lang="de-DE" sz="1600" dirty="0">
                <a:solidFill>
                  <a:schemeClr val="accent4"/>
                </a:solidFill>
              </a:rPr>
              <a:t> Editorial </a:t>
            </a:r>
            <a:r>
              <a:rPr lang="de-DE" sz="1600" dirty="0" err="1">
                <a:solidFill>
                  <a:schemeClr val="accent4"/>
                </a:solidFill>
              </a:rPr>
              <a:t>Staff</a:t>
            </a:r>
            <a:r>
              <a:rPr lang="de-DE" sz="1600" dirty="0">
                <a:solidFill>
                  <a:schemeClr val="accent4"/>
                </a:solidFill>
              </a:rPr>
              <a:t>, </a:t>
            </a:r>
            <a:r>
              <a:rPr lang="de-DE" sz="1600" dirty="0" err="1">
                <a:solidFill>
                  <a:schemeClr val="accent4"/>
                </a:solidFill>
              </a:rPr>
              <a:t>Scope</a:t>
            </a:r>
            <a:r>
              <a:rPr lang="de-DE" sz="1600" dirty="0">
                <a:solidFill>
                  <a:schemeClr val="accent4"/>
                </a:solidFill>
              </a:rPr>
              <a:t> </a:t>
            </a:r>
            <a:r>
              <a:rPr lang="de-DE" sz="1600" dirty="0" err="1">
                <a:solidFill>
                  <a:schemeClr val="accent4"/>
                </a:solidFill>
              </a:rPr>
              <a:t>statement</a:t>
            </a:r>
            <a:endParaRPr lang="de-DE" sz="1600" dirty="0">
              <a:solidFill>
                <a:schemeClr val="accent4"/>
              </a:solidFill>
            </a:endParaRPr>
          </a:p>
          <a:p>
            <a:pPr>
              <a:spcBef>
                <a:spcPts val="600"/>
              </a:spcBef>
              <a:buFont typeface="Wingdings" pitchFamily="2" charset="2"/>
              <a:buChar char="Ø"/>
            </a:pPr>
            <a:r>
              <a:rPr lang="de-DE" sz="1600" dirty="0" smtClean="0"/>
              <a:t>Submission </a:t>
            </a:r>
            <a:r>
              <a:rPr lang="de-DE" sz="1600" dirty="0" err="1" smtClean="0"/>
              <a:t>Step</a:t>
            </a:r>
            <a:endParaRPr lang="de-DE" sz="1600" dirty="0" smtClean="0"/>
          </a:p>
          <a:p>
            <a:pPr lvl="1">
              <a:spcBef>
                <a:spcPts val="600"/>
              </a:spcBef>
              <a:buFont typeface="Wingdings" pitchFamily="2" charset="2"/>
              <a:buChar char="ü"/>
            </a:pPr>
            <a:r>
              <a:rPr lang="de-DE" sz="1400" dirty="0" err="1"/>
              <a:t>Ethical</a:t>
            </a:r>
            <a:r>
              <a:rPr lang="de-DE" sz="1400" dirty="0"/>
              <a:t> Standards</a:t>
            </a:r>
          </a:p>
          <a:p>
            <a:pPr lvl="1">
              <a:spcBef>
                <a:spcPts val="600"/>
              </a:spcBef>
              <a:buFont typeface="Wingdings" pitchFamily="2" charset="2"/>
              <a:buChar char="ü"/>
            </a:pPr>
            <a:r>
              <a:rPr lang="de-DE" sz="1400" dirty="0" err="1" smtClean="0"/>
              <a:t>Suggested</a:t>
            </a:r>
            <a:r>
              <a:rPr lang="de-DE" sz="1400" dirty="0" smtClean="0"/>
              <a:t> </a:t>
            </a:r>
            <a:r>
              <a:rPr lang="de-DE" sz="1400" dirty="0" err="1" smtClean="0"/>
              <a:t>referees</a:t>
            </a:r>
            <a:endParaRPr lang="de-DE" sz="1400" dirty="0" smtClean="0"/>
          </a:p>
          <a:p>
            <a:pPr>
              <a:spcBef>
                <a:spcPts val="600"/>
              </a:spcBef>
              <a:buFont typeface="Wingdings" pitchFamily="2" charset="2"/>
              <a:buChar char="Ø"/>
            </a:pPr>
            <a:r>
              <a:rPr lang="de-DE" sz="1600" dirty="0" smtClean="0"/>
              <a:t>Peer-Review </a:t>
            </a:r>
            <a:r>
              <a:rPr lang="de-DE" sz="1600" dirty="0" err="1"/>
              <a:t>Process</a:t>
            </a:r>
            <a:endParaRPr lang="de-DE" sz="1600" dirty="0"/>
          </a:p>
          <a:p>
            <a:pPr marL="361950" lvl="1" indent="-169863">
              <a:spcBef>
                <a:spcPts val="600"/>
              </a:spcBef>
              <a:buFont typeface="Wingdings" pitchFamily="2" charset="2"/>
              <a:buChar char="ü"/>
            </a:pPr>
            <a:r>
              <a:rPr lang="de-DE" sz="1400" dirty="0"/>
              <a:t>General </a:t>
            </a:r>
            <a:r>
              <a:rPr lang="de-DE" sz="1400" dirty="0" err="1"/>
              <a:t>description</a:t>
            </a:r>
            <a:endParaRPr lang="de-DE" sz="1400" dirty="0"/>
          </a:p>
          <a:p>
            <a:pPr marL="361950" lvl="1" indent="-169863">
              <a:spcBef>
                <a:spcPts val="600"/>
              </a:spcBef>
              <a:buFont typeface="Wingdings" pitchFamily="2" charset="2"/>
              <a:buChar char="ü"/>
            </a:pPr>
            <a:r>
              <a:rPr lang="de-DE" sz="1400" dirty="0" err="1"/>
              <a:t>Selection</a:t>
            </a:r>
            <a:r>
              <a:rPr lang="de-DE" sz="1400" dirty="0"/>
              <a:t> of </a:t>
            </a:r>
            <a:r>
              <a:rPr lang="de-DE" sz="1400" dirty="0" err="1"/>
              <a:t>reviewers</a:t>
            </a:r>
            <a:endParaRPr lang="de-DE" sz="1400" dirty="0"/>
          </a:p>
          <a:p>
            <a:pPr marL="361950" lvl="1" indent="-169863">
              <a:spcBef>
                <a:spcPts val="600"/>
              </a:spcBef>
              <a:buFont typeface="Wingdings" pitchFamily="2" charset="2"/>
              <a:buChar char="ü"/>
            </a:pPr>
            <a:r>
              <a:rPr lang="de-DE" sz="1400" dirty="0" err="1"/>
              <a:t>Difficult</a:t>
            </a:r>
            <a:r>
              <a:rPr lang="de-DE" sz="1400" dirty="0"/>
              <a:t> </a:t>
            </a:r>
            <a:r>
              <a:rPr lang="de-DE" sz="1400" dirty="0" err="1"/>
              <a:t>judgements</a:t>
            </a:r>
            <a:r>
              <a:rPr lang="de-DE" sz="1400" dirty="0"/>
              <a:t>, </a:t>
            </a:r>
            <a:r>
              <a:rPr lang="de-DE" sz="1400" dirty="0" err="1"/>
              <a:t>adjudication</a:t>
            </a:r>
            <a:endParaRPr lang="de-DE" sz="1400" dirty="0"/>
          </a:p>
          <a:p>
            <a:pPr>
              <a:spcBef>
                <a:spcPts val="600"/>
              </a:spcBef>
              <a:buFont typeface="Wingdings" pitchFamily="2" charset="2"/>
              <a:buChar char="Ø"/>
            </a:pPr>
            <a:r>
              <a:rPr lang="de-DE" sz="1600" dirty="0">
                <a:solidFill>
                  <a:schemeClr val="accent4"/>
                </a:solidFill>
              </a:rPr>
              <a:t>Editorial </a:t>
            </a:r>
            <a:r>
              <a:rPr lang="de-DE" sz="1600" dirty="0" err="1">
                <a:solidFill>
                  <a:schemeClr val="accent4"/>
                </a:solidFill>
              </a:rPr>
              <a:t>staff</a:t>
            </a:r>
            <a:r>
              <a:rPr lang="de-DE" sz="1600" dirty="0">
                <a:solidFill>
                  <a:schemeClr val="accent4"/>
                </a:solidFill>
              </a:rPr>
              <a:t> - </a:t>
            </a:r>
            <a:r>
              <a:rPr lang="de-DE" sz="1600" dirty="0" err="1">
                <a:solidFill>
                  <a:schemeClr val="accent4"/>
                </a:solidFill>
              </a:rPr>
              <a:t>composition</a:t>
            </a:r>
            <a:endParaRPr lang="de-DE" sz="1600" dirty="0">
              <a:solidFill>
                <a:schemeClr val="accent4"/>
              </a:solidFill>
            </a:endParaRPr>
          </a:p>
          <a:p>
            <a:pPr>
              <a:spcBef>
                <a:spcPts val="600"/>
              </a:spcBef>
              <a:buFont typeface="Wingdings" pitchFamily="2" charset="2"/>
              <a:buChar char="Ø"/>
            </a:pPr>
            <a:r>
              <a:rPr lang="en-US" sz="1600" dirty="0">
                <a:solidFill>
                  <a:schemeClr val="accent4"/>
                </a:solidFill>
              </a:rPr>
              <a:t>Measures of evaluation</a:t>
            </a:r>
          </a:p>
          <a:p>
            <a:pPr>
              <a:spcBef>
                <a:spcPts val="600"/>
              </a:spcBef>
              <a:buFont typeface="Wingdings" pitchFamily="2" charset="2"/>
              <a:buChar char="Ø"/>
            </a:pPr>
            <a:r>
              <a:rPr lang="en-US" sz="1600" b="1" smtClean="0">
                <a:solidFill>
                  <a:srgbClr val="00715E"/>
                </a:solidFill>
              </a:rPr>
              <a:t>Editor / publisher</a:t>
            </a:r>
          </a:p>
          <a:p>
            <a:pPr marL="361950" lvl="1" indent="-169863">
              <a:spcBef>
                <a:spcPts val="600"/>
              </a:spcBef>
              <a:buFont typeface="Wingdings" pitchFamily="2" charset="2"/>
              <a:buChar char="ü"/>
            </a:pPr>
            <a:r>
              <a:rPr lang="en-US" sz="1400" b="1" smtClean="0">
                <a:solidFill>
                  <a:srgbClr val="00715E"/>
                </a:solidFill>
              </a:rPr>
              <a:t>Statistics, production</a:t>
            </a:r>
          </a:p>
          <a:p>
            <a:pPr marL="361950" lvl="1" indent="-169863">
              <a:spcBef>
                <a:spcPts val="600"/>
              </a:spcBef>
              <a:buFont typeface="Wingdings" pitchFamily="2" charset="2"/>
              <a:buChar char="ü"/>
            </a:pPr>
            <a:r>
              <a:rPr lang="en-US" sz="1400" b="1" smtClean="0">
                <a:solidFill>
                  <a:srgbClr val="00715E"/>
                </a:solidFill>
              </a:rPr>
              <a:t>Marketing</a:t>
            </a:r>
          </a:p>
          <a:p>
            <a:pPr>
              <a:spcBef>
                <a:spcPts val="600"/>
              </a:spcBef>
              <a:buFont typeface="Wingdings" pitchFamily="2" charset="2"/>
              <a:buChar char="Ø"/>
            </a:pPr>
            <a:r>
              <a:rPr lang="de-DE" sz="1600" smtClean="0"/>
              <a:t>Discussion</a:t>
            </a:r>
            <a:r>
              <a:rPr lang="de-DE" sz="1600" dirty="0"/>
              <a:t>, </a:t>
            </a:r>
            <a:r>
              <a:rPr lang="de-DE" sz="1600" dirty="0" err="1"/>
              <a:t>Questions</a:t>
            </a:r>
            <a:r>
              <a:rPr lang="de-DE" sz="1600" dirty="0"/>
              <a:t> and </a:t>
            </a:r>
            <a:r>
              <a:rPr lang="de-DE" sz="1600" dirty="0" err="1"/>
              <a:t>Answers</a:t>
            </a:r>
            <a:endParaRPr lang="de-DE" sz="1600"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r>
              <a:rPr lang="de-DE"/>
              <a:t>Editors‘ Pipeline</a:t>
            </a:r>
          </a:p>
        </p:txBody>
      </p:sp>
      <p:graphicFrame>
        <p:nvGraphicFramePr>
          <p:cNvPr id="5" name="Chart 1"/>
          <p:cNvGraphicFramePr>
            <a:graphicFrameLocks/>
          </p:cNvGraphicFramePr>
          <p:nvPr>
            <p:extLst>
              <p:ext uri="{D42A27DB-BD31-4B8C-83A1-F6EECF244321}">
                <p14:modId xmlns:p14="http://schemas.microsoft.com/office/powerpoint/2010/main" val="3857077916"/>
              </p:ext>
            </p:extLst>
          </p:nvPr>
        </p:nvGraphicFramePr>
        <p:xfrm>
          <a:off x="287524" y="2132856"/>
          <a:ext cx="8568952" cy="345638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609600" y="764704"/>
            <a:ext cx="4068763" cy="288925"/>
          </a:xfrm>
        </p:spPr>
        <p:txBody>
          <a:bodyPr/>
          <a:lstStyle/>
          <a:p>
            <a:r>
              <a:rPr lang="de-DE" dirty="0"/>
              <a:t>Marketing Goals</a:t>
            </a:r>
          </a:p>
        </p:txBody>
      </p:sp>
      <p:sp>
        <p:nvSpPr>
          <p:cNvPr id="271363" name="Rectangle 3"/>
          <p:cNvSpPr>
            <a:spLocks noGrp="1" noChangeArrowheads="1"/>
          </p:cNvSpPr>
          <p:nvPr>
            <p:ph type="body" sz="half" idx="1"/>
          </p:nvPr>
        </p:nvSpPr>
        <p:spPr>
          <a:xfrm>
            <a:off x="609600" y="1679575"/>
            <a:ext cx="4068763" cy="742950"/>
          </a:xfrm>
        </p:spPr>
        <p:txBody>
          <a:bodyPr/>
          <a:lstStyle/>
          <a:p>
            <a:pPr marL="0" indent="0"/>
            <a:endParaRPr lang="de-DE" sz="1600"/>
          </a:p>
          <a:p>
            <a:pPr marL="0" indent="0">
              <a:buFont typeface="Times" pitchFamily="18" charset="0"/>
              <a:buNone/>
            </a:pPr>
            <a:endParaRPr lang="de-DE" sz="1600"/>
          </a:p>
        </p:txBody>
      </p:sp>
      <p:graphicFrame>
        <p:nvGraphicFramePr>
          <p:cNvPr id="6" name="Diagramm 5"/>
          <p:cNvGraphicFramePr/>
          <p:nvPr/>
        </p:nvGraphicFramePr>
        <p:xfrm>
          <a:off x="-609600" y="2057400"/>
          <a:ext cx="5545138" cy="3178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1374" name="Text Box 14"/>
          <p:cNvSpPr txBox="1">
            <a:spLocks noChangeArrowheads="1"/>
          </p:cNvSpPr>
          <p:nvPr/>
        </p:nvSpPr>
        <p:spPr bwMode="auto">
          <a:xfrm>
            <a:off x="4788024" y="1679575"/>
            <a:ext cx="3772186" cy="3108543"/>
          </a:xfrm>
          <a:prstGeom prst="rect">
            <a:avLst/>
          </a:prstGeom>
          <a:noFill/>
          <a:ln w="9525">
            <a:noFill/>
            <a:miter lim="800000"/>
            <a:headEnd/>
            <a:tailEnd/>
          </a:ln>
          <a:effectLst/>
        </p:spPr>
        <p:txBody>
          <a:bodyPr wrap="none">
            <a:spAutoFit/>
          </a:bodyPr>
          <a:lstStyle/>
          <a:p>
            <a:pPr algn="l"/>
            <a:r>
              <a:rPr lang="de-DE" sz="1600" b="1" dirty="0">
                <a:solidFill>
                  <a:srgbClr val="00715E"/>
                </a:solidFill>
                <a:latin typeface="+mn-lt"/>
              </a:rPr>
              <a:t>Marketing </a:t>
            </a:r>
            <a:r>
              <a:rPr lang="de-DE" sz="1600" b="1" dirty="0" smtClean="0">
                <a:solidFill>
                  <a:srgbClr val="00715E"/>
                </a:solidFill>
                <a:latin typeface="+mn-lt"/>
              </a:rPr>
              <a:t>Instruments</a:t>
            </a:r>
          </a:p>
          <a:p>
            <a:pPr algn="l"/>
            <a:endParaRPr lang="de-DE" sz="1600" b="1" dirty="0">
              <a:solidFill>
                <a:srgbClr val="00715E"/>
              </a:solidFill>
              <a:latin typeface="+mn-lt"/>
            </a:endParaRPr>
          </a:p>
          <a:p>
            <a:pPr marL="269875" indent="-269875" algn="l">
              <a:spcAft>
                <a:spcPts val="300"/>
              </a:spcAft>
              <a:buClr>
                <a:srgbClr val="00715E"/>
              </a:buClr>
              <a:buFont typeface="Wingdings" pitchFamily="2" charset="2"/>
              <a:buChar char="Ø"/>
            </a:pPr>
            <a:r>
              <a:rPr lang="de-DE" sz="1600" dirty="0">
                <a:latin typeface="+mn-lt"/>
              </a:rPr>
              <a:t>Electronic Marketing</a:t>
            </a:r>
          </a:p>
          <a:p>
            <a:pPr marL="727075" lvl="2" indent="-269875">
              <a:spcAft>
                <a:spcPts val="300"/>
              </a:spcAft>
              <a:buClr>
                <a:srgbClr val="00715E"/>
              </a:buClr>
              <a:buFont typeface="Wingdings" pitchFamily="2" charset="2"/>
              <a:buChar char="ü"/>
            </a:pPr>
            <a:r>
              <a:rPr lang="de-DE" sz="1600" dirty="0">
                <a:latin typeface="+mn-lt"/>
              </a:rPr>
              <a:t>E-</a:t>
            </a:r>
            <a:r>
              <a:rPr lang="de-DE" sz="1600" dirty="0" err="1">
                <a:latin typeface="+mn-lt"/>
              </a:rPr>
              <a:t>mailing</a:t>
            </a:r>
            <a:endParaRPr lang="de-DE" sz="1600" dirty="0">
              <a:latin typeface="+mn-lt"/>
            </a:endParaRPr>
          </a:p>
          <a:p>
            <a:pPr marL="727075" lvl="2" indent="-269875">
              <a:spcAft>
                <a:spcPts val="300"/>
              </a:spcAft>
              <a:buClr>
                <a:srgbClr val="00715E"/>
              </a:buClr>
              <a:buFont typeface="Wingdings" pitchFamily="2" charset="2"/>
              <a:buChar char="ü"/>
            </a:pPr>
            <a:r>
              <a:rPr lang="de-DE" sz="1600" dirty="0">
                <a:latin typeface="+mn-lt"/>
              </a:rPr>
              <a:t>Free </a:t>
            </a:r>
            <a:r>
              <a:rPr lang="de-DE" sz="1600" dirty="0" err="1">
                <a:latin typeface="+mn-lt"/>
              </a:rPr>
              <a:t>trial</a:t>
            </a:r>
            <a:r>
              <a:rPr lang="de-DE" sz="1600" dirty="0">
                <a:latin typeface="+mn-lt"/>
              </a:rPr>
              <a:t> </a:t>
            </a:r>
            <a:r>
              <a:rPr lang="de-DE" sz="1600" dirty="0" err="1">
                <a:latin typeface="+mn-lt"/>
              </a:rPr>
              <a:t>period</a:t>
            </a:r>
            <a:r>
              <a:rPr lang="de-DE" sz="1600" dirty="0">
                <a:latin typeface="+mn-lt"/>
              </a:rPr>
              <a:t> on </a:t>
            </a:r>
            <a:r>
              <a:rPr lang="de-DE" sz="1600" dirty="0" err="1">
                <a:latin typeface="+mn-lt"/>
              </a:rPr>
              <a:t>internet</a:t>
            </a:r>
            <a:endParaRPr lang="de-DE" sz="1600" dirty="0">
              <a:latin typeface="+mn-lt"/>
            </a:endParaRPr>
          </a:p>
          <a:p>
            <a:pPr marL="269875" indent="-269875" algn="l">
              <a:spcAft>
                <a:spcPts val="300"/>
              </a:spcAft>
              <a:buClr>
                <a:srgbClr val="00715E"/>
              </a:buClr>
              <a:buFont typeface="Wingdings" pitchFamily="2" charset="2"/>
              <a:buChar char="Ø"/>
            </a:pPr>
            <a:r>
              <a:rPr lang="de-DE" sz="1600" dirty="0" err="1">
                <a:latin typeface="+mn-lt"/>
              </a:rPr>
              <a:t>ENewsletter</a:t>
            </a:r>
            <a:r>
              <a:rPr lang="de-DE" sz="1600" dirty="0">
                <a:latin typeface="+mn-lt"/>
              </a:rPr>
              <a:t> &amp; </a:t>
            </a:r>
            <a:r>
              <a:rPr lang="de-DE" sz="1600" dirty="0" err="1">
                <a:latin typeface="+mn-lt"/>
              </a:rPr>
              <a:t>Announcements</a:t>
            </a:r>
            <a:endParaRPr lang="de-DE" sz="1600" dirty="0">
              <a:latin typeface="+mn-lt"/>
            </a:endParaRPr>
          </a:p>
          <a:p>
            <a:pPr marL="269875" indent="-269875" algn="l">
              <a:spcAft>
                <a:spcPts val="300"/>
              </a:spcAft>
              <a:buClr>
                <a:srgbClr val="00715E"/>
              </a:buClr>
              <a:buFont typeface="Wingdings" pitchFamily="2" charset="2"/>
              <a:buChar char="Ø"/>
            </a:pPr>
            <a:r>
              <a:rPr lang="de-DE" sz="1600" dirty="0">
                <a:latin typeface="+mn-lt"/>
              </a:rPr>
              <a:t>TOC Alert </a:t>
            </a:r>
            <a:r>
              <a:rPr lang="de-DE" sz="1600" dirty="0" err="1">
                <a:latin typeface="+mn-lt"/>
              </a:rPr>
              <a:t>program</a:t>
            </a:r>
            <a:endParaRPr lang="de-DE" sz="1600" dirty="0">
              <a:latin typeface="+mn-lt"/>
            </a:endParaRPr>
          </a:p>
          <a:p>
            <a:pPr marL="269875" indent="-269875" algn="l">
              <a:spcAft>
                <a:spcPts val="300"/>
              </a:spcAft>
              <a:buClr>
                <a:srgbClr val="00715E"/>
              </a:buClr>
              <a:buFont typeface="Wingdings" pitchFamily="2" charset="2"/>
              <a:buChar char="Ø"/>
            </a:pPr>
            <a:r>
              <a:rPr lang="de-DE" sz="1600" dirty="0">
                <a:latin typeface="+mn-lt"/>
              </a:rPr>
              <a:t>Conference </a:t>
            </a:r>
            <a:r>
              <a:rPr lang="de-DE" sz="1600" dirty="0" err="1">
                <a:latin typeface="+mn-lt"/>
              </a:rPr>
              <a:t>table</a:t>
            </a:r>
            <a:r>
              <a:rPr lang="de-DE" sz="1600" dirty="0">
                <a:latin typeface="+mn-lt"/>
              </a:rPr>
              <a:t>-top </a:t>
            </a:r>
            <a:r>
              <a:rPr lang="de-DE" sz="1600" dirty="0" err="1">
                <a:latin typeface="+mn-lt"/>
              </a:rPr>
              <a:t>displays</a:t>
            </a:r>
            <a:r>
              <a:rPr lang="de-DE" sz="1600" dirty="0">
                <a:latin typeface="+mn-lt"/>
              </a:rPr>
              <a:t>, </a:t>
            </a:r>
          </a:p>
          <a:p>
            <a:pPr marL="269875" indent="-269875" algn="l">
              <a:spcAft>
                <a:spcPts val="300"/>
              </a:spcAft>
              <a:buClr>
                <a:srgbClr val="00715E"/>
              </a:buClr>
              <a:buFont typeface="Wingdings" pitchFamily="2" charset="2"/>
              <a:buChar char="Ø"/>
            </a:pPr>
            <a:r>
              <a:rPr lang="de-DE" sz="1600" dirty="0" err="1" smtClean="0">
                <a:latin typeface="+mn-lt"/>
              </a:rPr>
              <a:t>Delegate</a:t>
            </a:r>
            <a:r>
              <a:rPr lang="de-DE" sz="1600" dirty="0" smtClean="0">
                <a:latin typeface="+mn-lt"/>
              </a:rPr>
              <a:t> </a:t>
            </a:r>
            <a:r>
              <a:rPr lang="de-DE" sz="1600" dirty="0" err="1">
                <a:latin typeface="+mn-lt"/>
              </a:rPr>
              <a:t>bag</a:t>
            </a:r>
            <a:r>
              <a:rPr lang="de-DE" sz="1600" dirty="0">
                <a:latin typeface="+mn-lt"/>
              </a:rPr>
              <a:t> </a:t>
            </a:r>
            <a:r>
              <a:rPr lang="de-DE" sz="1600" dirty="0" err="1">
                <a:latin typeface="+mn-lt"/>
              </a:rPr>
              <a:t>inserts</a:t>
            </a:r>
            <a:endParaRPr lang="de-DE" sz="1600" dirty="0">
              <a:latin typeface="+mn-lt"/>
            </a:endParaRPr>
          </a:p>
          <a:p>
            <a:pPr marL="269875" indent="-269875" algn="l">
              <a:spcAft>
                <a:spcPts val="300"/>
              </a:spcAft>
              <a:buClr>
                <a:srgbClr val="00715E"/>
              </a:buClr>
              <a:buFont typeface="Wingdings" pitchFamily="2" charset="2"/>
              <a:buChar char="Ø"/>
            </a:pPr>
            <a:r>
              <a:rPr lang="de-DE" sz="1600" dirty="0">
                <a:latin typeface="+mn-lt"/>
              </a:rPr>
              <a:t>Conference </a:t>
            </a:r>
            <a:r>
              <a:rPr lang="de-DE" sz="1600" dirty="0" err="1">
                <a:latin typeface="+mn-lt"/>
              </a:rPr>
              <a:t>special</a:t>
            </a:r>
            <a:r>
              <a:rPr lang="de-DE" sz="1600" dirty="0">
                <a:latin typeface="+mn-lt"/>
              </a:rPr>
              <a:t> </a:t>
            </a:r>
            <a:r>
              <a:rPr lang="de-DE" sz="1600" dirty="0" err="1">
                <a:latin typeface="+mn-lt"/>
              </a:rPr>
              <a:t>issue</a:t>
            </a:r>
            <a:endParaRPr lang="de-DE" sz="1600" dirty="0">
              <a:latin typeface="+mn-lt"/>
            </a:endParaRPr>
          </a:p>
          <a:p>
            <a:pPr marL="269875" indent="-269875" algn="l">
              <a:spcAft>
                <a:spcPts val="300"/>
              </a:spcAft>
              <a:buClr>
                <a:srgbClr val="00715E"/>
              </a:buClr>
              <a:buFont typeface="Wingdings" pitchFamily="2" charset="2"/>
              <a:buChar char="Ø"/>
            </a:pPr>
            <a:r>
              <a:rPr lang="de-DE" sz="1600" dirty="0">
                <a:latin typeface="+mn-lt"/>
              </a:rPr>
              <a:t>Poster</a:t>
            </a:r>
          </a:p>
        </p:txBody>
      </p:sp>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xfrm>
            <a:off x="617538" y="764704"/>
            <a:ext cx="8305800" cy="288925"/>
          </a:xfrm>
        </p:spPr>
        <p:txBody>
          <a:bodyPr/>
          <a:lstStyle/>
          <a:p>
            <a:r>
              <a:rPr lang="de-DE" dirty="0"/>
              <a:t>Downloads </a:t>
            </a:r>
            <a:r>
              <a:rPr lang="de-DE" dirty="0" smtClean="0"/>
              <a:t>2011 </a:t>
            </a:r>
            <a:r>
              <a:rPr lang="de-DE" dirty="0"/>
              <a:t>- </a:t>
            </a:r>
            <a:r>
              <a:rPr lang="de-DE" dirty="0" smtClean="0"/>
              <a:t>2014</a:t>
            </a:r>
            <a:endParaRPr lang="de-DE" dirty="0"/>
          </a:p>
        </p:txBody>
      </p:sp>
      <p:sp>
        <p:nvSpPr>
          <p:cNvPr id="9" name="Text Box 28"/>
          <p:cNvSpPr txBox="1">
            <a:spLocks noChangeArrowheads="1"/>
          </p:cNvSpPr>
          <p:nvPr/>
        </p:nvSpPr>
        <p:spPr bwMode="auto">
          <a:xfrm>
            <a:off x="7283095" y="6175375"/>
            <a:ext cx="1160574" cy="153888"/>
          </a:xfrm>
          <a:prstGeom prst="rect">
            <a:avLst/>
          </a:prstGeom>
          <a:noFill/>
          <a:ln w="9525">
            <a:noFill/>
            <a:miter lim="800000"/>
            <a:headEnd/>
            <a:tailEnd/>
          </a:ln>
          <a:effectLst/>
        </p:spPr>
        <p:txBody>
          <a:bodyPr wrap="none" lIns="0" tIns="0" rIns="0" bIns="0">
            <a:spAutoFit/>
          </a:bodyPr>
          <a:lstStyle/>
          <a:p>
            <a:pPr algn="r"/>
            <a:r>
              <a:rPr lang="en-US" sz="1000" i="1" dirty="0" smtClean="0"/>
              <a:t>(</a:t>
            </a:r>
            <a:r>
              <a:rPr lang="en-US" sz="1000" i="1" noProof="1" smtClean="0">
                <a:latin typeface="Calibri" pitchFamily="34" charset="0"/>
              </a:rPr>
              <a:t>Source: SpringerLink.)</a:t>
            </a:r>
            <a:endParaRPr lang="en-US" sz="1000" i="1" noProof="1">
              <a:latin typeface="Calibri" pitchFamily="34" charset="0"/>
            </a:endParaRPr>
          </a:p>
        </p:txBody>
      </p:sp>
      <p:grpSp>
        <p:nvGrpSpPr>
          <p:cNvPr id="10" name="Group 24"/>
          <p:cNvGrpSpPr>
            <a:grpSpLocks/>
          </p:cNvGrpSpPr>
          <p:nvPr/>
        </p:nvGrpSpPr>
        <p:grpSpPr bwMode="auto">
          <a:xfrm>
            <a:off x="605145" y="1511300"/>
            <a:ext cx="7838524" cy="4508500"/>
            <a:chOff x="3233" y="1149"/>
            <a:chExt cx="2530" cy="2625"/>
          </a:xfrm>
        </p:grpSpPr>
        <p:sp>
          <p:nvSpPr>
            <p:cNvPr id="11" name="Text Box 25"/>
            <p:cNvSpPr txBox="1">
              <a:spLocks noChangeArrowheads="1"/>
            </p:cNvSpPr>
            <p:nvPr/>
          </p:nvSpPr>
          <p:spPr bwMode="auto">
            <a:xfrm>
              <a:off x="3233" y="1149"/>
              <a:ext cx="2530" cy="161"/>
            </a:xfrm>
            <a:prstGeom prst="rect">
              <a:avLst/>
            </a:prstGeom>
            <a:solidFill>
              <a:srgbClr val="0176C3"/>
            </a:solidFill>
            <a:ln w="12700">
              <a:solidFill>
                <a:srgbClr val="0176C3"/>
              </a:solidFill>
              <a:miter lim="800000"/>
              <a:headEnd/>
              <a:tailEnd/>
            </a:ln>
            <a:effectLst/>
          </p:spPr>
          <p:txBody>
            <a:bodyPr>
              <a:spAutoFit/>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sz="1200" i="0" u="none" strike="noStrike" kern="0" cap="none" spc="0" normalizeH="0" baseline="0" noProof="0" dirty="0" smtClean="0">
                  <a:ln>
                    <a:noFill/>
                  </a:ln>
                  <a:solidFill>
                    <a:srgbClr val="FFFFFF"/>
                  </a:solidFill>
                  <a:effectLst/>
                  <a:uLnTx/>
                  <a:uFillTx/>
                  <a:latin typeface="Calibri" pitchFamily="34" charset="0"/>
                </a:rPr>
                <a:t>Fulltext </a:t>
              </a:r>
              <a:r>
                <a:rPr kumimoji="0" lang="en-US" sz="1200" i="0" u="none" strike="noStrike" kern="0" cap="none" spc="0" normalizeH="0" baseline="0" noProof="0" dirty="0">
                  <a:ln>
                    <a:noFill/>
                  </a:ln>
                  <a:solidFill>
                    <a:srgbClr val="FFFFFF"/>
                  </a:solidFill>
                  <a:effectLst/>
                  <a:uLnTx/>
                  <a:uFillTx/>
                  <a:latin typeface="Calibri" pitchFamily="34" charset="0"/>
                </a:rPr>
                <a:t>Article </a:t>
              </a:r>
              <a:r>
                <a:rPr kumimoji="0" lang="en-US" sz="1200" i="0" u="none" strike="noStrike" kern="0" cap="none" spc="0" normalizeH="0" baseline="0" noProof="0" dirty="0" smtClean="0">
                  <a:ln>
                    <a:noFill/>
                  </a:ln>
                  <a:solidFill>
                    <a:srgbClr val="FFFFFF"/>
                  </a:solidFill>
                  <a:effectLst/>
                  <a:uLnTx/>
                  <a:uFillTx/>
                  <a:latin typeface="Calibri" pitchFamily="34" charset="0"/>
                </a:rPr>
                <a:t>Requests 2011-2014</a:t>
              </a:r>
              <a:endParaRPr kumimoji="0" lang="en-US" sz="1200" i="0" u="none" strike="noStrike" kern="0" cap="none" spc="0" normalizeH="0" baseline="0" noProof="0" dirty="0">
                <a:ln>
                  <a:noFill/>
                </a:ln>
                <a:solidFill>
                  <a:srgbClr val="FFFFFF"/>
                </a:solidFill>
                <a:effectLst/>
                <a:uLnTx/>
                <a:uFillTx/>
                <a:latin typeface="Calibri" pitchFamily="34" charset="0"/>
              </a:endParaRPr>
            </a:p>
          </p:txBody>
        </p:sp>
        <p:sp>
          <p:nvSpPr>
            <p:cNvPr id="12" name="Rectangle 26"/>
            <p:cNvSpPr>
              <a:spLocks noChangeArrowheads="1"/>
            </p:cNvSpPr>
            <p:nvPr/>
          </p:nvSpPr>
          <p:spPr bwMode="auto">
            <a:xfrm>
              <a:off x="3233" y="1149"/>
              <a:ext cx="2530" cy="2625"/>
            </a:xfrm>
            <a:prstGeom prst="rect">
              <a:avLst/>
            </a:prstGeom>
            <a:noFill/>
            <a:ln w="12700">
              <a:solidFill>
                <a:srgbClr val="0176C3"/>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graphicFrame>
        <p:nvGraphicFramePr>
          <p:cNvPr id="13" name="Object 27"/>
          <p:cNvGraphicFramePr>
            <a:graphicFrameLocks noChangeAspect="1"/>
          </p:cNvGraphicFramePr>
          <p:nvPr>
            <p:extLst>
              <p:ext uri="{D42A27DB-BD31-4B8C-83A1-F6EECF244321}">
                <p14:modId xmlns:p14="http://schemas.microsoft.com/office/powerpoint/2010/main" val="3953210663"/>
              </p:ext>
            </p:extLst>
          </p:nvPr>
        </p:nvGraphicFramePr>
        <p:xfrm>
          <a:off x="652771" y="1855789"/>
          <a:ext cx="6393450" cy="41959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Table 24"/>
          <p:cNvGraphicFramePr>
            <a:graphicFrameLocks noGrp="1"/>
          </p:cNvGraphicFramePr>
          <p:nvPr>
            <p:extLst>
              <p:ext uri="{D42A27DB-BD31-4B8C-83A1-F6EECF244321}">
                <p14:modId xmlns:p14="http://schemas.microsoft.com/office/powerpoint/2010/main" val="3919348659"/>
              </p:ext>
            </p:extLst>
          </p:nvPr>
        </p:nvGraphicFramePr>
        <p:xfrm>
          <a:off x="7107545" y="1998663"/>
          <a:ext cx="1109225" cy="1188720"/>
        </p:xfrm>
        <a:graphic>
          <a:graphicData uri="http://schemas.openxmlformats.org/drawingml/2006/table">
            <a:tbl>
              <a:tblPr/>
              <a:tblGrid>
                <a:gridCol w="517638"/>
                <a:gridCol w="591587"/>
              </a:tblGrid>
              <a:tr h="215717">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000" b="1" i="0" u="none" strike="noStrike" cap="none" normalizeH="0" baseline="0" dirty="0" smtClean="0">
                          <a:ln>
                            <a:noFill/>
                          </a:ln>
                          <a:solidFill>
                            <a:schemeClr val="bg1"/>
                          </a:solidFill>
                          <a:effectLst/>
                          <a:latin typeface="Calibri" pitchFamily="34" charset="0"/>
                        </a:rPr>
                        <a:t>Totals</a:t>
                      </a:r>
                      <a:endParaRPr kumimoji="0" lang="en-US" sz="800" b="1" i="0" u="none" strike="noStrike" cap="none" normalizeH="0" baseline="0" dirty="0" smtClean="0">
                        <a:ln>
                          <a:noFill/>
                        </a:ln>
                        <a:solidFill>
                          <a:schemeClr val="bg1"/>
                        </a:solidFill>
                        <a:effectLst/>
                        <a:latin typeface="Calibri" pitchFamily="34" charset="0"/>
                      </a:endParaRPr>
                    </a:p>
                  </a:txBody>
                  <a:tcPr marL="45720" marR="45720" marT="27432" marB="27432" anchor="ctr" horzOverflow="overflow">
                    <a:lnL w="28575" cap="flat" cmpd="sng" algn="ctr">
                      <a:solidFill>
                        <a:srgbClr val="0176C3"/>
                      </a:solidFill>
                      <a:prstDash val="solid"/>
                      <a:round/>
                      <a:headEnd type="none" w="med" len="med"/>
                      <a:tailEnd type="none" w="med" len="med"/>
                    </a:lnL>
                    <a:lnR w="28575" cap="flat" cmpd="sng" algn="ctr">
                      <a:solidFill>
                        <a:srgbClr val="0176C3"/>
                      </a:solidFill>
                      <a:prstDash val="solid"/>
                      <a:round/>
                      <a:headEnd type="none" w="med" len="med"/>
                      <a:tailEnd type="none" w="med" len="med"/>
                    </a:lnR>
                    <a:lnT w="28575" cap="flat" cmpd="sng" algn="ctr">
                      <a:solidFill>
                        <a:srgbClr val="0176C3"/>
                      </a:solidFill>
                      <a:prstDash val="solid"/>
                      <a:round/>
                      <a:headEnd type="none" w="med" len="med"/>
                      <a:tailEnd type="none" w="med" len="med"/>
                    </a:lnT>
                    <a:lnB>
                      <a:noFill/>
                    </a:lnB>
                    <a:lnTlToBr>
                      <a:noFill/>
                    </a:lnTlToBr>
                    <a:lnBlToTr>
                      <a:noFill/>
                    </a:lnBlToTr>
                    <a:solidFill>
                      <a:srgbClr val="0176C3"/>
                    </a:solidFill>
                  </a:tcPr>
                </a:tc>
                <a:tc hMerge="1">
                  <a:txBody>
                    <a:bodyPr/>
                    <a:lstStyle/>
                    <a:p>
                      <a:endParaRPr lang="en-US"/>
                    </a:p>
                  </a:txBody>
                  <a:tcPr/>
                </a:tc>
              </a:tr>
              <a:tr h="21571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de-DE" sz="1000" b="0" i="0" u="none" strike="noStrike" cap="none" normalizeH="0" baseline="0" dirty="0" smtClean="0">
                          <a:ln>
                            <a:noFill/>
                          </a:ln>
                          <a:solidFill>
                            <a:schemeClr val="tx2"/>
                          </a:solidFill>
                          <a:effectLst/>
                          <a:latin typeface="Calibri" pitchFamily="34" charset="0"/>
                        </a:rPr>
                        <a:t>2011</a:t>
                      </a:r>
                      <a:endParaRPr kumimoji="0" lang="en-US" sz="1000" b="0" i="0" u="none" strike="noStrike" cap="none" normalizeH="0" baseline="0" dirty="0" smtClean="0">
                        <a:ln>
                          <a:noFill/>
                        </a:ln>
                        <a:solidFill>
                          <a:schemeClr val="tx2"/>
                        </a:solidFill>
                        <a:effectLst/>
                        <a:latin typeface="Calibri" pitchFamily="34" charset="0"/>
                      </a:endParaRPr>
                    </a:p>
                  </a:txBody>
                  <a:tcPr marL="45720" marR="45720" marT="27432" marB="27432" anchor="ctr" horzOverflow="overflow">
                    <a:lnL w="28575" cap="flat" cmpd="sng" algn="ctr">
                      <a:solidFill>
                        <a:srgbClr val="0176C3"/>
                      </a:solidFill>
                      <a:prstDash val="solid"/>
                      <a:round/>
                      <a:headEnd type="none" w="med" len="med"/>
                      <a:tailEnd type="none" w="med" len="med"/>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000" b="0" i="0" u="none" strike="noStrike" cap="none" normalizeH="0" baseline="0" dirty="0" smtClean="0">
                          <a:ln>
                            <a:noFill/>
                          </a:ln>
                          <a:solidFill>
                            <a:schemeClr val="tx2"/>
                          </a:solidFill>
                          <a:effectLst/>
                          <a:latin typeface="Calibri" pitchFamily="34" charset="0"/>
                        </a:rPr>
                        <a:t>276,140</a:t>
                      </a:r>
                    </a:p>
                  </a:txBody>
                  <a:tcPr marL="45720" marR="45720" marT="27432" marB="27432" anchor="ctr" horzOverflow="overflow">
                    <a:lnL>
                      <a:noFill/>
                    </a:lnL>
                    <a:lnR w="28575" cap="flat" cmpd="sng" algn="ctr">
                      <a:solidFill>
                        <a:srgbClr val="0176C3"/>
                      </a:solidFill>
                      <a:prstDash val="solid"/>
                      <a:round/>
                      <a:headEnd type="none" w="med" len="med"/>
                      <a:tailEnd type="none" w="med" len="med"/>
                    </a:lnR>
                    <a:lnT>
                      <a:noFill/>
                    </a:lnT>
                    <a:lnB>
                      <a:noFill/>
                    </a:lnB>
                    <a:lnTlToBr>
                      <a:noFill/>
                    </a:lnTlToBr>
                    <a:lnBlToTr>
                      <a:noFill/>
                    </a:lnBlToTr>
                    <a:noFill/>
                  </a:tcPr>
                </a:tc>
              </a:tr>
              <a:tr h="21571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de-DE" sz="1000" b="0" i="0" u="none" strike="noStrike" cap="none" normalizeH="0" baseline="0" dirty="0" smtClean="0">
                          <a:ln>
                            <a:noFill/>
                          </a:ln>
                          <a:solidFill>
                            <a:schemeClr val="tx2"/>
                          </a:solidFill>
                          <a:effectLst/>
                          <a:latin typeface="Calibri" pitchFamily="34" charset="0"/>
                        </a:rPr>
                        <a:t>2012</a:t>
                      </a:r>
                      <a:endParaRPr kumimoji="0" lang="en-US" sz="1000" b="0" i="0" u="none" strike="noStrike" cap="none" normalizeH="0" baseline="0" dirty="0" smtClean="0">
                        <a:ln>
                          <a:noFill/>
                        </a:ln>
                        <a:solidFill>
                          <a:schemeClr val="tx2"/>
                        </a:solidFill>
                        <a:effectLst/>
                        <a:latin typeface="Calibri" pitchFamily="34" charset="0"/>
                      </a:endParaRPr>
                    </a:p>
                  </a:txBody>
                  <a:tcPr marL="45720" marR="45720" marT="27432" marB="27432" anchor="ctr" horzOverflow="overflow">
                    <a:lnL w="28575" cap="flat" cmpd="sng" algn="ctr">
                      <a:solidFill>
                        <a:srgbClr val="0176C3"/>
                      </a:solidFill>
                      <a:prstDash val="solid"/>
                      <a:round/>
                      <a:headEnd type="none" w="med" len="med"/>
                      <a:tailEnd type="none" w="med" len="med"/>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de-DE" sz="1000" b="0" i="0" u="none" strike="noStrike" cap="none" normalizeH="0" baseline="0" dirty="0" smtClean="0">
                          <a:ln>
                            <a:noFill/>
                          </a:ln>
                          <a:solidFill>
                            <a:schemeClr val="tx2"/>
                          </a:solidFill>
                          <a:effectLst/>
                          <a:latin typeface="Calibri" pitchFamily="34" charset="0"/>
                        </a:rPr>
                        <a:t>329,209</a:t>
                      </a:r>
                      <a:endParaRPr kumimoji="0" lang="en-US" sz="1000" b="0" i="0" u="none" strike="noStrike" cap="none" normalizeH="0" baseline="0" dirty="0" smtClean="0">
                        <a:ln>
                          <a:noFill/>
                        </a:ln>
                        <a:solidFill>
                          <a:schemeClr val="tx2"/>
                        </a:solidFill>
                        <a:effectLst/>
                        <a:latin typeface="Calibri" pitchFamily="34" charset="0"/>
                      </a:endParaRPr>
                    </a:p>
                  </a:txBody>
                  <a:tcPr marL="45720" marR="45720" marT="27432" marB="27432" anchor="ctr" horzOverflow="overflow">
                    <a:lnL>
                      <a:noFill/>
                    </a:lnL>
                    <a:lnR w="28575" cap="flat" cmpd="sng" algn="ctr">
                      <a:solidFill>
                        <a:srgbClr val="0176C3"/>
                      </a:solidFill>
                      <a:prstDash val="solid"/>
                      <a:round/>
                      <a:headEnd type="none" w="med" len="med"/>
                      <a:tailEnd type="none" w="med" len="med"/>
                    </a:lnR>
                    <a:lnT>
                      <a:noFill/>
                    </a:lnT>
                    <a:lnB>
                      <a:noFill/>
                    </a:lnB>
                    <a:lnTlToBr>
                      <a:noFill/>
                    </a:lnTlToBr>
                    <a:lnBlToTr>
                      <a:noFill/>
                    </a:lnBlToTr>
                    <a:noFill/>
                  </a:tcPr>
                </a:tc>
              </a:tr>
              <a:tr h="21571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de-DE" sz="1000" b="0" i="0" u="none" strike="noStrike" cap="none" normalizeH="0" baseline="0" dirty="0" smtClean="0">
                          <a:ln>
                            <a:noFill/>
                          </a:ln>
                          <a:solidFill>
                            <a:schemeClr val="tx2"/>
                          </a:solidFill>
                          <a:effectLst/>
                          <a:latin typeface="Calibri" pitchFamily="34" charset="0"/>
                        </a:rPr>
                        <a:t>2013 </a:t>
                      </a:r>
                      <a:endParaRPr kumimoji="0" lang="de-DE" sz="1000" b="0" i="0" u="none" strike="noStrike" cap="none" normalizeH="0" baseline="0" noProof="1" smtClean="0">
                        <a:ln>
                          <a:noFill/>
                        </a:ln>
                        <a:solidFill>
                          <a:schemeClr val="tx2"/>
                        </a:solidFill>
                        <a:effectLst/>
                        <a:latin typeface="Calibri" pitchFamily="34" charset="0"/>
                      </a:endParaRPr>
                    </a:p>
                  </a:txBody>
                  <a:tcPr marL="45720" marR="45720" marT="27432" marB="27432" anchor="ctr" horzOverflow="overflow">
                    <a:lnL w="28575" cap="flat" cmpd="sng" algn="ctr">
                      <a:solidFill>
                        <a:srgbClr val="0176C3"/>
                      </a:solidFill>
                      <a:prstDash val="solid"/>
                      <a:round/>
                      <a:headEnd type="none" w="med" len="med"/>
                      <a:tailEnd type="none" w="med" len="med"/>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de-DE" sz="1000" b="0" i="0" u="none" strike="noStrike" cap="none" normalizeH="0" baseline="0" dirty="0" smtClean="0">
                          <a:ln>
                            <a:noFill/>
                          </a:ln>
                          <a:solidFill>
                            <a:schemeClr val="tx2"/>
                          </a:solidFill>
                          <a:effectLst/>
                          <a:latin typeface="Calibri" pitchFamily="34" charset="0"/>
                        </a:rPr>
                        <a:t>289,144</a:t>
                      </a:r>
                      <a:endParaRPr kumimoji="0" lang="en-US" sz="1000" b="0" i="0" u="none" strike="noStrike" cap="none" normalizeH="0" baseline="0" dirty="0" smtClean="0">
                        <a:ln>
                          <a:noFill/>
                        </a:ln>
                        <a:solidFill>
                          <a:schemeClr val="tx2"/>
                        </a:solidFill>
                        <a:effectLst/>
                        <a:latin typeface="Calibri" pitchFamily="34" charset="0"/>
                      </a:endParaRPr>
                    </a:p>
                  </a:txBody>
                  <a:tcPr marL="45720" marR="45720" marT="27432" marB="27432" anchor="ctr" horzOverflow="overflow">
                    <a:lnL>
                      <a:noFill/>
                    </a:lnL>
                    <a:lnR w="28575" cap="flat" cmpd="sng" algn="ctr">
                      <a:solidFill>
                        <a:srgbClr val="0176C3"/>
                      </a:solidFill>
                      <a:prstDash val="solid"/>
                      <a:round/>
                      <a:headEnd type="none" w="med" len="med"/>
                      <a:tailEnd type="none" w="med" len="med"/>
                    </a:lnR>
                    <a:lnT>
                      <a:noFill/>
                    </a:lnT>
                    <a:lnB>
                      <a:noFill/>
                    </a:lnB>
                    <a:lnTlToBr>
                      <a:noFill/>
                    </a:lnTlToBr>
                    <a:lnBlToTr>
                      <a:noFill/>
                    </a:lnBlToTr>
                    <a:noFill/>
                  </a:tcPr>
                </a:tc>
              </a:tr>
              <a:tr h="21571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kumimoji="0" lang="en-US" sz="1000" b="0" i="0" u="none" strike="noStrike" kern="1200" cap="none" normalizeH="0" baseline="0" dirty="0" smtClean="0">
                          <a:ln>
                            <a:noFill/>
                          </a:ln>
                          <a:solidFill>
                            <a:schemeClr val="tx2"/>
                          </a:solidFill>
                          <a:effectLst/>
                          <a:latin typeface="Calibri" pitchFamily="34" charset="0"/>
                          <a:ea typeface="+mn-ea"/>
                          <a:cs typeface="+mn-cs"/>
                        </a:rPr>
                        <a:t>2014</a:t>
                      </a:r>
                    </a:p>
                  </a:txBody>
                  <a:tcPr marL="45720" marR="45720" marT="27432" marB="27432" anchor="ctr" horzOverflow="overflow">
                    <a:lnL w="28575" cap="flat" cmpd="sng" algn="ctr">
                      <a:solidFill>
                        <a:srgbClr val="0176C3"/>
                      </a:solidFill>
                      <a:prstDash val="solid"/>
                      <a:round/>
                      <a:headEnd type="none" w="med" len="med"/>
                      <a:tailEnd type="none" w="med" len="med"/>
                    </a:lnL>
                    <a:lnR>
                      <a:noFill/>
                    </a:lnR>
                    <a:lnT>
                      <a:noFill/>
                    </a:lnT>
                    <a:lnB w="28575" cap="flat" cmpd="sng" algn="ctr">
                      <a:solidFill>
                        <a:srgbClr val="0176C3"/>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de-DE" sz="1000" b="0" i="0" u="none" strike="noStrike" cap="none" normalizeH="0" baseline="0" dirty="0" smtClean="0">
                          <a:ln>
                            <a:noFill/>
                          </a:ln>
                          <a:solidFill>
                            <a:schemeClr val="tx2"/>
                          </a:solidFill>
                          <a:effectLst/>
                          <a:latin typeface="Calibri" pitchFamily="34" charset="0"/>
                        </a:rPr>
                        <a:t>260,478</a:t>
                      </a:r>
                      <a:endParaRPr kumimoji="0" lang="en-US" sz="1000" b="0" i="0" u="none" strike="noStrike" cap="none" normalizeH="0" baseline="0" dirty="0" smtClean="0">
                        <a:ln>
                          <a:noFill/>
                        </a:ln>
                        <a:solidFill>
                          <a:schemeClr val="tx2"/>
                        </a:solidFill>
                        <a:effectLst/>
                        <a:latin typeface="Calibri" pitchFamily="34" charset="0"/>
                      </a:endParaRPr>
                    </a:p>
                  </a:txBody>
                  <a:tcPr marL="45720" marR="45720" marT="27432" marB="27432" anchor="ctr" horzOverflow="overflow">
                    <a:lnL>
                      <a:noFill/>
                    </a:lnL>
                    <a:lnR w="28575" cap="flat" cmpd="sng" algn="ctr">
                      <a:solidFill>
                        <a:srgbClr val="0176C3"/>
                      </a:solidFill>
                      <a:prstDash val="solid"/>
                      <a:round/>
                      <a:headEnd type="none" w="med" len="med"/>
                      <a:tailEnd type="none" w="med" len="med"/>
                    </a:lnR>
                    <a:lnT>
                      <a:noFill/>
                    </a:lnT>
                    <a:lnB w="28575" cap="flat" cmpd="sng" algn="ctr">
                      <a:solidFill>
                        <a:srgbClr val="0176C3"/>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Usage</a:t>
            </a:r>
            <a:endParaRPr lang="en-US" dirty="0"/>
          </a:p>
        </p:txBody>
      </p:sp>
      <p:grpSp>
        <p:nvGrpSpPr>
          <p:cNvPr id="8" name="Group 38"/>
          <p:cNvGrpSpPr>
            <a:grpSpLocks/>
          </p:cNvGrpSpPr>
          <p:nvPr/>
        </p:nvGrpSpPr>
        <p:grpSpPr bwMode="auto">
          <a:xfrm>
            <a:off x="617538" y="1513237"/>
            <a:ext cx="7839075" cy="4315612"/>
            <a:chOff x="3233" y="1149"/>
            <a:chExt cx="2530" cy="2625"/>
          </a:xfrm>
        </p:grpSpPr>
        <p:sp>
          <p:nvSpPr>
            <p:cNvPr id="9" name="Text Box 39"/>
            <p:cNvSpPr txBox="1">
              <a:spLocks noChangeArrowheads="1"/>
            </p:cNvSpPr>
            <p:nvPr/>
          </p:nvSpPr>
          <p:spPr bwMode="auto">
            <a:xfrm>
              <a:off x="3233" y="1149"/>
              <a:ext cx="2530" cy="206"/>
            </a:xfrm>
            <a:prstGeom prst="rect">
              <a:avLst/>
            </a:prstGeom>
            <a:solidFill>
              <a:srgbClr val="00715E"/>
            </a:solidFill>
            <a:ln w="12700">
              <a:solidFill>
                <a:srgbClr val="4C66CC"/>
              </a:solidFill>
              <a:miter lim="800000"/>
              <a:headEnd/>
              <a:tailEnd/>
            </a:ln>
            <a:effectLst/>
          </p:spPr>
          <p:txBody>
            <a:bodyPr>
              <a:spAutoFit/>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sz="1600" b="1" i="0" u="none" strike="noStrike" kern="0" cap="none" spc="0" normalizeH="0" baseline="0" noProof="0" dirty="0" smtClean="0">
                  <a:ln>
                    <a:noFill/>
                  </a:ln>
                  <a:solidFill>
                    <a:schemeClr val="accent3"/>
                  </a:solidFill>
                  <a:effectLst/>
                  <a:uLnTx/>
                  <a:uFillTx/>
                  <a:latin typeface="+mn-lt"/>
                </a:rPr>
                <a:t>Full-Text Article Requests by </a:t>
              </a:r>
              <a:r>
                <a:rPr kumimoji="0" lang="en-US" sz="1600" b="1" i="0" u="none" strike="noStrike" kern="0" cap="none" spc="0" normalizeH="0" baseline="0" noProof="0" dirty="0">
                  <a:ln>
                    <a:noFill/>
                  </a:ln>
                  <a:solidFill>
                    <a:schemeClr val="accent3"/>
                  </a:solidFill>
                  <a:effectLst/>
                  <a:uLnTx/>
                  <a:uFillTx/>
                  <a:latin typeface="+mn-lt"/>
                </a:rPr>
                <a:t>External Referral: </a:t>
              </a:r>
              <a:r>
                <a:rPr kumimoji="0" lang="en-US" sz="1600" b="1" i="0" u="none" strike="noStrike" kern="0" cap="none" spc="0" normalizeH="0" baseline="0" noProof="0" dirty="0" smtClean="0">
                  <a:ln>
                    <a:noFill/>
                  </a:ln>
                  <a:solidFill>
                    <a:schemeClr val="accent3"/>
                  </a:solidFill>
                  <a:effectLst/>
                  <a:uLnTx/>
                  <a:uFillTx/>
                  <a:latin typeface="+mn-lt"/>
                </a:rPr>
                <a:t>Jan to Nov 2010</a:t>
              </a:r>
              <a:r>
                <a:rPr kumimoji="0" lang="en-US" sz="1600" b="1" i="0" u="none" strike="noStrike" kern="0" cap="none" spc="0" normalizeH="0" baseline="0" noProof="0" dirty="0" smtClean="0">
                  <a:ln>
                    <a:noFill/>
                  </a:ln>
                  <a:solidFill>
                    <a:srgbClr val="000000"/>
                  </a:solidFill>
                  <a:effectLst/>
                  <a:uLnTx/>
                  <a:uFillTx/>
                  <a:latin typeface="+mn-lt"/>
                </a:rPr>
                <a:t>*</a:t>
              </a:r>
              <a:endParaRPr kumimoji="0" lang="en-US" sz="1600" b="1" i="0" u="none" strike="noStrike" kern="0" cap="none" spc="0" normalizeH="0" baseline="0" noProof="0" dirty="0">
                <a:ln>
                  <a:noFill/>
                </a:ln>
                <a:solidFill>
                  <a:srgbClr val="000000"/>
                </a:solidFill>
                <a:effectLst/>
                <a:uLnTx/>
                <a:uFillTx/>
                <a:latin typeface="+mn-lt"/>
              </a:endParaRPr>
            </a:p>
          </p:txBody>
        </p:sp>
        <p:sp>
          <p:nvSpPr>
            <p:cNvPr id="10" name="Rectangle 40"/>
            <p:cNvSpPr>
              <a:spLocks noChangeArrowheads="1"/>
            </p:cNvSpPr>
            <p:nvPr/>
          </p:nvSpPr>
          <p:spPr bwMode="auto">
            <a:xfrm>
              <a:off x="3233" y="1149"/>
              <a:ext cx="2530" cy="2625"/>
            </a:xfrm>
            <a:prstGeom prst="rect">
              <a:avLst/>
            </a:prstGeom>
            <a:noFill/>
            <a:ln w="12700">
              <a:solidFill>
                <a:srgbClr val="4C66CC"/>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graphicFrame>
        <p:nvGraphicFramePr>
          <p:cNvPr id="11" name="Object 2"/>
          <p:cNvGraphicFramePr>
            <a:graphicFrameLocks noChangeAspect="1"/>
          </p:cNvGraphicFramePr>
          <p:nvPr>
            <p:extLst>
              <p:ext uri="{D42A27DB-BD31-4B8C-83A1-F6EECF244321}">
                <p14:modId xmlns:p14="http://schemas.microsoft.com/office/powerpoint/2010/main" val="3289981558"/>
              </p:ext>
            </p:extLst>
          </p:nvPr>
        </p:nvGraphicFramePr>
        <p:xfrm>
          <a:off x="1664482" y="1784504"/>
          <a:ext cx="5571343" cy="36988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Group 70"/>
          <p:cNvGraphicFramePr>
            <a:graphicFrameLocks noGrp="1"/>
          </p:cNvGraphicFramePr>
          <p:nvPr>
            <p:extLst>
              <p:ext uri="{D42A27DB-BD31-4B8C-83A1-F6EECF244321}">
                <p14:modId xmlns:p14="http://schemas.microsoft.com/office/powerpoint/2010/main" val="2448806698"/>
              </p:ext>
            </p:extLst>
          </p:nvPr>
        </p:nvGraphicFramePr>
        <p:xfrm>
          <a:off x="6156176" y="2034982"/>
          <a:ext cx="2069995" cy="1105985"/>
        </p:xfrm>
        <a:graphic>
          <a:graphicData uri="http://schemas.openxmlformats.org/drawingml/2006/table">
            <a:tbl>
              <a:tblPr/>
              <a:tblGrid>
                <a:gridCol w="1584176"/>
                <a:gridCol w="485819"/>
              </a:tblGrid>
              <a:tr h="221197">
                <a:tc gridSpan="2">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200" b="1" i="0" u="none" strike="noStrike" cap="none" normalizeH="0" baseline="0" dirty="0" smtClean="0">
                          <a:ln>
                            <a:noFill/>
                          </a:ln>
                          <a:solidFill>
                            <a:schemeClr val="bg1"/>
                          </a:solidFill>
                          <a:effectLst/>
                          <a:latin typeface="Arial" charset="0"/>
                        </a:rPr>
                        <a:t>Search Engines</a:t>
                      </a:r>
                    </a:p>
                  </a:txBody>
                  <a:tcPr marL="45720" marR="45720" marT="0" marB="0" horzOverflow="overflow">
                    <a:lnL w="28575" cap="flat" cmpd="sng" algn="ctr">
                      <a:solidFill>
                        <a:srgbClr val="4C66CC"/>
                      </a:solidFill>
                      <a:prstDash val="solid"/>
                      <a:round/>
                      <a:headEnd type="none" w="med" len="med"/>
                      <a:tailEnd type="none" w="med" len="med"/>
                    </a:lnL>
                    <a:lnR w="28575" cap="flat" cmpd="sng" algn="ctr">
                      <a:solidFill>
                        <a:srgbClr val="4C66CC"/>
                      </a:solidFill>
                      <a:prstDash val="solid"/>
                      <a:round/>
                      <a:headEnd type="none" w="med" len="med"/>
                      <a:tailEnd type="none" w="med" len="med"/>
                    </a:lnR>
                    <a:lnT w="28575" cap="flat" cmpd="sng" algn="ctr">
                      <a:solidFill>
                        <a:srgbClr val="4C66CC"/>
                      </a:solidFill>
                      <a:prstDash val="solid"/>
                      <a:round/>
                      <a:headEnd type="none" w="med" len="med"/>
                      <a:tailEnd type="none" w="med" len="med"/>
                    </a:lnT>
                    <a:lnB>
                      <a:noFill/>
                    </a:lnB>
                    <a:lnTlToBr>
                      <a:noFill/>
                    </a:lnTlToBr>
                    <a:lnBlToTr>
                      <a:noFill/>
                    </a:lnBlToTr>
                    <a:solidFill>
                      <a:srgbClr val="00715E"/>
                    </a:solidFill>
                  </a:tcPr>
                </a:tc>
                <a:tc hMerge="1">
                  <a:txBody>
                    <a:bodyPr/>
                    <a:lstStyle/>
                    <a:p>
                      <a:endParaRPr lang="en-US"/>
                    </a:p>
                  </a:txBody>
                  <a:tcPr/>
                </a:tc>
              </a:tr>
              <a:tr h="221197">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Char char="•"/>
                        <a:tabLst/>
                      </a:pPr>
                      <a:r>
                        <a:rPr kumimoji="0" lang="en-US" sz="1200" b="0" i="0" u="none" strike="noStrike" cap="none" normalizeH="0" baseline="0" dirty="0" smtClean="0">
                          <a:ln>
                            <a:noFill/>
                          </a:ln>
                          <a:solidFill>
                            <a:schemeClr val="tx2"/>
                          </a:solidFill>
                          <a:effectLst/>
                          <a:latin typeface="Arial" charset="0"/>
                        </a:rPr>
                        <a:t>Google</a:t>
                      </a:r>
                    </a:p>
                  </a:txBody>
                  <a:tcPr marL="45720" marR="45720" marT="0" marB="0" horzOverflow="overflow">
                    <a:lnL w="28575" cap="flat" cmpd="sng" algn="ctr">
                      <a:solidFill>
                        <a:srgbClr val="4C66CC"/>
                      </a:solidFill>
                      <a:prstDash val="solid"/>
                      <a:round/>
                      <a:headEnd type="none" w="med" len="med"/>
                      <a:tailEnd type="none" w="med" len="med"/>
                    </a:lnL>
                    <a:lnR>
                      <a:noFill/>
                    </a:lnR>
                    <a:lnT>
                      <a:noFill/>
                    </a:lnT>
                    <a:lnB>
                      <a:noFill/>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200" b="0" i="0" u="none" strike="noStrike" cap="none" normalizeH="0" baseline="0" dirty="0" smtClean="0">
                          <a:ln>
                            <a:noFill/>
                          </a:ln>
                          <a:solidFill>
                            <a:schemeClr val="tx2"/>
                          </a:solidFill>
                          <a:effectLst/>
                          <a:latin typeface="Arial" charset="0"/>
                        </a:rPr>
                        <a:t>65%</a:t>
                      </a:r>
                    </a:p>
                  </a:txBody>
                  <a:tcPr marL="45720" marR="45720" marT="0" marB="0" horzOverflow="overflow">
                    <a:lnL>
                      <a:noFill/>
                    </a:lnL>
                    <a:lnR w="28575" cap="flat" cmpd="sng" algn="ctr">
                      <a:solidFill>
                        <a:srgbClr val="4C66CC"/>
                      </a:solidFill>
                      <a:prstDash val="solid"/>
                      <a:round/>
                      <a:headEnd type="none" w="med" len="med"/>
                      <a:tailEnd type="none" w="med" len="med"/>
                    </a:lnR>
                    <a:lnT>
                      <a:noFill/>
                    </a:lnT>
                    <a:lnB>
                      <a:noFill/>
                    </a:lnB>
                    <a:lnTlToBr>
                      <a:noFill/>
                    </a:lnTlToBr>
                    <a:lnBlToTr>
                      <a:noFill/>
                    </a:lnBlToTr>
                    <a:noFill/>
                  </a:tcPr>
                </a:tc>
              </a:tr>
              <a:tr h="221197">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Char char="•"/>
                        <a:tabLst/>
                      </a:pPr>
                      <a:r>
                        <a:rPr kumimoji="0" lang="en-US" sz="1200" b="0" i="0" u="none" strike="noStrike" cap="none" normalizeH="0" baseline="0" dirty="0" smtClean="0">
                          <a:ln>
                            <a:noFill/>
                          </a:ln>
                          <a:solidFill>
                            <a:schemeClr val="tx2"/>
                          </a:solidFill>
                          <a:effectLst/>
                          <a:latin typeface="Arial" charset="0"/>
                        </a:rPr>
                        <a:t>Yahoo</a:t>
                      </a:r>
                    </a:p>
                  </a:txBody>
                  <a:tcPr marL="45720" marR="45720" marT="0" marB="0" horzOverflow="overflow">
                    <a:lnL w="28575" cap="flat" cmpd="sng" algn="ctr">
                      <a:solidFill>
                        <a:srgbClr val="4C66CC"/>
                      </a:solidFill>
                      <a:prstDash val="solid"/>
                      <a:round/>
                      <a:headEnd type="none" w="med" len="med"/>
                      <a:tailEnd type="none" w="med" len="med"/>
                    </a:lnL>
                    <a:lnR>
                      <a:noFill/>
                    </a:lnR>
                    <a:lnT>
                      <a:noFill/>
                    </a:lnT>
                    <a:lnB>
                      <a:noFill/>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200" b="0" i="0" u="none" strike="noStrike" cap="none" normalizeH="0" baseline="0" dirty="0" smtClean="0">
                          <a:ln>
                            <a:noFill/>
                          </a:ln>
                          <a:solidFill>
                            <a:schemeClr val="tx2"/>
                          </a:solidFill>
                          <a:effectLst/>
                          <a:latin typeface="Arial" charset="0"/>
                        </a:rPr>
                        <a:t>0%</a:t>
                      </a:r>
                    </a:p>
                  </a:txBody>
                  <a:tcPr marL="45720" marR="45720" marT="0" marB="0" horzOverflow="overflow">
                    <a:lnL>
                      <a:noFill/>
                    </a:lnL>
                    <a:lnR w="28575" cap="flat" cmpd="sng" algn="ctr">
                      <a:solidFill>
                        <a:srgbClr val="4C66CC"/>
                      </a:solidFill>
                      <a:prstDash val="solid"/>
                      <a:round/>
                      <a:headEnd type="none" w="med" len="med"/>
                      <a:tailEnd type="none" w="med" len="med"/>
                    </a:lnR>
                    <a:lnT>
                      <a:noFill/>
                    </a:lnT>
                    <a:lnB>
                      <a:noFill/>
                    </a:lnB>
                    <a:lnTlToBr>
                      <a:noFill/>
                    </a:lnTlToBr>
                    <a:lnBlToTr>
                      <a:noFill/>
                    </a:lnBlToTr>
                    <a:noFill/>
                  </a:tcPr>
                </a:tc>
              </a:tr>
              <a:tr h="221197">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Char char="•"/>
                        <a:tabLst/>
                      </a:pPr>
                      <a:r>
                        <a:rPr kumimoji="0" lang="de-DE" sz="1200" b="0" i="0" u="none" strike="noStrike" cap="none" normalizeH="0" baseline="0" dirty="0" smtClean="0">
                          <a:ln>
                            <a:noFill/>
                          </a:ln>
                          <a:solidFill>
                            <a:schemeClr val="tx2"/>
                          </a:solidFill>
                          <a:effectLst/>
                          <a:latin typeface="Arial" charset="0"/>
                        </a:rPr>
                        <a:t>AOL Search</a:t>
                      </a:r>
                      <a:endParaRPr kumimoji="0" lang="en-US" sz="1200" b="0" i="0" u="none" strike="noStrike" cap="none" normalizeH="0" baseline="0" dirty="0" smtClean="0">
                        <a:ln>
                          <a:noFill/>
                        </a:ln>
                        <a:solidFill>
                          <a:schemeClr val="tx2"/>
                        </a:solidFill>
                        <a:effectLst/>
                        <a:latin typeface="Arial" charset="0"/>
                      </a:endParaRPr>
                    </a:p>
                  </a:txBody>
                  <a:tcPr marL="45720" marR="45720" marT="0" marB="0" horzOverflow="overflow">
                    <a:lnL w="28575" cap="flat" cmpd="sng" algn="ctr">
                      <a:solidFill>
                        <a:srgbClr val="4C66CC"/>
                      </a:solidFill>
                      <a:prstDash val="solid"/>
                      <a:round/>
                      <a:headEnd type="none" w="med" len="med"/>
                      <a:tailEnd type="none" w="med" len="med"/>
                    </a:lnL>
                    <a:lnR>
                      <a:noFill/>
                    </a:lnR>
                    <a:lnT>
                      <a:noFill/>
                    </a:lnT>
                    <a:lnB>
                      <a:noFill/>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de-DE" sz="1200" b="0" i="0" u="none" strike="noStrike" cap="none" normalizeH="0" baseline="0" dirty="0" smtClean="0">
                          <a:ln>
                            <a:noFill/>
                          </a:ln>
                          <a:solidFill>
                            <a:schemeClr val="tx2"/>
                          </a:solidFill>
                          <a:effectLst/>
                          <a:latin typeface="Arial" charset="0"/>
                        </a:rPr>
                        <a:t>0%</a:t>
                      </a:r>
                      <a:endParaRPr kumimoji="0" lang="en-US" sz="1200" b="0" i="0" u="none" strike="noStrike" cap="none" normalizeH="0" baseline="0" dirty="0" smtClean="0">
                        <a:ln>
                          <a:noFill/>
                        </a:ln>
                        <a:solidFill>
                          <a:schemeClr val="tx2"/>
                        </a:solidFill>
                        <a:effectLst/>
                        <a:latin typeface="Arial" charset="0"/>
                      </a:endParaRPr>
                    </a:p>
                  </a:txBody>
                  <a:tcPr marL="45720" marR="45720" marT="0" marB="0" horzOverflow="overflow">
                    <a:lnL>
                      <a:noFill/>
                    </a:lnL>
                    <a:lnR w="28575" cap="flat" cmpd="sng" algn="ctr">
                      <a:solidFill>
                        <a:srgbClr val="4C66CC"/>
                      </a:solidFill>
                      <a:prstDash val="solid"/>
                      <a:round/>
                      <a:headEnd type="none" w="med" len="med"/>
                      <a:tailEnd type="none" w="med" len="med"/>
                    </a:lnR>
                    <a:lnT>
                      <a:noFill/>
                    </a:lnT>
                    <a:lnB>
                      <a:noFill/>
                    </a:lnB>
                    <a:lnTlToBr>
                      <a:noFill/>
                    </a:lnTlToBr>
                    <a:lnBlToTr>
                      <a:noFill/>
                    </a:lnBlToTr>
                    <a:noFill/>
                  </a:tcPr>
                </a:tc>
              </a:tr>
              <a:tr h="221197">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Char char="•"/>
                        <a:tabLst/>
                      </a:pPr>
                      <a:r>
                        <a:rPr kumimoji="0" lang="en-US" sz="1200" b="0" i="0" u="none" strike="noStrike" cap="none" normalizeH="0" baseline="0" dirty="0" smtClean="0">
                          <a:ln>
                            <a:noFill/>
                          </a:ln>
                          <a:solidFill>
                            <a:schemeClr val="tx2"/>
                          </a:solidFill>
                          <a:effectLst/>
                          <a:latin typeface="Arial" charset="0"/>
                        </a:rPr>
                        <a:t>Other</a:t>
                      </a:r>
                    </a:p>
                  </a:txBody>
                  <a:tcPr marL="45720" marR="45720" marT="0" marB="0" horzOverflow="overflow">
                    <a:lnL w="28575" cap="flat" cmpd="sng" algn="ctr">
                      <a:solidFill>
                        <a:srgbClr val="4C66CC"/>
                      </a:solidFill>
                      <a:prstDash val="solid"/>
                      <a:round/>
                      <a:headEnd type="none" w="med" len="med"/>
                      <a:tailEnd type="none" w="med" len="med"/>
                    </a:lnL>
                    <a:lnR>
                      <a:noFill/>
                    </a:lnR>
                    <a:lnT>
                      <a:noFill/>
                    </a:lnT>
                    <a:lnB w="28575" cap="flat" cmpd="sng" algn="ctr">
                      <a:solidFill>
                        <a:srgbClr val="4C66CC"/>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200" b="0" i="0" u="none" strike="noStrike" cap="none" normalizeH="0" baseline="0" dirty="0" smtClean="0">
                          <a:ln>
                            <a:noFill/>
                          </a:ln>
                          <a:solidFill>
                            <a:schemeClr val="tx2"/>
                          </a:solidFill>
                          <a:effectLst/>
                          <a:latin typeface="Arial" charset="0"/>
                        </a:rPr>
                        <a:t>1%</a:t>
                      </a:r>
                    </a:p>
                  </a:txBody>
                  <a:tcPr marL="45720" marR="45720" marT="0" marB="0" horzOverflow="overflow">
                    <a:lnL>
                      <a:noFill/>
                    </a:lnL>
                    <a:lnR w="28575" cap="flat" cmpd="sng" algn="ctr">
                      <a:solidFill>
                        <a:srgbClr val="4C66CC"/>
                      </a:solidFill>
                      <a:prstDash val="solid"/>
                      <a:round/>
                      <a:headEnd type="none" w="med" len="med"/>
                      <a:tailEnd type="none" w="med" len="med"/>
                    </a:lnR>
                    <a:lnT>
                      <a:noFill/>
                    </a:lnT>
                    <a:lnB w="28575" cap="flat" cmpd="sng" algn="ctr">
                      <a:solidFill>
                        <a:srgbClr val="4C66CC"/>
                      </a:solidFill>
                      <a:prstDash val="solid"/>
                      <a:round/>
                      <a:headEnd type="none" w="med" len="med"/>
                      <a:tailEnd type="none" w="med" len="med"/>
                    </a:lnB>
                    <a:lnTlToBr>
                      <a:noFill/>
                    </a:lnTlToBr>
                    <a:lnBlToTr>
                      <a:noFill/>
                    </a:lnBlToTr>
                    <a:noFill/>
                  </a:tcPr>
                </a:tc>
              </a:tr>
            </a:tbl>
          </a:graphicData>
        </a:graphic>
      </p:graphicFrame>
      <p:graphicFrame>
        <p:nvGraphicFramePr>
          <p:cNvPr id="13" name="Group 70"/>
          <p:cNvGraphicFramePr>
            <a:graphicFrameLocks noGrp="1"/>
          </p:cNvGraphicFramePr>
          <p:nvPr>
            <p:extLst>
              <p:ext uri="{D42A27DB-BD31-4B8C-83A1-F6EECF244321}">
                <p14:modId xmlns:p14="http://schemas.microsoft.com/office/powerpoint/2010/main" val="39179006"/>
              </p:ext>
            </p:extLst>
          </p:nvPr>
        </p:nvGraphicFramePr>
        <p:xfrm>
          <a:off x="6156176" y="4653137"/>
          <a:ext cx="2069995" cy="1097280"/>
        </p:xfrm>
        <a:graphic>
          <a:graphicData uri="http://schemas.openxmlformats.org/drawingml/2006/table">
            <a:tbl>
              <a:tblPr/>
              <a:tblGrid>
                <a:gridCol w="1675710"/>
                <a:gridCol w="394285"/>
              </a:tblGrid>
              <a:tr h="219184">
                <a:tc gridSpan="2">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200" b="1" i="0" u="none" strike="noStrike" cap="none" normalizeH="0" baseline="0" dirty="0" smtClean="0">
                          <a:ln>
                            <a:noFill/>
                          </a:ln>
                          <a:solidFill>
                            <a:schemeClr val="bg1"/>
                          </a:solidFill>
                          <a:effectLst/>
                          <a:latin typeface="Arial" charset="0"/>
                        </a:rPr>
                        <a:t>A&amp;I Databases</a:t>
                      </a:r>
                    </a:p>
                  </a:txBody>
                  <a:tcPr marL="45720" marR="45720" marT="0" marB="0" horzOverflow="overflow">
                    <a:lnL w="28575" cap="flat" cmpd="sng" algn="ctr">
                      <a:solidFill>
                        <a:srgbClr val="4C66CC"/>
                      </a:solidFill>
                      <a:prstDash val="solid"/>
                      <a:round/>
                      <a:headEnd type="none" w="med" len="med"/>
                      <a:tailEnd type="none" w="med" len="med"/>
                    </a:lnL>
                    <a:lnR w="28575" cap="flat" cmpd="sng" algn="ctr">
                      <a:solidFill>
                        <a:srgbClr val="4C66CC"/>
                      </a:solidFill>
                      <a:prstDash val="solid"/>
                      <a:round/>
                      <a:headEnd type="none" w="med" len="med"/>
                      <a:tailEnd type="none" w="med" len="med"/>
                    </a:lnR>
                    <a:lnT w="28575" cap="flat" cmpd="sng" algn="ctr">
                      <a:solidFill>
                        <a:srgbClr val="4C66CC"/>
                      </a:solidFill>
                      <a:prstDash val="solid"/>
                      <a:round/>
                      <a:headEnd type="none" w="med" len="med"/>
                      <a:tailEnd type="none" w="med" len="med"/>
                    </a:lnT>
                    <a:lnB>
                      <a:noFill/>
                    </a:lnB>
                    <a:lnTlToBr>
                      <a:noFill/>
                    </a:lnTlToBr>
                    <a:lnBlToTr>
                      <a:noFill/>
                    </a:lnBlToTr>
                    <a:solidFill>
                      <a:srgbClr val="00715E"/>
                    </a:solidFill>
                  </a:tcPr>
                </a:tc>
                <a:tc hMerge="1">
                  <a:txBody>
                    <a:bodyPr/>
                    <a:lstStyle/>
                    <a:p>
                      <a:endParaRPr lang="en-US"/>
                    </a:p>
                  </a:txBody>
                  <a:tcPr/>
                </a:tc>
              </a:tr>
              <a:tr h="219184">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Char char="•"/>
                        <a:tabLst/>
                      </a:pPr>
                      <a:r>
                        <a:rPr kumimoji="0" lang="en-US" sz="1200" b="0" i="0" u="none" strike="noStrike" cap="none" normalizeH="0" baseline="0" noProof="1" smtClean="0">
                          <a:ln>
                            <a:noFill/>
                          </a:ln>
                          <a:solidFill>
                            <a:schemeClr val="tx2"/>
                          </a:solidFill>
                          <a:effectLst/>
                          <a:latin typeface="Arial" charset="0"/>
                        </a:rPr>
                        <a:t>Web of Knowledge</a:t>
                      </a:r>
                    </a:p>
                  </a:txBody>
                  <a:tcPr marL="45720" marR="45720" marT="0" marB="0" horzOverflow="overflow">
                    <a:lnL w="28575" cap="flat" cmpd="sng" algn="ctr">
                      <a:solidFill>
                        <a:srgbClr val="4C66CC"/>
                      </a:solidFill>
                      <a:prstDash val="solid"/>
                      <a:round/>
                      <a:headEnd type="none" w="med" len="med"/>
                      <a:tailEnd type="none" w="med" len="med"/>
                    </a:lnL>
                    <a:lnR>
                      <a:noFill/>
                    </a:lnR>
                    <a:lnT>
                      <a:noFill/>
                    </a:lnT>
                    <a:lnB>
                      <a:noFill/>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200" b="0" i="0" u="none" strike="noStrike" cap="none" normalizeH="0" baseline="0" dirty="0" smtClean="0">
                          <a:ln>
                            <a:noFill/>
                          </a:ln>
                          <a:solidFill>
                            <a:schemeClr val="tx2"/>
                          </a:solidFill>
                          <a:effectLst/>
                          <a:latin typeface="Arial" charset="0"/>
                        </a:rPr>
                        <a:t>2%</a:t>
                      </a:r>
                    </a:p>
                  </a:txBody>
                  <a:tcPr marL="45720" marR="45720" marT="0" marB="0" horzOverflow="overflow">
                    <a:lnL>
                      <a:noFill/>
                    </a:lnL>
                    <a:lnR w="28575" cap="flat" cmpd="sng" algn="ctr">
                      <a:solidFill>
                        <a:srgbClr val="4C66CC"/>
                      </a:solidFill>
                      <a:prstDash val="solid"/>
                      <a:round/>
                      <a:headEnd type="none" w="med" len="med"/>
                      <a:tailEnd type="none" w="med" len="med"/>
                    </a:lnR>
                    <a:lnT>
                      <a:noFill/>
                    </a:lnT>
                    <a:lnB>
                      <a:noFill/>
                    </a:lnB>
                    <a:lnTlToBr>
                      <a:noFill/>
                    </a:lnTlToBr>
                    <a:lnBlToTr>
                      <a:noFill/>
                    </a:lnBlToTr>
                    <a:noFill/>
                  </a:tcPr>
                </a:tc>
              </a:tr>
              <a:tr h="219184">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Char char="•"/>
                        <a:tabLst/>
                      </a:pPr>
                      <a:r>
                        <a:rPr kumimoji="0" lang="en-US" sz="1200" b="0" i="0" u="none" strike="noStrike" cap="none" normalizeH="0" baseline="0" dirty="0" smtClean="0">
                          <a:ln>
                            <a:noFill/>
                          </a:ln>
                          <a:solidFill>
                            <a:schemeClr val="tx2"/>
                          </a:solidFill>
                          <a:effectLst/>
                          <a:latin typeface="Arial" charset="0"/>
                        </a:rPr>
                        <a:t>Scopus</a:t>
                      </a:r>
                    </a:p>
                  </a:txBody>
                  <a:tcPr marL="45720" marR="45720" marT="0" marB="0" horzOverflow="overflow">
                    <a:lnL w="28575" cap="flat" cmpd="sng" algn="ctr">
                      <a:solidFill>
                        <a:srgbClr val="4C66CC"/>
                      </a:solidFill>
                      <a:prstDash val="solid"/>
                      <a:round/>
                      <a:headEnd type="none" w="med" len="med"/>
                      <a:tailEnd type="none" w="med" len="med"/>
                    </a:lnL>
                    <a:lnR>
                      <a:noFill/>
                    </a:lnR>
                    <a:lnT>
                      <a:noFill/>
                    </a:lnT>
                    <a:lnB>
                      <a:noFill/>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200" b="0" i="0" u="none" strike="noStrike" cap="none" normalizeH="0" baseline="0" dirty="0" smtClean="0">
                          <a:ln>
                            <a:noFill/>
                          </a:ln>
                          <a:solidFill>
                            <a:schemeClr val="tx2"/>
                          </a:solidFill>
                          <a:effectLst/>
                          <a:latin typeface="Arial" charset="0"/>
                        </a:rPr>
                        <a:t>1%</a:t>
                      </a:r>
                    </a:p>
                  </a:txBody>
                  <a:tcPr marL="45720" marR="45720" marT="0" marB="0" horzOverflow="overflow">
                    <a:lnL>
                      <a:noFill/>
                    </a:lnL>
                    <a:lnR w="28575" cap="flat" cmpd="sng" algn="ctr">
                      <a:solidFill>
                        <a:srgbClr val="4C66CC"/>
                      </a:solidFill>
                      <a:prstDash val="solid"/>
                      <a:round/>
                      <a:headEnd type="none" w="med" len="med"/>
                      <a:tailEnd type="none" w="med" len="med"/>
                    </a:lnR>
                    <a:lnT>
                      <a:noFill/>
                    </a:lnT>
                    <a:lnB>
                      <a:noFill/>
                    </a:lnB>
                    <a:lnTlToBr>
                      <a:noFill/>
                    </a:lnTlToBr>
                    <a:lnBlToTr>
                      <a:noFill/>
                    </a:lnBlToTr>
                    <a:noFill/>
                  </a:tcPr>
                </a:tc>
              </a:tr>
              <a:tr h="219184">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Char char="•"/>
                        <a:tabLst/>
                      </a:pPr>
                      <a:r>
                        <a:rPr kumimoji="0" lang="de-DE" sz="1200" b="0" i="0" u="none" strike="noStrike" cap="none" normalizeH="0" baseline="0" dirty="0" smtClean="0">
                          <a:ln>
                            <a:noFill/>
                          </a:ln>
                          <a:solidFill>
                            <a:schemeClr val="tx2"/>
                          </a:solidFill>
                          <a:effectLst/>
                          <a:latin typeface="Arial" charset="0"/>
                        </a:rPr>
                        <a:t>ADS</a:t>
                      </a:r>
                      <a:endParaRPr kumimoji="0" lang="en-US" sz="1200" b="0" i="0" u="none" strike="noStrike" cap="none" normalizeH="0" baseline="0" dirty="0" smtClean="0">
                        <a:ln>
                          <a:noFill/>
                        </a:ln>
                        <a:solidFill>
                          <a:schemeClr val="tx2"/>
                        </a:solidFill>
                        <a:effectLst/>
                        <a:latin typeface="Arial" charset="0"/>
                      </a:endParaRPr>
                    </a:p>
                  </a:txBody>
                  <a:tcPr marL="45720" marR="45720" marT="0" marB="0" horzOverflow="overflow">
                    <a:lnL w="28575" cap="flat" cmpd="sng" algn="ctr">
                      <a:solidFill>
                        <a:srgbClr val="4C66CC"/>
                      </a:solidFill>
                      <a:prstDash val="solid"/>
                      <a:round/>
                      <a:headEnd type="none" w="med" len="med"/>
                      <a:tailEnd type="none" w="med" len="med"/>
                    </a:lnL>
                    <a:lnR>
                      <a:noFill/>
                    </a:lnR>
                    <a:lnT>
                      <a:noFill/>
                    </a:lnT>
                    <a:lnB>
                      <a:noFill/>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de-DE" sz="1200" b="0" i="0" u="none" strike="noStrike" cap="none" normalizeH="0" baseline="0" dirty="0" smtClean="0">
                          <a:ln>
                            <a:noFill/>
                          </a:ln>
                          <a:solidFill>
                            <a:schemeClr val="tx2"/>
                          </a:solidFill>
                          <a:effectLst/>
                          <a:latin typeface="Arial" charset="0"/>
                        </a:rPr>
                        <a:t>1%</a:t>
                      </a:r>
                      <a:endParaRPr kumimoji="0" lang="en-US" sz="1200" b="0" i="0" u="none" strike="noStrike" cap="none" normalizeH="0" baseline="0" dirty="0" smtClean="0">
                        <a:ln>
                          <a:noFill/>
                        </a:ln>
                        <a:solidFill>
                          <a:schemeClr val="tx2"/>
                        </a:solidFill>
                        <a:effectLst/>
                        <a:latin typeface="Arial" charset="0"/>
                      </a:endParaRPr>
                    </a:p>
                  </a:txBody>
                  <a:tcPr marL="45720" marR="45720" marT="0" marB="0" horzOverflow="overflow">
                    <a:lnL>
                      <a:noFill/>
                    </a:lnL>
                    <a:lnR w="28575" cap="flat" cmpd="sng" algn="ctr">
                      <a:solidFill>
                        <a:srgbClr val="4C66CC"/>
                      </a:solidFill>
                      <a:prstDash val="solid"/>
                      <a:round/>
                      <a:headEnd type="none" w="med" len="med"/>
                      <a:tailEnd type="none" w="med" len="med"/>
                    </a:lnR>
                    <a:lnT>
                      <a:noFill/>
                    </a:lnT>
                    <a:lnB>
                      <a:noFill/>
                    </a:lnB>
                    <a:lnTlToBr>
                      <a:noFill/>
                    </a:lnTlToBr>
                    <a:lnBlToTr>
                      <a:noFill/>
                    </a:lnBlToTr>
                    <a:noFill/>
                  </a:tcPr>
                </a:tc>
              </a:tr>
              <a:tr h="219184">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Char char="•"/>
                        <a:tabLst/>
                      </a:pPr>
                      <a:r>
                        <a:rPr kumimoji="0" lang="en-US" sz="1200" b="0" i="0" u="none" strike="noStrike" cap="none" normalizeH="0" baseline="0" dirty="0" smtClean="0">
                          <a:ln>
                            <a:noFill/>
                          </a:ln>
                          <a:solidFill>
                            <a:schemeClr val="tx2"/>
                          </a:solidFill>
                          <a:effectLst/>
                          <a:latin typeface="Arial" charset="0"/>
                        </a:rPr>
                        <a:t>Other</a:t>
                      </a:r>
                    </a:p>
                  </a:txBody>
                  <a:tcPr marL="45720" marR="45720" marT="0" marB="0" horzOverflow="overflow">
                    <a:lnL w="28575" cap="flat" cmpd="sng" algn="ctr">
                      <a:solidFill>
                        <a:srgbClr val="4C66CC"/>
                      </a:solidFill>
                      <a:prstDash val="solid"/>
                      <a:round/>
                      <a:headEnd type="none" w="med" len="med"/>
                      <a:tailEnd type="none" w="med" len="med"/>
                    </a:lnL>
                    <a:lnR>
                      <a:noFill/>
                    </a:lnR>
                    <a:lnT>
                      <a:noFill/>
                    </a:lnT>
                    <a:lnB w="28575" cap="flat" cmpd="sng" algn="ctr">
                      <a:solidFill>
                        <a:srgbClr val="4C66CC"/>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200" b="0" i="0" u="none" strike="noStrike" cap="none" normalizeH="0" baseline="0" dirty="0" smtClean="0">
                          <a:ln>
                            <a:noFill/>
                          </a:ln>
                          <a:solidFill>
                            <a:schemeClr val="tx2"/>
                          </a:solidFill>
                          <a:effectLst/>
                          <a:latin typeface="Arial" charset="0"/>
                        </a:rPr>
                        <a:t>2%</a:t>
                      </a:r>
                    </a:p>
                  </a:txBody>
                  <a:tcPr marL="45720" marR="45720" marT="0" marB="0" horzOverflow="overflow">
                    <a:lnL>
                      <a:noFill/>
                    </a:lnL>
                    <a:lnR w="28575" cap="flat" cmpd="sng" algn="ctr">
                      <a:solidFill>
                        <a:srgbClr val="4C66CC"/>
                      </a:solidFill>
                      <a:prstDash val="solid"/>
                      <a:round/>
                      <a:headEnd type="none" w="med" len="med"/>
                      <a:tailEnd type="none" w="med" len="med"/>
                    </a:lnR>
                    <a:lnT>
                      <a:noFill/>
                    </a:lnT>
                    <a:lnB w="28575" cap="flat" cmpd="sng" algn="ctr">
                      <a:solidFill>
                        <a:srgbClr val="4C66CC"/>
                      </a:solidFill>
                      <a:prstDash val="solid"/>
                      <a:round/>
                      <a:headEnd type="none" w="med" len="med"/>
                      <a:tailEnd type="none" w="med" len="med"/>
                    </a:lnB>
                    <a:lnTlToBr>
                      <a:noFill/>
                    </a:lnTlToBr>
                    <a:lnBlToTr>
                      <a:noFill/>
                    </a:lnBlToTr>
                    <a:noFill/>
                  </a:tcPr>
                </a:tc>
              </a:tr>
            </a:tbl>
          </a:graphicData>
        </a:graphic>
      </p:graphicFrame>
      <p:graphicFrame>
        <p:nvGraphicFramePr>
          <p:cNvPr id="14" name="Group 70"/>
          <p:cNvGraphicFramePr>
            <a:graphicFrameLocks noGrp="1"/>
          </p:cNvGraphicFramePr>
          <p:nvPr>
            <p:extLst>
              <p:ext uri="{D42A27DB-BD31-4B8C-83A1-F6EECF244321}">
                <p14:modId xmlns:p14="http://schemas.microsoft.com/office/powerpoint/2010/main" val="530273927"/>
              </p:ext>
            </p:extLst>
          </p:nvPr>
        </p:nvGraphicFramePr>
        <p:xfrm>
          <a:off x="843152" y="4638217"/>
          <a:ext cx="2432704" cy="1110840"/>
        </p:xfrm>
        <a:graphic>
          <a:graphicData uri="http://schemas.openxmlformats.org/drawingml/2006/table">
            <a:tbl>
              <a:tblPr/>
              <a:tblGrid>
                <a:gridCol w="1969332"/>
                <a:gridCol w="463372"/>
              </a:tblGrid>
              <a:tr h="222168">
                <a:tc gridSpan="2">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200" b="1" i="0" u="none" strike="noStrike" cap="none" normalizeH="0" baseline="0" dirty="0" smtClean="0">
                          <a:ln>
                            <a:noFill/>
                          </a:ln>
                          <a:solidFill>
                            <a:schemeClr val="bg1"/>
                          </a:solidFill>
                          <a:effectLst/>
                          <a:latin typeface="Arial" charset="0"/>
                        </a:rPr>
                        <a:t>Libraries &amp; Universities</a:t>
                      </a:r>
                    </a:p>
                  </a:txBody>
                  <a:tcPr marL="45720" marR="45720" marT="0" marB="0" horzOverflow="overflow">
                    <a:lnL w="28575" cap="flat" cmpd="sng" algn="ctr">
                      <a:solidFill>
                        <a:srgbClr val="4C66CC"/>
                      </a:solidFill>
                      <a:prstDash val="solid"/>
                      <a:round/>
                      <a:headEnd type="none" w="med" len="med"/>
                      <a:tailEnd type="none" w="med" len="med"/>
                    </a:lnL>
                    <a:lnR w="28575" cap="flat" cmpd="sng" algn="ctr">
                      <a:solidFill>
                        <a:srgbClr val="4C66CC"/>
                      </a:solidFill>
                      <a:prstDash val="solid"/>
                      <a:round/>
                      <a:headEnd type="none" w="med" len="med"/>
                      <a:tailEnd type="none" w="med" len="med"/>
                    </a:lnR>
                    <a:lnT w="28575" cap="flat" cmpd="sng" algn="ctr">
                      <a:solidFill>
                        <a:srgbClr val="4C66CC"/>
                      </a:solidFill>
                      <a:prstDash val="solid"/>
                      <a:round/>
                      <a:headEnd type="none" w="med" len="med"/>
                      <a:tailEnd type="none" w="med" len="med"/>
                    </a:lnT>
                    <a:lnB>
                      <a:noFill/>
                    </a:lnB>
                    <a:lnTlToBr>
                      <a:noFill/>
                    </a:lnTlToBr>
                    <a:lnBlToTr>
                      <a:noFill/>
                    </a:lnBlToTr>
                    <a:solidFill>
                      <a:srgbClr val="00715E"/>
                    </a:solidFill>
                  </a:tcPr>
                </a:tc>
                <a:tc hMerge="1">
                  <a:txBody>
                    <a:bodyPr/>
                    <a:lstStyle/>
                    <a:p>
                      <a:endParaRPr lang="en-US"/>
                    </a:p>
                  </a:txBody>
                  <a:tcPr/>
                </a:tc>
              </a:tr>
              <a:tr h="222168">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Char char="•"/>
                        <a:tabLst/>
                      </a:pPr>
                      <a:r>
                        <a:rPr kumimoji="0" lang="de-DE" sz="1200" b="0" i="0" u="none" strike="noStrike" cap="none" normalizeH="0" baseline="0" noProof="1" smtClean="0">
                          <a:ln>
                            <a:noFill/>
                          </a:ln>
                          <a:solidFill>
                            <a:schemeClr val="tx2"/>
                          </a:solidFill>
                          <a:effectLst/>
                          <a:latin typeface="Arial" charset="0"/>
                        </a:rPr>
                        <a:t>Lib. &amp; Univ. Web Sites</a:t>
                      </a:r>
                      <a:endParaRPr kumimoji="0" lang="en-US" sz="1200" b="0" i="0" u="none" strike="noStrike" cap="none" normalizeH="0" baseline="0" noProof="1" smtClean="0">
                        <a:ln>
                          <a:noFill/>
                        </a:ln>
                        <a:solidFill>
                          <a:schemeClr val="tx2"/>
                        </a:solidFill>
                        <a:effectLst/>
                        <a:latin typeface="Arial" charset="0"/>
                      </a:endParaRPr>
                    </a:p>
                  </a:txBody>
                  <a:tcPr marL="45720" marR="45720" marT="0" marB="0" horzOverflow="overflow">
                    <a:lnL w="28575" cap="flat" cmpd="sng" algn="ctr">
                      <a:solidFill>
                        <a:srgbClr val="4C66CC"/>
                      </a:solidFill>
                      <a:prstDash val="solid"/>
                      <a:round/>
                      <a:headEnd type="none" w="med" len="med"/>
                      <a:tailEnd type="none" w="med" len="med"/>
                    </a:lnL>
                    <a:lnR>
                      <a:noFill/>
                    </a:lnR>
                    <a:lnT>
                      <a:noFill/>
                    </a:lnT>
                    <a:lnB>
                      <a:noFill/>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200" b="0" i="0" u="none" strike="noStrike" cap="none" normalizeH="0" baseline="0" noProof="1" smtClean="0">
                          <a:ln>
                            <a:noFill/>
                          </a:ln>
                          <a:solidFill>
                            <a:schemeClr val="tx2"/>
                          </a:solidFill>
                          <a:effectLst/>
                          <a:latin typeface="Arial" charset="0"/>
                        </a:rPr>
                        <a:t>7%</a:t>
                      </a:r>
                    </a:p>
                  </a:txBody>
                  <a:tcPr marL="45720" marR="45720" marT="0" marB="0" horzOverflow="overflow">
                    <a:lnL>
                      <a:noFill/>
                    </a:lnL>
                    <a:lnR w="28575" cap="flat" cmpd="sng" algn="ctr">
                      <a:solidFill>
                        <a:srgbClr val="4C66CC"/>
                      </a:solidFill>
                      <a:prstDash val="solid"/>
                      <a:round/>
                      <a:headEnd type="none" w="med" len="med"/>
                      <a:tailEnd type="none" w="med" len="med"/>
                    </a:lnR>
                    <a:lnT>
                      <a:noFill/>
                    </a:lnT>
                    <a:lnB>
                      <a:noFill/>
                    </a:lnB>
                    <a:lnTlToBr>
                      <a:noFill/>
                    </a:lnTlToBr>
                    <a:lnBlToTr>
                      <a:noFill/>
                    </a:lnBlToTr>
                    <a:noFill/>
                  </a:tcPr>
                </a:tc>
              </a:tr>
              <a:tr h="222168">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Char char="•"/>
                        <a:tabLst/>
                      </a:pPr>
                      <a:r>
                        <a:rPr kumimoji="0" lang="de-DE" sz="1200" b="0" i="0" u="none" strike="noStrike" cap="none" normalizeH="0" baseline="0" noProof="1" smtClean="0">
                          <a:ln>
                            <a:noFill/>
                          </a:ln>
                          <a:solidFill>
                            <a:schemeClr val="tx2"/>
                          </a:solidFill>
                          <a:effectLst/>
                          <a:latin typeface="Arial" charset="0"/>
                        </a:rPr>
                        <a:t>ExLibris SFX</a:t>
                      </a:r>
                      <a:endParaRPr kumimoji="0" lang="en-US" sz="1200" b="0" i="0" u="none" strike="noStrike" cap="none" normalizeH="0" baseline="0" noProof="1" smtClean="0">
                        <a:ln>
                          <a:noFill/>
                        </a:ln>
                        <a:solidFill>
                          <a:schemeClr val="tx2"/>
                        </a:solidFill>
                        <a:effectLst/>
                        <a:latin typeface="Arial" charset="0"/>
                      </a:endParaRPr>
                    </a:p>
                  </a:txBody>
                  <a:tcPr marL="45720" marR="45720" marT="0" marB="0" horzOverflow="overflow">
                    <a:lnL w="28575" cap="flat" cmpd="sng" algn="ctr">
                      <a:solidFill>
                        <a:srgbClr val="4C66CC"/>
                      </a:solidFill>
                      <a:prstDash val="solid"/>
                      <a:round/>
                      <a:headEnd type="none" w="med" len="med"/>
                      <a:tailEnd type="none" w="med" len="med"/>
                    </a:lnL>
                    <a:lnR>
                      <a:noFill/>
                    </a:lnR>
                    <a:lnT>
                      <a:noFill/>
                    </a:lnT>
                    <a:lnB>
                      <a:noFill/>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de-DE" sz="1200" b="0" i="0" u="none" strike="noStrike" cap="none" normalizeH="0" baseline="0" noProof="1" smtClean="0">
                          <a:ln>
                            <a:noFill/>
                          </a:ln>
                          <a:solidFill>
                            <a:schemeClr val="tx2"/>
                          </a:solidFill>
                          <a:effectLst/>
                          <a:latin typeface="Arial" charset="0"/>
                        </a:rPr>
                        <a:t>6%</a:t>
                      </a:r>
                      <a:endParaRPr kumimoji="0" lang="en-US" sz="1200" b="0" i="0" u="none" strike="noStrike" cap="none" normalizeH="0" baseline="0" noProof="1" smtClean="0">
                        <a:ln>
                          <a:noFill/>
                        </a:ln>
                        <a:solidFill>
                          <a:schemeClr val="tx2"/>
                        </a:solidFill>
                        <a:effectLst/>
                        <a:latin typeface="Arial" charset="0"/>
                      </a:endParaRPr>
                    </a:p>
                  </a:txBody>
                  <a:tcPr marL="45720" marR="45720" marT="0" marB="0" horzOverflow="overflow">
                    <a:lnL>
                      <a:noFill/>
                    </a:lnL>
                    <a:lnR w="28575" cap="flat" cmpd="sng" algn="ctr">
                      <a:solidFill>
                        <a:srgbClr val="4C66CC"/>
                      </a:solidFill>
                      <a:prstDash val="solid"/>
                      <a:round/>
                      <a:headEnd type="none" w="med" len="med"/>
                      <a:tailEnd type="none" w="med" len="med"/>
                    </a:lnR>
                    <a:lnT>
                      <a:noFill/>
                    </a:lnT>
                    <a:lnB>
                      <a:noFill/>
                    </a:lnB>
                    <a:lnTlToBr>
                      <a:noFill/>
                    </a:lnTlToBr>
                    <a:lnBlToTr>
                      <a:noFill/>
                    </a:lnBlToTr>
                    <a:noFill/>
                  </a:tcPr>
                </a:tc>
              </a:tr>
              <a:tr h="222168">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Char char="•"/>
                        <a:tabLst/>
                      </a:pPr>
                      <a:r>
                        <a:rPr kumimoji="0" lang="en-US" sz="1200" b="0" i="0" u="none" strike="noStrike" cap="none" normalizeH="0" baseline="0" noProof="1" smtClean="0">
                          <a:ln>
                            <a:noFill/>
                          </a:ln>
                          <a:solidFill>
                            <a:schemeClr val="tx2"/>
                          </a:solidFill>
                          <a:effectLst/>
                          <a:latin typeface="Arial" charset="0"/>
                        </a:rPr>
                        <a:t>Serials Solutions</a:t>
                      </a:r>
                    </a:p>
                  </a:txBody>
                  <a:tcPr marL="45720" marR="45720" marT="0" marB="0" horzOverflow="overflow">
                    <a:lnL w="28575" cap="flat" cmpd="sng" algn="ctr">
                      <a:solidFill>
                        <a:srgbClr val="4C66CC"/>
                      </a:solidFill>
                      <a:prstDash val="solid"/>
                      <a:round/>
                      <a:headEnd type="none" w="med" len="med"/>
                      <a:tailEnd type="none" w="med" len="med"/>
                    </a:lnL>
                    <a:lnR>
                      <a:noFill/>
                    </a:lnR>
                    <a:lnT>
                      <a:noFill/>
                    </a:lnT>
                    <a:lnB>
                      <a:noFill/>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200" b="0" i="0" u="none" strike="noStrike" cap="none" normalizeH="0" baseline="0" noProof="1" smtClean="0">
                          <a:ln>
                            <a:noFill/>
                          </a:ln>
                          <a:solidFill>
                            <a:schemeClr val="tx2"/>
                          </a:solidFill>
                          <a:effectLst/>
                          <a:latin typeface="Arial" charset="0"/>
                        </a:rPr>
                        <a:t>2%</a:t>
                      </a:r>
                    </a:p>
                  </a:txBody>
                  <a:tcPr marL="45720" marR="45720" marT="0" marB="0" horzOverflow="overflow">
                    <a:lnL>
                      <a:noFill/>
                    </a:lnL>
                    <a:lnR w="28575" cap="flat" cmpd="sng" algn="ctr">
                      <a:solidFill>
                        <a:srgbClr val="4C66CC"/>
                      </a:solidFill>
                      <a:prstDash val="solid"/>
                      <a:round/>
                      <a:headEnd type="none" w="med" len="med"/>
                      <a:tailEnd type="none" w="med" len="med"/>
                    </a:lnR>
                    <a:lnT>
                      <a:noFill/>
                    </a:lnT>
                    <a:lnB>
                      <a:noFill/>
                    </a:lnB>
                    <a:lnTlToBr>
                      <a:noFill/>
                    </a:lnTlToBr>
                    <a:lnBlToTr>
                      <a:noFill/>
                    </a:lnBlToTr>
                    <a:noFill/>
                  </a:tcPr>
                </a:tc>
              </a:tr>
              <a:tr h="222168">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68275" marR="0" lvl="0" indent="-168275" algn="l" defTabSz="914400" rtl="0" eaLnBrk="0" fontAlgn="base" latinLnBrk="0" hangingPunct="0">
                        <a:lnSpc>
                          <a:spcPct val="120000"/>
                        </a:lnSpc>
                        <a:spcBef>
                          <a:spcPct val="25000"/>
                        </a:spcBef>
                        <a:spcAft>
                          <a:spcPct val="0"/>
                        </a:spcAft>
                        <a:buClr>
                          <a:schemeClr val="accent2"/>
                        </a:buClr>
                        <a:buSzPct val="130000"/>
                        <a:buFont typeface="Times" pitchFamily="18" charset="0"/>
                        <a:buChar char="•"/>
                        <a:tabLst/>
                      </a:pPr>
                      <a:r>
                        <a:rPr kumimoji="0" lang="en-US" sz="1200" b="0" i="0" u="none" strike="noStrike" cap="none" normalizeH="0" baseline="0" noProof="1" smtClean="0">
                          <a:ln>
                            <a:noFill/>
                          </a:ln>
                          <a:solidFill>
                            <a:schemeClr val="tx2"/>
                          </a:solidFill>
                          <a:effectLst/>
                          <a:latin typeface="Arial" charset="0"/>
                        </a:rPr>
                        <a:t>Other </a:t>
                      </a:r>
                    </a:p>
                  </a:txBody>
                  <a:tcPr marL="45720" marR="45720" marT="0" marB="0" horzOverflow="overflow">
                    <a:lnL w="28575" cap="flat" cmpd="sng" algn="ctr">
                      <a:solidFill>
                        <a:srgbClr val="4C66CC"/>
                      </a:solidFill>
                      <a:prstDash val="solid"/>
                      <a:round/>
                      <a:headEnd type="none" w="med" len="med"/>
                      <a:tailEnd type="none" w="med" len="med"/>
                    </a:lnL>
                    <a:lnR>
                      <a:noFill/>
                    </a:lnR>
                    <a:lnT>
                      <a:noFill/>
                    </a:lnT>
                    <a:lnB w="28575" cap="flat" cmpd="sng" algn="ctr">
                      <a:solidFill>
                        <a:srgbClr val="4C66CC"/>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r" defTabSz="914400" rtl="0" eaLnBrk="0" fontAlgn="base" latinLnBrk="0" hangingPunct="0">
                        <a:lnSpc>
                          <a:spcPct val="120000"/>
                        </a:lnSpc>
                        <a:spcBef>
                          <a:spcPct val="25000"/>
                        </a:spcBef>
                        <a:spcAft>
                          <a:spcPct val="0"/>
                        </a:spcAft>
                        <a:buClr>
                          <a:schemeClr val="accent2"/>
                        </a:buClr>
                        <a:buSzPct val="130000"/>
                        <a:buFont typeface="Times" pitchFamily="18" charset="0"/>
                        <a:buNone/>
                        <a:tabLst/>
                      </a:pPr>
                      <a:r>
                        <a:rPr kumimoji="0" lang="en-US" sz="1200" b="0" i="0" u="none" strike="noStrike" cap="none" normalizeH="0" baseline="0" noProof="1" smtClean="0">
                          <a:ln>
                            <a:noFill/>
                          </a:ln>
                          <a:solidFill>
                            <a:schemeClr val="tx2"/>
                          </a:solidFill>
                          <a:effectLst/>
                          <a:latin typeface="Arial" charset="0"/>
                        </a:rPr>
                        <a:t>1%</a:t>
                      </a:r>
                    </a:p>
                  </a:txBody>
                  <a:tcPr marL="45720" marR="45720" marT="0" marB="0" horzOverflow="overflow">
                    <a:lnL>
                      <a:noFill/>
                    </a:lnL>
                    <a:lnR w="28575" cap="flat" cmpd="sng" algn="ctr">
                      <a:solidFill>
                        <a:srgbClr val="4C66CC"/>
                      </a:solidFill>
                      <a:prstDash val="solid"/>
                      <a:round/>
                      <a:headEnd type="none" w="med" len="med"/>
                      <a:tailEnd type="none" w="med" len="med"/>
                    </a:lnR>
                    <a:lnT>
                      <a:noFill/>
                    </a:lnT>
                    <a:lnB w="28575" cap="flat" cmpd="sng" algn="ctr">
                      <a:solidFill>
                        <a:srgbClr val="4C66CC"/>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de-DE"/>
              <a:t>Contents</a:t>
            </a:r>
          </a:p>
        </p:txBody>
      </p:sp>
      <p:sp>
        <p:nvSpPr>
          <p:cNvPr id="207875" name="Rectangle 3"/>
          <p:cNvSpPr>
            <a:spLocks noGrp="1" noChangeArrowheads="1"/>
          </p:cNvSpPr>
          <p:nvPr>
            <p:ph idx="1"/>
          </p:nvPr>
        </p:nvSpPr>
        <p:spPr>
          <a:xfrm>
            <a:off x="827584" y="1592263"/>
            <a:ext cx="6121375" cy="4500562"/>
          </a:xfrm>
          <a:noFill/>
        </p:spPr>
        <p:txBody>
          <a:bodyPr/>
          <a:lstStyle/>
          <a:p>
            <a:pPr>
              <a:spcBef>
                <a:spcPts val="600"/>
              </a:spcBef>
              <a:buFont typeface="Wingdings" pitchFamily="2" charset="2"/>
              <a:buChar char="Ø"/>
            </a:pPr>
            <a:r>
              <a:rPr lang="en-US" sz="1600" dirty="0">
                <a:solidFill>
                  <a:schemeClr val="accent4"/>
                </a:solidFill>
              </a:rPr>
              <a:t>Self-Introduction</a:t>
            </a:r>
            <a:endParaRPr lang="de-DE" sz="1600" dirty="0">
              <a:solidFill>
                <a:schemeClr val="accent4"/>
              </a:solidFill>
            </a:endParaRPr>
          </a:p>
          <a:p>
            <a:pPr>
              <a:spcBef>
                <a:spcPts val="600"/>
              </a:spcBef>
              <a:buFont typeface="Wingdings" pitchFamily="2" charset="2"/>
              <a:buChar char="Ø"/>
            </a:pPr>
            <a:r>
              <a:rPr lang="de-DE" sz="1600" dirty="0" err="1">
                <a:solidFill>
                  <a:schemeClr val="accent4"/>
                </a:solidFill>
              </a:rPr>
              <a:t>Aims</a:t>
            </a:r>
            <a:r>
              <a:rPr lang="de-DE" sz="1600" dirty="0">
                <a:solidFill>
                  <a:schemeClr val="accent4"/>
                </a:solidFill>
              </a:rPr>
              <a:t> of </a:t>
            </a:r>
            <a:r>
              <a:rPr lang="de-DE" sz="1600" dirty="0" err="1">
                <a:solidFill>
                  <a:schemeClr val="accent4"/>
                </a:solidFill>
              </a:rPr>
              <a:t>the</a:t>
            </a:r>
            <a:r>
              <a:rPr lang="de-DE" sz="1600" dirty="0">
                <a:solidFill>
                  <a:schemeClr val="accent4"/>
                </a:solidFill>
              </a:rPr>
              <a:t> Editorial </a:t>
            </a:r>
            <a:r>
              <a:rPr lang="de-DE" sz="1600" dirty="0" err="1">
                <a:solidFill>
                  <a:schemeClr val="accent4"/>
                </a:solidFill>
              </a:rPr>
              <a:t>Staff</a:t>
            </a:r>
            <a:r>
              <a:rPr lang="de-DE" sz="1600" dirty="0">
                <a:solidFill>
                  <a:schemeClr val="accent4"/>
                </a:solidFill>
              </a:rPr>
              <a:t>, </a:t>
            </a:r>
            <a:r>
              <a:rPr lang="de-DE" sz="1600" dirty="0" err="1">
                <a:solidFill>
                  <a:schemeClr val="accent4"/>
                </a:solidFill>
              </a:rPr>
              <a:t>Scope</a:t>
            </a:r>
            <a:r>
              <a:rPr lang="de-DE" sz="1600" dirty="0">
                <a:solidFill>
                  <a:schemeClr val="accent4"/>
                </a:solidFill>
              </a:rPr>
              <a:t> </a:t>
            </a:r>
            <a:r>
              <a:rPr lang="de-DE" sz="1600" dirty="0" err="1">
                <a:solidFill>
                  <a:schemeClr val="accent4"/>
                </a:solidFill>
              </a:rPr>
              <a:t>statement</a:t>
            </a:r>
            <a:endParaRPr lang="de-DE" sz="1600" dirty="0">
              <a:solidFill>
                <a:schemeClr val="accent4"/>
              </a:solidFill>
            </a:endParaRPr>
          </a:p>
          <a:p>
            <a:pPr>
              <a:spcBef>
                <a:spcPts val="600"/>
              </a:spcBef>
              <a:buFont typeface="Wingdings" pitchFamily="2" charset="2"/>
              <a:buChar char="Ø"/>
            </a:pPr>
            <a:r>
              <a:rPr lang="de-DE" sz="1600" dirty="0" smtClean="0"/>
              <a:t>Submission </a:t>
            </a:r>
            <a:r>
              <a:rPr lang="de-DE" sz="1600" dirty="0" err="1" smtClean="0"/>
              <a:t>Step</a:t>
            </a:r>
            <a:endParaRPr lang="de-DE" sz="1600" dirty="0" smtClean="0"/>
          </a:p>
          <a:p>
            <a:pPr lvl="1">
              <a:spcBef>
                <a:spcPts val="600"/>
              </a:spcBef>
              <a:buFont typeface="Wingdings" pitchFamily="2" charset="2"/>
              <a:buChar char="ü"/>
            </a:pPr>
            <a:r>
              <a:rPr lang="de-DE" sz="1400" dirty="0" err="1"/>
              <a:t>Ethical</a:t>
            </a:r>
            <a:r>
              <a:rPr lang="de-DE" sz="1400" dirty="0"/>
              <a:t> Standards</a:t>
            </a:r>
          </a:p>
          <a:p>
            <a:pPr lvl="1">
              <a:spcBef>
                <a:spcPts val="600"/>
              </a:spcBef>
              <a:buFont typeface="Wingdings" pitchFamily="2" charset="2"/>
              <a:buChar char="ü"/>
            </a:pPr>
            <a:r>
              <a:rPr lang="de-DE" sz="1400" dirty="0" err="1" smtClean="0"/>
              <a:t>Suggested</a:t>
            </a:r>
            <a:r>
              <a:rPr lang="de-DE" sz="1400" dirty="0" smtClean="0"/>
              <a:t> </a:t>
            </a:r>
            <a:r>
              <a:rPr lang="de-DE" sz="1400" dirty="0" err="1" smtClean="0"/>
              <a:t>referees</a:t>
            </a:r>
            <a:endParaRPr lang="de-DE" sz="1400" dirty="0" smtClean="0"/>
          </a:p>
          <a:p>
            <a:pPr>
              <a:spcBef>
                <a:spcPts val="600"/>
              </a:spcBef>
              <a:buFont typeface="Wingdings" pitchFamily="2" charset="2"/>
              <a:buChar char="Ø"/>
            </a:pPr>
            <a:r>
              <a:rPr lang="de-DE" sz="1600" dirty="0" smtClean="0"/>
              <a:t>Peer-Review </a:t>
            </a:r>
            <a:r>
              <a:rPr lang="de-DE" sz="1600" dirty="0" err="1"/>
              <a:t>Process</a:t>
            </a:r>
            <a:endParaRPr lang="de-DE" sz="1600" dirty="0"/>
          </a:p>
          <a:p>
            <a:pPr marL="361950" lvl="1" indent="-169863">
              <a:spcBef>
                <a:spcPts val="600"/>
              </a:spcBef>
              <a:buFont typeface="Wingdings" pitchFamily="2" charset="2"/>
              <a:buChar char="ü"/>
            </a:pPr>
            <a:r>
              <a:rPr lang="de-DE" sz="1400" dirty="0"/>
              <a:t>General </a:t>
            </a:r>
            <a:r>
              <a:rPr lang="de-DE" sz="1400" dirty="0" err="1"/>
              <a:t>description</a:t>
            </a:r>
            <a:endParaRPr lang="de-DE" sz="1400" dirty="0"/>
          </a:p>
          <a:p>
            <a:pPr marL="361950" lvl="1" indent="-169863">
              <a:spcBef>
                <a:spcPts val="600"/>
              </a:spcBef>
              <a:buFont typeface="Wingdings" pitchFamily="2" charset="2"/>
              <a:buChar char="ü"/>
            </a:pPr>
            <a:r>
              <a:rPr lang="de-DE" sz="1400" dirty="0" err="1"/>
              <a:t>Selection</a:t>
            </a:r>
            <a:r>
              <a:rPr lang="de-DE" sz="1400" dirty="0"/>
              <a:t> of </a:t>
            </a:r>
            <a:r>
              <a:rPr lang="de-DE" sz="1400" dirty="0" err="1"/>
              <a:t>reviewers</a:t>
            </a:r>
            <a:endParaRPr lang="de-DE" sz="1400" dirty="0"/>
          </a:p>
          <a:p>
            <a:pPr marL="361950" lvl="1" indent="-169863">
              <a:spcBef>
                <a:spcPts val="600"/>
              </a:spcBef>
              <a:buFont typeface="Wingdings" pitchFamily="2" charset="2"/>
              <a:buChar char="ü"/>
            </a:pPr>
            <a:r>
              <a:rPr lang="de-DE" sz="1400" dirty="0" err="1"/>
              <a:t>Difficult</a:t>
            </a:r>
            <a:r>
              <a:rPr lang="de-DE" sz="1400" dirty="0"/>
              <a:t> </a:t>
            </a:r>
            <a:r>
              <a:rPr lang="de-DE" sz="1400" dirty="0" err="1"/>
              <a:t>judgements</a:t>
            </a:r>
            <a:r>
              <a:rPr lang="de-DE" sz="1400" dirty="0"/>
              <a:t>, </a:t>
            </a:r>
            <a:r>
              <a:rPr lang="de-DE" sz="1400" dirty="0" err="1"/>
              <a:t>adjudication</a:t>
            </a:r>
            <a:endParaRPr lang="de-DE" sz="1400" dirty="0"/>
          </a:p>
          <a:p>
            <a:pPr>
              <a:spcBef>
                <a:spcPts val="600"/>
              </a:spcBef>
              <a:buFont typeface="Wingdings" pitchFamily="2" charset="2"/>
              <a:buChar char="Ø"/>
            </a:pPr>
            <a:r>
              <a:rPr lang="de-DE" sz="1600" dirty="0">
                <a:solidFill>
                  <a:schemeClr val="accent4"/>
                </a:solidFill>
              </a:rPr>
              <a:t>Editorial </a:t>
            </a:r>
            <a:r>
              <a:rPr lang="de-DE" sz="1600" dirty="0" err="1">
                <a:solidFill>
                  <a:schemeClr val="accent4"/>
                </a:solidFill>
              </a:rPr>
              <a:t>staff</a:t>
            </a:r>
            <a:r>
              <a:rPr lang="de-DE" sz="1600" dirty="0">
                <a:solidFill>
                  <a:schemeClr val="accent4"/>
                </a:solidFill>
              </a:rPr>
              <a:t> - </a:t>
            </a:r>
            <a:r>
              <a:rPr lang="de-DE" sz="1600" dirty="0" err="1">
                <a:solidFill>
                  <a:schemeClr val="accent4"/>
                </a:solidFill>
              </a:rPr>
              <a:t>composition</a:t>
            </a:r>
            <a:endParaRPr lang="de-DE" sz="1600" dirty="0">
              <a:solidFill>
                <a:schemeClr val="accent4"/>
              </a:solidFill>
            </a:endParaRPr>
          </a:p>
          <a:p>
            <a:pPr>
              <a:spcBef>
                <a:spcPts val="600"/>
              </a:spcBef>
              <a:buFont typeface="Wingdings" pitchFamily="2" charset="2"/>
              <a:buChar char="Ø"/>
            </a:pPr>
            <a:r>
              <a:rPr lang="en-US" sz="1600" dirty="0">
                <a:solidFill>
                  <a:schemeClr val="accent4"/>
                </a:solidFill>
              </a:rPr>
              <a:t>Measures of evaluation</a:t>
            </a:r>
          </a:p>
          <a:p>
            <a:pPr>
              <a:spcBef>
                <a:spcPts val="600"/>
              </a:spcBef>
              <a:buFont typeface="Wingdings" pitchFamily="2" charset="2"/>
              <a:buChar char="Ø"/>
            </a:pPr>
            <a:r>
              <a:rPr lang="en-US" sz="1600" dirty="0">
                <a:solidFill>
                  <a:schemeClr val="accent4"/>
                </a:solidFill>
              </a:rPr>
              <a:t>Editor / publisher</a:t>
            </a:r>
          </a:p>
          <a:p>
            <a:pPr marL="361950" lvl="1" indent="-169863">
              <a:spcBef>
                <a:spcPts val="600"/>
              </a:spcBef>
              <a:buFont typeface="Wingdings" pitchFamily="2" charset="2"/>
              <a:buChar char="ü"/>
            </a:pPr>
            <a:r>
              <a:rPr lang="en-US" sz="1400" dirty="0">
                <a:solidFill>
                  <a:schemeClr val="accent4"/>
                </a:solidFill>
              </a:rPr>
              <a:t>Statistics, production</a:t>
            </a:r>
          </a:p>
          <a:p>
            <a:pPr marL="361950" lvl="1" indent="-169863">
              <a:spcBef>
                <a:spcPts val="600"/>
              </a:spcBef>
              <a:buFont typeface="Wingdings" pitchFamily="2" charset="2"/>
              <a:buChar char="ü"/>
            </a:pPr>
            <a:r>
              <a:rPr lang="en-US" sz="1400" dirty="0">
                <a:solidFill>
                  <a:schemeClr val="accent4"/>
                </a:solidFill>
              </a:rPr>
              <a:t>Marketing</a:t>
            </a:r>
          </a:p>
          <a:p>
            <a:pPr>
              <a:spcBef>
                <a:spcPts val="600"/>
              </a:spcBef>
              <a:buFont typeface="Wingdings" pitchFamily="2" charset="2"/>
              <a:buChar char="Ø"/>
            </a:pPr>
            <a:r>
              <a:rPr lang="de-DE" sz="1600" b="1" dirty="0" err="1">
                <a:solidFill>
                  <a:srgbClr val="00715E"/>
                </a:solidFill>
              </a:rPr>
              <a:t>Discussion</a:t>
            </a:r>
            <a:r>
              <a:rPr lang="de-DE" sz="1600" b="1" dirty="0">
                <a:solidFill>
                  <a:srgbClr val="00715E"/>
                </a:solidFill>
              </a:rPr>
              <a:t>, </a:t>
            </a:r>
            <a:r>
              <a:rPr lang="de-DE" sz="1600" b="1" dirty="0" err="1">
                <a:solidFill>
                  <a:srgbClr val="00715E"/>
                </a:solidFill>
              </a:rPr>
              <a:t>Questions</a:t>
            </a:r>
            <a:r>
              <a:rPr lang="de-DE" sz="1600" b="1" dirty="0">
                <a:solidFill>
                  <a:srgbClr val="00715E"/>
                </a:solidFill>
              </a:rPr>
              <a:t> and </a:t>
            </a:r>
            <a:r>
              <a:rPr lang="de-DE" sz="1600" b="1" dirty="0" err="1">
                <a:solidFill>
                  <a:srgbClr val="00715E"/>
                </a:solidFill>
              </a:rPr>
              <a:t>Answers</a:t>
            </a:r>
            <a:endParaRPr lang="de-DE" sz="1600" b="1" dirty="0">
              <a:solidFill>
                <a:srgbClr val="00715E"/>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lstStyle/>
          <a:p>
            <a:r>
              <a:rPr lang="de-DE"/>
              <a:t>Aims of Editorial Staff</a:t>
            </a:r>
          </a:p>
        </p:txBody>
      </p:sp>
      <p:sp>
        <p:nvSpPr>
          <p:cNvPr id="235523" name="Rectangle 3"/>
          <p:cNvSpPr>
            <a:spLocks noGrp="1" noChangeArrowheads="1"/>
          </p:cNvSpPr>
          <p:nvPr>
            <p:ph type="body" idx="1"/>
          </p:nvPr>
        </p:nvSpPr>
        <p:spPr>
          <a:xfrm>
            <a:off x="609600" y="2204864"/>
            <a:ext cx="7239000" cy="2374900"/>
          </a:xfrm>
        </p:spPr>
        <p:txBody>
          <a:bodyPr/>
          <a:lstStyle/>
          <a:p>
            <a:pPr marL="357188" indent="-357188">
              <a:buClr>
                <a:srgbClr val="00715E"/>
              </a:buClr>
              <a:buFont typeface="Wingdings" pitchFamily="2" charset="2"/>
              <a:buChar char="Ø"/>
            </a:pPr>
            <a:r>
              <a:rPr lang="de-DE" sz="2000" dirty="0" err="1"/>
              <a:t>Sustained</a:t>
            </a:r>
            <a:r>
              <a:rPr lang="de-DE" sz="2000" dirty="0"/>
              <a:t> </a:t>
            </a:r>
            <a:r>
              <a:rPr lang="de-DE" sz="2000" dirty="0" err="1"/>
              <a:t>publication</a:t>
            </a:r>
            <a:r>
              <a:rPr lang="de-DE" sz="2000" dirty="0"/>
              <a:t> of </a:t>
            </a:r>
            <a:r>
              <a:rPr lang="de-DE" sz="2000" dirty="0" err="1"/>
              <a:t>high-quality</a:t>
            </a:r>
            <a:r>
              <a:rPr lang="de-DE" sz="2000" dirty="0"/>
              <a:t> </a:t>
            </a:r>
            <a:r>
              <a:rPr lang="de-DE" sz="2000" dirty="0" err="1"/>
              <a:t>papers</a:t>
            </a:r>
            <a:r>
              <a:rPr lang="de-DE" sz="2000" dirty="0"/>
              <a:t> </a:t>
            </a:r>
            <a:r>
              <a:rPr lang="de-DE" sz="2000" dirty="0" err="1"/>
              <a:t>reporting</a:t>
            </a:r>
            <a:r>
              <a:rPr lang="de-DE" sz="2000" dirty="0"/>
              <a:t> on relevant </a:t>
            </a:r>
            <a:r>
              <a:rPr lang="de-DE" sz="2000" dirty="0" err="1"/>
              <a:t>science</a:t>
            </a:r>
            <a:endParaRPr lang="de-DE" sz="2000" dirty="0"/>
          </a:p>
          <a:p>
            <a:pPr marL="357188" indent="-357188">
              <a:buClr>
                <a:srgbClr val="00715E"/>
              </a:buClr>
              <a:buFont typeface="Wingdings" pitchFamily="2" charset="2"/>
              <a:buChar char="Ø"/>
            </a:pPr>
            <a:endParaRPr lang="de-DE" sz="2000" dirty="0"/>
          </a:p>
          <a:p>
            <a:pPr marL="357188" indent="-357188">
              <a:buClr>
                <a:srgbClr val="00715E"/>
              </a:buClr>
              <a:buFont typeface="Wingdings" pitchFamily="2" charset="2"/>
              <a:buChar char="Ø"/>
            </a:pPr>
            <a:r>
              <a:rPr lang="de-DE" sz="2000" dirty="0"/>
              <a:t>Processing </a:t>
            </a:r>
            <a:r>
              <a:rPr lang="de-DE" sz="2000" dirty="0" err="1"/>
              <a:t>times</a:t>
            </a:r>
            <a:r>
              <a:rPr lang="de-DE" sz="2000" dirty="0"/>
              <a:t> </a:t>
            </a:r>
            <a:r>
              <a:rPr lang="de-DE" sz="2000" dirty="0" err="1"/>
              <a:t>commensurate</a:t>
            </a:r>
            <a:r>
              <a:rPr lang="de-DE" sz="2000" dirty="0"/>
              <a:t> </a:t>
            </a:r>
            <a:r>
              <a:rPr lang="de-DE" sz="2000" dirty="0" err="1"/>
              <a:t>with</a:t>
            </a:r>
            <a:r>
              <a:rPr lang="de-DE" sz="2000" dirty="0"/>
              <a:t> </a:t>
            </a:r>
            <a:r>
              <a:rPr lang="de-DE" sz="2000" dirty="0" err="1"/>
              <a:t>the</a:t>
            </a:r>
            <a:r>
              <a:rPr lang="de-DE" sz="2000" dirty="0"/>
              <a:t> </a:t>
            </a:r>
            <a:r>
              <a:rPr lang="de-DE" sz="2000" dirty="0" err="1"/>
              <a:t>expectations</a:t>
            </a:r>
            <a:r>
              <a:rPr lang="de-DE" sz="2000" dirty="0"/>
              <a:t> of </a:t>
            </a:r>
            <a:r>
              <a:rPr lang="de-DE" sz="2000" dirty="0" err="1"/>
              <a:t>the</a:t>
            </a:r>
            <a:r>
              <a:rPr lang="de-DE" sz="2000" dirty="0"/>
              <a:t> </a:t>
            </a:r>
            <a:r>
              <a:rPr lang="de-DE" sz="2000" dirty="0" err="1"/>
              <a:t>authorship</a:t>
            </a:r>
            <a:r>
              <a:rPr lang="de-DE" sz="2000" dirty="0"/>
              <a:t>/</a:t>
            </a:r>
            <a:r>
              <a:rPr lang="de-DE" sz="2000" dirty="0" err="1"/>
              <a:t>readership</a:t>
            </a:r>
            <a:endParaRPr lang="de-DE"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blinds(horizontal)">
                                      <p:cBhvr>
                                        <p:cTn id="7" dur="500"/>
                                        <p:tgtEl>
                                          <p:spTgt spid="235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5523">
                                            <p:txEl>
                                              <p:pRg st="2" end="2"/>
                                            </p:txEl>
                                          </p:spTgt>
                                        </p:tgtEl>
                                        <p:attrNameLst>
                                          <p:attrName>style.visibility</p:attrName>
                                        </p:attrNameLst>
                                      </p:cBhvr>
                                      <p:to>
                                        <p:strVal val="visible"/>
                                      </p:to>
                                    </p:set>
                                    <p:animEffect transition="in" filter="blinds(horizontal)">
                                      <p:cBhvr>
                                        <p:cTn id="12" dur="500"/>
                                        <p:tgtEl>
                                          <p:spTgt spid="2355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9" name="Rectangle 3"/>
          <p:cNvSpPr>
            <a:spLocks noGrp="1" noChangeArrowheads="1"/>
          </p:cNvSpPr>
          <p:nvPr>
            <p:ph type="body" idx="1"/>
          </p:nvPr>
        </p:nvSpPr>
        <p:spPr>
          <a:xfrm>
            <a:off x="914400" y="1576386"/>
            <a:ext cx="6934200" cy="512763"/>
          </a:xfrm>
        </p:spPr>
        <p:txBody>
          <a:bodyPr/>
          <a:lstStyle/>
          <a:p>
            <a:pPr algn="ctr">
              <a:buFont typeface="Times" pitchFamily="18" charset="0"/>
              <a:buNone/>
            </a:pPr>
            <a:r>
              <a:rPr lang="de-DE" sz="2400" b="1" dirty="0" err="1">
                <a:solidFill>
                  <a:srgbClr val="00715E"/>
                </a:solidFill>
              </a:rPr>
              <a:t>Thank</a:t>
            </a:r>
            <a:r>
              <a:rPr lang="de-DE" sz="2400" b="1" dirty="0">
                <a:solidFill>
                  <a:srgbClr val="00715E"/>
                </a:solidFill>
              </a:rPr>
              <a:t> </a:t>
            </a:r>
            <a:r>
              <a:rPr lang="de-DE" sz="2400" b="1" dirty="0" err="1">
                <a:solidFill>
                  <a:srgbClr val="00715E"/>
                </a:solidFill>
              </a:rPr>
              <a:t>you</a:t>
            </a:r>
            <a:r>
              <a:rPr lang="de-DE" sz="2400" b="1" dirty="0">
                <a:solidFill>
                  <a:srgbClr val="00715E"/>
                </a:solidFill>
              </a:rPr>
              <a:t> </a:t>
            </a:r>
            <a:r>
              <a:rPr lang="de-DE" sz="2400" b="1" dirty="0" err="1">
                <a:solidFill>
                  <a:srgbClr val="00715E"/>
                </a:solidFill>
              </a:rPr>
              <a:t>very</a:t>
            </a:r>
            <a:r>
              <a:rPr lang="de-DE" sz="2400" b="1" dirty="0">
                <a:solidFill>
                  <a:srgbClr val="00715E"/>
                </a:solidFill>
              </a:rPr>
              <a:t> </a:t>
            </a:r>
            <a:r>
              <a:rPr lang="de-DE" sz="2400" b="1" dirty="0" err="1">
                <a:solidFill>
                  <a:srgbClr val="00715E"/>
                </a:solidFill>
              </a:rPr>
              <a:t>much</a:t>
            </a:r>
            <a:r>
              <a:rPr lang="de-DE" sz="2400" b="1" dirty="0">
                <a:solidFill>
                  <a:srgbClr val="00715E"/>
                </a:solidFill>
              </a:rPr>
              <a:t> </a:t>
            </a:r>
            <a:r>
              <a:rPr lang="de-DE" sz="2400" b="1" dirty="0" err="1">
                <a:solidFill>
                  <a:srgbClr val="00715E"/>
                </a:solidFill>
              </a:rPr>
              <a:t>for</a:t>
            </a:r>
            <a:r>
              <a:rPr lang="de-DE" sz="2400" b="1" dirty="0">
                <a:solidFill>
                  <a:srgbClr val="00715E"/>
                </a:solidFill>
              </a:rPr>
              <a:t> </a:t>
            </a:r>
            <a:r>
              <a:rPr lang="de-DE" sz="2400" b="1" dirty="0" err="1">
                <a:solidFill>
                  <a:srgbClr val="00715E"/>
                </a:solidFill>
              </a:rPr>
              <a:t>your</a:t>
            </a:r>
            <a:r>
              <a:rPr lang="de-DE" sz="2400" b="1" dirty="0">
                <a:solidFill>
                  <a:srgbClr val="00715E"/>
                </a:solidFill>
              </a:rPr>
              <a:t> </a:t>
            </a:r>
            <a:r>
              <a:rPr lang="de-DE" sz="2400" b="1" dirty="0" err="1">
                <a:solidFill>
                  <a:srgbClr val="00715E"/>
                </a:solidFill>
              </a:rPr>
              <a:t>attention</a:t>
            </a:r>
            <a:endParaRPr lang="de-DE" sz="2400" b="1" dirty="0">
              <a:solidFill>
                <a:srgbClr val="00715E"/>
              </a:solidFill>
            </a:endParaRPr>
          </a:p>
        </p:txBody>
      </p:sp>
      <p:sp>
        <p:nvSpPr>
          <p:cNvPr id="275460" name="Rectangle 4"/>
          <p:cNvSpPr>
            <a:spLocks noChangeArrowheads="1"/>
          </p:cNvSpPr>
          <p:nvPr/>
        </p:nvSpPr>
        <p:spPr bwMode="auto">
          <a:xfrm>
            <a:off x="3505200" y="2572560"/>
            <a:ext cx="4419600" cy="3684598"/>
          </a:xfrm>
          <a:prstGeom prst="rect">
            <a:avLst/>
          </a:prstGeom>
          <a:noFill/>
          <a:ln w="12700">
            <a:noFill/>
            <a:miter lim="800000"/>
            <a:headEnd/>
            <a:tailEnd/>
          </a:ln>
          <a:effectLst/>
        </p:spPr>
        <p:txBody>
          <a:bodyPr lIns="90488" tIns="44450" rIns="90488" bIns="44450">
            <a:spAutoFit/>
          </a:bodyPr>
          <a:lstStyle/>
          <a:p>
            <a:pPr algn="l">
              <a:lnSpc>
                <a:spcPct val="110000"/>
              </a:lnSpc>
              <a:spcBef>
                <a:spcPct val="0"/>
              </a:spcBef>
              <a:tabLst>
                <a:tab pos="630238" algn="l"/>
              </a:tabLst>
            </a:pPr>
            <a:r>
              <a:rPr lang="en-GB" sz="1600" b="1" dirty="0">
                <a:solidFill>
                  <a:schemeClr val="tx1"/>
                </a:solidFill>
                <a:latin typeface="+mn-lt"/>
              </a:rPr>
              <a:t>Prof. Dr.-Ing. </a:t>
            </a:r>
            <a:r>
              <a:rPr lang="en-GB" sz="1600" b="1" dirty="0" smtClean="0">
                <a:solidFill>
                  <a:schemeClr val="tx1"/>
                </a:solidFill>
                <a:latin typeface="+mn-lt"/>
              </a:rPr>
              <a:t>Cameron </a:t>
            </a:r>
            <a:r>
              <a:rPr lang="en-GB" sz="1600" b="1" dirty="0">
                <a:solidFill>
                  <a:schemeClr val="tx1"/>
                </a:solidFill>
                <a:latin typeface="+mn-lt"/>
              </a:rPr>
              <a:t>Tropea</a:t>
            </a:r>
          </a:p>
          <a:p>
            <a:pPr algn="l">
              <a:lnSpc>
                <a:spcPct val="110000"/>
              </a:lnSpc>
              <a:spcBef>
                <a:spcPct val="0"/>
              </a:spcBef>
              <a:tabLst>
                <a:tab pos="630238" algn="l"/>
              </a:tabLst>
            </a:pPr>
            <a:endParaRPr lang="en-GB" sz="1600" dirty="0">
              <a:solidFill>
                <a:schemeClr val="tx1"/>
              </a:solidFill>
              <a:latin typeface="+mn-lt"/>
            </a:endParaRPr>
          </a:p>
          <a:p>
            <a:pPr algn="l">
              <a:lnSpc>
                <a:spcPct val="110000"/>
              </a:lnSpc>
              <a:spcBef>
                <a:spcPct val="0"/>
              </a:spcBef>
              <a:tabLst>
                <a:tab pos="630238" algn="l"/>
              </a:tabLst>
            </a:pPr>
            <a:r>
              <a:rPr lang="en-GB" sz="1600" b="0" dirty="0" err="1">
                <a:solidFill>
                  <a:schemeClr val="tx1"/>
                </a:solidFill>
                <a:latin typeface="+mn-lt"/>
              </a:rPr>
              <a:t>Fachgebiet</a:t>
            </a:r>
            <a:r>
              <a:rPr lang="en-GB" sz="1600" b="0" dirty="0">
                <a:solidFill>
                  <a:schemeClr val="tx1"/>
                </a:solidFill>
                <a:latin typeface="+mn-lt"/>
              </a:rPr>
              <a:t> </a:t>
            </a:r>
            <a:r>
              <a:rPr lang="en-GB" sz="1600" b="0" dirty="0" err="1">
                <a:solidFill>
                  <a:schemeClr val="tx1"/>
                </a:solidFill>
                <a:latin typeface="+mn-lt"/>
              </a:rPr>
              <a:t>Strömungslehre</a:t>
            </a:r>
            <a:r>
              <a:rPr lang="en-GB" sz="1600" b="0" dirty="0">
                <a:solidFill>
                  <a:schemeClr val="tx1"/>
                </a:solidFill>
                <a:latin typeface="+mn-lt"/>
              </a:rPr>
              <a:t> und </a:t>
            </a:r>
            <a:r>
              <a:rPr lang="en-GB" sz="1600" b="0" dirty="0" err="1" smtClean="0">
                <a:solidFill>
                  <a:schemeClr val="tx1"/>
                </a:solidFill>
                <a:latin typeface="+mn-lt"/>
              </a:rPr>
              <a:t>Aerodynamik</a:t>
            </a:r>
            <a:endParaRPr lang="en-GB" sz="1600" b="0" dirty="0" smtClean="0">
              <a:solidFill>
                <a:schemeClr val="tx1"/>
              </a:solidFill>
              <a:latin typeface="+mn-lt"/>
            </a:endParaRPr>
          </a:p>
          <a:p>
            <a:pPr algn="l">
              <a:lnSpc>
                <a:spcPct val="110000"/>
              </a:lnSpc>
              <a:spcBef>
                <a:spcPct val="0"/>
              </a:spcBef>
              <a:tabLst>
                <a:tab pos="630238" algn="l"/>
              </a:tabLst>
            </a:pPr>
            <a:r>
              <a:rPr lang="en-GB" sz="1600" dirty="0" smtClean="0">
                <a:latin typeface="+mn-lt"/>
              </a:rPr>
              <a:t>Center of Smart Interfaces</a:t>
            </a:r>
            <a:endParaRPr lang="en-GB" sz="1600" b="0" dirty="0">
              <a:solidFill>
                <a:schemeClr val="tx1"/>
              </a:solidFill>
              <a:latin typeface="+mn-lt"/>
            </a:endParaRPr>
          </a:p>
          <a:p>
            <a:pPr algn="l">
              <a:lnSpc>
                <a:spcPct val="110000"/>
              </a:lnSpc>
              <a:spcBef>
                <a:spcPct val="0"/>
              </a:spcBef>
              <a:tabLst>
                <a:tab pos="630238" algn="l"/>
              </a:tabLst>
            </a:pPr>
            <a:r>
              <a:rPr lang="en-GB" sz="1600" b="0" dirty="0" err="1">
                <a:solidFill>
                  <a:schemeClr val="tx1"/>
                </a:solidFill>
                <a:latin typeface="+mn-lt"/>
              </a:rPr>
              <a:t>Technische</a:t>
            </a:r>
            <a:r>
              <a:rPr lang="en-GB" sz="1600" b="0" dirty="0">
                <a:solidFill>
                  <a:schemeClr val="tx1"/>
                </a:solidFill>
                <a:latin typeface="+mn-lt"/>
              </a:rPr>
              <a:t> </a:t>
            </a:r>
            <a:r>
              <a:rPr lang="en-GB" sz="1600" b="0" dirty="0" err="1">
                <a:solidFill>
                  <a:schemeClr val="tx1"/>
                </a:solidFill>
                <a:latin typeface="+mn-lt"/>
              </a:rPr>
              <a:t>Universität</a:t>
            </a:r>
            <a:r>
              <a:rPr lang="en-GB" sz="1600" b="0" dirty="0">
                <a:solidFill>
                  <a:schemeClr val="tx1"/>
                </a:solidFill>
                <a:latin typeface="+mn-lt"/>
              </a:rPr>
              <a:t> Darmstadt</a:t>
            </a:r>
          </a:p>
          <a:p>
            <a:pPr algn="l">
              <a:spcBef>
                <a:spcPct val="0"/>
              </a:spcBef>
              <a:tabLst>
                <a:tab pos="630238" algn="l"/>
              </a:tabLst>
            </a:pPr>
            <a:r>
              <a:rPr lang="en-GB" sz="1600" b="0" dirty="0" err="1" smtClean="0">
                <a:solidFill>
                  <a:schemeClr val="tx1"/>
                </a:solidFill>
                <a:latin typeface="+mn-lt"/>
              </a:rPr>
              <a:t>Alarich</a:t>
            </a:r>
            <a:r>
              <a:rPr lang="en-GB" sz="1600" b="0" dirty="0" smtClean="0">
                <a:solidFill>
                  <a:schemeClr val="tx1"/>
                </a:solidFill>
                <a:latin typeface="+mn-lt"/>
              </a:rPr>
              <a:t>-Weiß-</a:t>
            </a:r>
            <a:r>
              <a:rPr lang="en-GB" sz="1600" b="0" dirty="0" err="1" smtClean="0">
                <a:solidFill>
                  <a:schemeClr val="tx1"/>
                </a:solidFill>
                <a:latin typeface="+mn-lt"/>
              </a:rPr>
              <a:t>Straße</a:t>
            </a:r>
            <a:r>
              <a:rPr lang="en-GB" sz="1600" b="0" dirty="0" smtClean="0">
                <a:solidFill>
                  <a:schemeClr val="tx1"/>
                </a:solidFill>
                <a:latin typeface="+mn-lt"/>
              </a:rPr>
              <a:t> 10, </a:t>
            </a:r>
          </a:p>
          <a:p>
            <a:pPr algn="l">
              <a:spcBef>
                <a:spcPct val="0"/>
              </a:spcBef>
              <a:tabLst>
                <a:tab pos="630238" algn="l"/>
              </a:tabLst>
            </a:pPr>
            <a:r>
              <a:rPr lang="en-GB" sz="1600" b="0" dirty="0" smtClean="0">
                <a:solidFill>
                  <a:schemeClr val="tx1"/>
                </a:solidFill>
                <a:latin typeface="+mn-lt"/>
              </a:rPr>
              <a:t>64287 </a:t>
            </a:r>
            <a:r>
              <a:rPr lang="en-GB" sz="1600" b="0" dirty="0">
                <a:solidFill>
                  <a:schemeClr val="tx1"/>
                </a:solidFill>
                <a:latin typeface="+mn-lt"/>
              </a:rPr>
              <a:t>Darmstadt, Germany</a:t>
            </a:r>
          </a:p>
          <a:p>
            <a:pPr algn="l">
              <a:spcBef>
                <a:spcPct val="0"/>
              </a:spcBef>
              <a:tabLst>
                <a:tab pos="630238" algn="l"/>
              </a:tabLst>
            </a:pPr>
            <a:r>
              <a:rPr lang="en-GB" sz="1600" b="0" dirty="0">
                <a:solidFill>
                  <a:schemeClr val="tx1"/>
                </a:solidFill>
                <a:latin typeface="+mn-lt"/>
              </a:rPr>
              <a:t>Tel: 	+49 6151 16 </a:t>
            </a:r>
            <a:r>
              <a:rPr lang="en-GB" sz="1600" b="0" dirty="0" smtClean="0">
                <a:solidFill>
                  <a:schemeClr val="tx1"/>
                </a:solidFill>
                <a:latin typeface="+mn-lt"/>
              </a:rPr>
              <a:t>4168</a:t>
            </a:r>
            <a:endParaRPr lang="en-GB" sz="1600" b="0" dirty="0">
              <a:solidFill>
                <a:schemeClr val="tx1"/>
              </a:solidFill>
              <a:latin typeface="+mn-lt"/>
            </a:endParaRPr>
          </a:p>
          <a:p>
            <a:pPr algn="l">
              <a:spcBef>
                <a:spcPct val="0"/>
              </a:spcBef>
              <a:tabLst>
                <a:tab pos="630238" algn="l"/>
              </a:tabLst>
            </a:pPr>
            <a:r>
              <a:rPr lang="en-GB" sz="1600" b="0" dirty="0">
                <a:solidFill>
                  <a:schemeClr val="tx1"/>
                </a:solidFill>
                <a:latin typeface="+mn-lt"/>
              </a:rPr>
              <a:t>FAX:	+49 6151 16 </a:t>
            </a:r>
            <a:r>
              <a:rPr lang="en-GB" sz="1600" b="0" dirty="0" smtClean="0">
                <a:solidFill>
                  <a:schemeClr val="tx1"/>
                </a:solidFill>
                <a:latin typeface="+mn-lt"/>
              </a:rPr>
              <a:t>4754</a:t>
            </a:r>
            <a:endParaRPr lang="en-GB" sz="1600" b="0" dirty="0">
              <a:solidFill>
                <a:schemeClr val="tx1"/>
              </a:solidFill>
              <a:latin typeface="+mn-lt"/>
            </a:endParaRPr>
          </a:p>
          <a:p>
            <a:pPr algn="l">
              <a:spcBef>
                <a:spcPct val="0"/>
              </a:spcBef>
              <a:tabLst>
                <a:tab pos="630238" algn="l"/>
              </a:tabLst>
            </a:pPr>
            <a:r>
              <a:rPr lang="en-GB" sz="1600" b="0" dirty="0">
                <a:solidFill>
                  <a:schemeClr val="tx1"/>
                </a:solidFill>
                <a:latin typeface="+mn-lt"/>
              </a:rPr>
              <a:t>Email: ctropea@sla.tu-darmstadt.de</a:t>
            </a:r>
          </a:p>
          <a:p>
            <a:pPr algn="l">
              <a:spcBef>
                <a:spcPct val="0"/>
              </a:spcBef>
              <a:tabLst>
                <a:tab pos="630238" algn="l"/>
              </a:tabLst>
            </a:pPr>
            <a:endParaRPr lang="en-GB" sz="1600" b="0" dirty="0">
              <a:solidFill>
                <a:schemeClr val="tx1"/>
              </a:solidFill>
              <a:latin typeface="+mn-lt"/>
            </a:endParaRPr>
          </a:p>
          <a:p>
            <a:pPr algn="l">
              <a:spcBef>
                <a:spcPct val="0"/>
              </a:spcBef>
              <a:tabLst>
                <a:tab pos="630238" algn="l"/>
              </a:tabLst>
            </a:pPr>
            <a:r>
              <a:rPr lang="en-GB" sz="1600" b="0" dirty="0" smtClean="0">
                <a:solidFill>
                  <a:srgbClr val="00715E"/>
                </a:solidFill>
                <a:latin typeface="+mn-lt"/>
              </a:rPr>
              <a:t>www.sla.tu-darmstadt.de</a:t>
            </a:r>
          </a:p>
          <a:p>
            <a:pPr algn="l">
              <a:spcBef>
                <a:spcPct val="0"/>
              </a:spcBef>
              <a:tabLst>
                <a:tab pos="630238" algn="l"/>
              </a:tabLst>
            </a:pPr>
            <a:r>
              <a:rPr lang="en-GB" sz="1600" dirty="0" smtClean="0">
                <a:solidFill>
                  <a:srgbClr val="00715E"/>
                </a:solidFill>
                <a:latin typeface="+mn-lt"/>
              </a:rPr>
              <a:t>www.csi.tu-darmstadt.de</a:t>
            </a:r>
            <a:endParaRPr lang="en-GB" sz="1600" b="0" dirty="0">
              <a:solidFill>
                <a:srgbClr val="00715E"/>
              </a:solidFill>
              <a:latin typeface="+mn-lt"/>
            </a:endParaRPr>
          </a:p>
        </p:txBody>
      </p:sp>
      <p:sp>
        <p:nvSpPr>
          <p:cNvPr id="275462" name="Text Box 6"/>
          <p:cNvSpPr txBox="1">
            <a:spLocks noChangeArrowheads="1"/>
          </p:cNvSpPr>
          <p:nvPr/>
        </p:nvSpPr>
        <p:spPr bwMode="auto">
          <a:xfrm>
            <a:off x="1759099" y="3142709"/>
            <a:ext cx="1516757" cy="646331"/>
          </a:xfrm>
          <a:prstGeom prst="rect">
            <a:avLst/>
          </a:prstGeom>
          <a:noFill/>
          <a:ln w="12700">
            <a:noFill/>
            <a:miter lim="800000"/>
            <a:headEnd/>
            <a:tailEnd/>
          </a:ln>
          <a:effectLst/>
        </p:spPr>
        <p:txBody>
          <a:bodyPr wrap="square">
            <a:spAutoFit/>
          </a:bodyPr>
          <a:lstStyle/>
          <a:p>
            <a:pPr algn="l">
              <a:spcBef>
                <a:spcPct val="20000"/>
              </a:spcBef>
            </a:pPr>
            <a:r>
              <a:rPr lang="en-GB" sz="3600" b="0" i="1" dirty="0">
                <a:solidFill>
                  <a:srgbClr val="002060"/>
                </a:solidFill>
                <a:latin typeface="Braggadocio" pitchFamily="82" charset="0"/>
              </a:rPr>
              <a:t>SLA</a:t>
            </a:r>
          </a:p>
        </p:txBody>
      </p:sp>
      <p:pic>
        <p:nvPicPr>
          <p:cNvPr id="275464" name="Picture 8" descr="TUD-Kontaktseite">
            <a:hlinkClick r:id="rId3"/>
          </p:cNvPr>
          <p:cNvPicPr>
            <a:picLocks noChangeAspect="1" noChangeArrowheads="1"/>
          </p:cNvPicPr>
          <p:nvPr/>
        </p:nvPicPr>
        <p:blipFill>
          <a:blip r:embed="rId4" cstate="print"/>
          <a:srcRect/>
          <a:stretch>
            <a:fillRect/>
          </a:stretch>
        </p:blipFill>
        <p:spPr bwMode="auto">
          <a:xfrm>
            <a:off x="1475656" y="4607793"/>
            <a:ext cx="1609725" cy="666750"/>
          </a:xfrm>
          <a:prstGeom prst="rect">
            <a:avLst/>
          </a:prstGeom>
          <a:noFill/>
        </p:spPr>
      </p:pic>
      <p:pic>
        <p:nvPicPr>
          <p:cNvPr id="6" name="Grafik 5" descr="LOGO_CSI_RGB.jpg"/>
          <p:cNvPicPr>
            <a:picLocks noChangeAspect="1"/>
          </p:cNvPicPr>
          <p:nvPr/>
        </p:nvPicPr>
        <p:blipFill>
          <a:blip r:embed="rId5" cstate="print"/>
          <a:stretch>
            <a:fillRect/>
          </a:stretch>
        </p:blipFill>
        <p:spPr>
          <a:xfrm>
            <a:off x="467544" y="3861048"/>
            <a:ext cx="2749624" cy="553811"/>
          </a:xfrm>
          <a:prstGeom prst="rect">
            <a:avLst/>
          </a:prstGeom>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r>
              <a:rPr lang="de-DE"/>
              <a:t>Scope Statement</a:t>
            </a:r>
          </a:p>
        </p:txBody>
      </p:sp>
      <p:sp>
        <p:nvSpPr>
          <p:cNvPr id="227332" name="Rectangle 4"/>
          <p:cNvSpPr>
            <a:spLocks noGrp="1" noChangeArrowheads="1"/>
          </p:cNvSpPr>
          <p:nvPr>
            <p:ph type="body" idx="1"/>
          </p:nvPr>
        </p:nvSpPr>
        <p:spPr>
          <a:xfrm>
            <a:off x="609600" y="1484784"/>
            <a:ext cx="7848600" cy="4576763"/>
          </a:xfrm>
        </p:spPr>
        <p:txBody>
          <a:bodyPr/>
          <a:lstStyle/>
          <a:p>
            <a:pPr marL="0" indent="0">
              <a:buNone/>
            </a:pPr>
            <a:r>
              <a:rPr lang="de-DE" sz="1800" dirty="0"/>
              <a:t>The </a:t>
            </a:r>
            <a:r>
              <a:rPr lang="de-DE" sz="1800" dirty="0" err="1"/>
              <a:t>scope</a:t>
            </a:r>
            <a:r>
              <a:rPr lang="de-DE" sz="1800" dirty="0"/>
              <a:t> </a:t>
            </a:r>
            <a:r>
              <a:rPr lang="de-DE" sz="1800" dirty="0" err="1"/>
              <a:t>statement</a:t>
            </a:r>
            <a:r>
              <a:rPr lang="de-DE" sz="1800" dirty="0"/>
              <a:t> must </a:t>
            </a:r>
            <a:r>
              <a:rPr lang="de-DE" sz="1800" dirty="0" err="1"/>
              <a:t>define</a:t>
            </a:r>
            <a:r>
              <a:rPr lang="de-DE" sz="1800" dirty="0"/>
              <a:t> </a:t>
            </a:r>
            <a:r>
              <a:rPr lang="de-DE" sz="1800" dirty="0" err="1"/>
              <a:t>the</a:t>
            </a:r>
            <a:r>
              <a:rPr lang="de-DE" sz="1800" dirty="0"/>
              <a:t> </a:t>
            </a:r>
            <a:r>
              <a:rPr lang="de-DE" sz="1800" dirty="0" err="1"/>
              <a:t>subject</a:t>
            </a:r>
            <a:r>
              <a:rPr lang="de-DE" sz="1800" dirty="0"/>
              <a:t> material </a:t>
            </a:r>
            <a:r>
              <a:rPr lang="de-DE" sz="1800" dirty="0" err="1"/>
              <a:t>considered</a:t>
            </a:r>
            <a:r>
              <a:rPr lang="de-DE" sz="1800" dirty="0"/>
              <a:t> </a:t>
            </a:r>
            <a:r>
              <a:rPr lang="de-DE" sz="1800" dirty="0" err="1"/>
              <a:t>appropriate</a:t>
            </a:r>
            <a:r>
              <a:rPr lang="de-DE" sz="1800" dirty="0"/>
              <a:t> </a:t>
            </a:r>
            <a:r>
              <a:rPr lang="de-DE" sz="1800" dirty="0" err="1"/>
              <a:t>for</a:t>
            </a:r>
            <a:r>
              <a:rPr lang="de-DE" sz="1800" dirty="0"/>
              <a:t> </a:t>
            </a:r>
            <a:r>
              <a:rPr lang="de-DE" sz="1800" dirty="0" err="1"/>
              <a:t>publication</a:t>
            </a:r>
            <a:r>
              <a:rPr lang="de-DE" sz="1800" dirty="0"/>
              <a:t> in </a:t>
            </a:r>
            <a:r>
              <a:rPr lang="de-DE" sz="1800" dirty="0" err="1"/>
              <a:t>the</a:t>
            </a:r>
            <a:r>
              <a:rPr lang="de-DE" sz="1800" dirty="0"/>
              <a:t> </a:t>
            </a:r>
            <a:r>
              <a:rPr lang="de-DE" sz="1800" dirty="0" err="1"/>
              <a:t>journal</a:t>
            </a:r>
            <a:endParaRPr lang="de-DE" sz="1800" dirty="0"/>
          </a:p>
          <a:p>
            <a:endParaRPr lang="de-DE" sz="1800" dirty="0"/>
          </a:p>
          <a:p>
            <a:pPr marL="0" indent="0">
              <a:buNone/>
              <a:tabLst>
                <a:tab pos="0" algn="l"/>
              </a:tabLst>
            </a:pPr>
            <a:r>
              <a:rPr lang="de-DE" sz="1800" dirty="0" err="1"/>
              <a:t>Furthermore</a:t>
            </a:r>
            <a:r>
              <a:rPr lang="de-DE" sz="1800" dirty="0"/>
              <a:t>, </a:t>
            </a:r>
            <a:r>
              <a:rPr lang="de-DE" sz="1800" dirty="0" err="1"/>
              <a:t>the</a:t>
            </a:r>
            <a:r>
              <a:rPr lang="de-DE" sz="1800" dirty="0"/>
              <a:t> type of </a:t>
            </a:r>
            <a:r>
              <a:rPr lang="de-DE" sz="1800" dirty="0" err="1"/>
              <a:t>articles</a:t>
            </a:r>
            <a:r>
              <a:rPr lang="de-DE" sz="1800" dirty="0"/>
              <a:t> </a:t>
            </a:r>
            <a:r>
              <a:rPr lang="de-DE" sz="1800" dirty="0" err="1"/>
              <a:t>published</a:t>
            </a:r>
            <a:r>
              <a:rPr lang="de-DE" sz="1800" dirty="0"/>
              <a:t> </a:t>
            </a:r>
            <a:r>
              <a:rPr lang="de-DE" sz="1800" dirty="0" err="1"/>
              <a:t>should</a:t>
            </a:r>
            <a:r>
              <a:rPr lang="de-DE" sz="1800" dirty="0"/>
              <a:t> </a:t>
            </a:r>
            <a:r>
              <a:rPr lang="de-DE" sz="1800" dirty="0" err="1"/>
              <a:t>be</a:t>
            </a:r>
            <a:r>
              <a:rPr lang="de-DE" sz="1800" dirty="0"/>
              <a:t> </a:t>
            </a:r>
            <a:r>
              <a:rPr lang="de-DE" sz="1800" dirty="0" err="1" smtClean="0"/>
              <a:t>clearly</a:t>
            </a:r>
            <a:r>
              <a:rPr lang="de-DE" dirty="0"/>
              <a:t> </a:t>
            </a:r>
            <a:r>
              <a:rPr lang="de-DE" sz="1800" dirty="0" err="1" smtClean="0"/>
              <a:t>identified</a:t>
            </a:r>
            <a:r>
              <a:rPr lang="de-DE" sz="1800" dirty="0"/>
              <a:t>, e.g.</a:t>
            </a:r>
          </a:p>
          <a:p>
            <a:pPr marL="446088" lvl="1" indent="-265113">
              <a:buClr>
                <a:srgbClr val="00715E"/>
              </a:buClr>
              <a:buFont typeface="Wingdings" pitchFamily="2" charset="2"/>
              <a:buChar char="Ø"/>
            </a:pPr>
            <a:r>
              <a:rPr lang="de-DE" sz="1800" dirty="0"/>
              <a:t>Regular </a:t>
            </a:r>
            <a:r>
              <a:rPr lang="de-DE" sz="1800" dirty="0" err="1"/>
              <a:t>article</a:t>
            </a:r>
            <a:r>
              <a:rPr lang="de-DE" sz="1800" dirty="0"/>
              <a:t> (</a:t>
            </a:r>
            <a:r>
              <a:rPr lang="de-DE" sz="1800" dirty="0" err="1"/>
              <a:t>typical</a:t>
            </a:r>
            <a:r>
              <a:rPr lang="de-DE" sz="1800" dirty="0"/>
              <a:t> </a:t>
            </a:r>
            <a:r>
              <a:rPr lang="de-DE" sz="1800" dirty="0" err="1"/>
              <a:t>no</a:t>
            </a:r>
            <a:r>
              <a:rPr lang="de-DE" sz="1800" dirty="0"/>
              <a:t>. of </a:t>
            </a:r>
            <a:r>
              <a:rPr lang="de-DE" sz="1800" dirty="0" err="1"/>
              <a:t>pages</a:t>
            </a:r>
            <a:r>
              <a:rPr lang="de-DE" sz="1800" dirty="0"/>
              <a:t> </a:t>
            </a:r>
            <a:r>
              <a:rPr lang="de-DE" sz="1800" dirty="0" err="1"/>
              <a:t>or</a:t>
            </a:r>
            <a:r>
              <a:rPr lang="de-DE" sz="1800" dirty="0"/>
              <a:t> </a:t>
            </a:r>
            <a:r>
              <a:rPr lang="de-DE" sz="1800" dirty="0" err="1"/>
              <a:t>page</a:t>
            </a:r>
            <a:r>
              <a:rPr lang="de-DE" sz="1800" dirty="0"/>
              <a:t> </a:t>
            </a:r>
            <a:r>
              <a:rPr lang="de-DE" sz="1800" dirty="0" err="1"/>
              <a:t>limit</a:t>
            </a:r>
            <a:r>
              <a:rPr lang="de-DE" sz="1800" dirty="0"/>
              <a:t>)</a:t>
            </a:r>
          </a:p>
          <a:p>
            <a:pPr marL="446088" lvl="1" indent="-265113">
              <a:buClr>
                <a:srgbClr val="00715E"/>
              </a:buClr>
              <a:buFont typeface="Wingdings" pitchFamily="2" charset="2"/>
              <a:buChar char="Ø"/>
            </a:pPr>
            <a:r>
              <a:rPr lang="de-DE" sz="1800" dirty="0"/>
              <a:t>Short </a:t>
            </a:r>
            <a:r>
              <a:rPr lang="de-DE" sz="1800" dirty="0" err="1"/>
              <a:t>communication</a:t>
            </a:r>
            <a:endParaRPr lang="de-DE" sz="1800" dirty="0"/>
          </a:p>
          <a:p>
            <a:pPr marL="446088" lvl="1" indent="-265113">
              <a:buClr>
                <a:srgbClr val="00715E"/>
              </a:buClr>
              <a:buFont typeface="Wingdings" pitchFamily="2" charset="2"/>
              <a:buChar char="Ø"/>
            </a:pPr>
            <a:r>
              <a:rPr lang="de-DE" sz="1800" dirty="0"/>
              <a:t>Review </a:t>
            </a:r>
            <a:r>
              <a:rPr lang="de-DE" sz="1800" dirty="0" err="1"/>
              <a:t>article</a:t>
            </a:r>
            <a:r>
              <a:rPr lang="de-DE" sz="1800" dirty="0"/>
              <a:t> (</a:t>
            </a:r>
            <a:r>
              <a:rPr lang="de-DE" sz="1800" dirty="0" err="1"/>
              <a:t>solicited</a:t>
            </a:r>
            <a:r>
              <a:rPr lang="de-DE" sz="1800" dirty="0"/>
              <a:t> </a:t>
            </a:r>
            <a:r>
              <a:rPr lang="de-DE" sz="1800" dirty="0" err="1"/>
              <a:t>or</a:t>
            </a:r>
            <a:r>
              <a:rPr lang="de-DE" sz="1800" dirty="0"/>
              <a:t> </a:t>
            </a:r>
            <a:r>
              <a:rPr lang="de-DE" sz="1800" dirty="0" err="1"/>
              <a:t>response</a:t>
            </a:r>
            <a:r>
              <a:rPr lang="de-DE" sz="1800" dirty="0"/>
              <a:t> </a:t>
            </a:r>
            <a:r>
              <a:rPr lang="de-DE" sz="1800" dirty="0" err="1"/>
              <a:t>mode</a:t>
            </a:r>
            <a:r>
              <a:rPr lang="de-DE" sz="1800" dirty="0"/>
              <a:t>)</a:t>
            </a:r>
          </a:p>
          <a:p>
            <a:pPr marL="446088" lvl="1" indent="-265113">
              <a:buClr>
                <a:srgbClr val="00715E"/>
              </a:buClr>
              <a:buFont typeface="Wingdings" pitchFamily="2" charset="2"/>
              <a:buChar char="Ø"/>
            </a:pPr>
            <a:r>
              <a:rPr lang="de-DE" sz="1800" dirty="0"/>
              <a:t>Design </a:t>
            </a:r>
            <a:r>
              <a:rPr lang="de-DE" sz="1800" dirty="0" err="1"/>
              <a:t>note</a:t>
            </a:r>
            <a:endParaRPr lang="de-DE" sz="1800" dirty="0"/>
          </a:p>
          <a:p>
            <a:pPr marL="446088" lvl="1" indent="-265113">
              <a:buClr>
                <a:srgbClr val="00715E"/>
              </a:buClr>
              <a:buFont typeface="Wingdings" pitchFamily="2" charset="2"/>
              <a:buChar char="Ø"/>
            </a:pPr>
            <a:r>
              <a:rPr lang="de-DE" sz="1800" dirty="0"/>
              <a:t>Letter (</a:t>
            </a:r>
            <a:r>
              <a:rPr lang="de-DE" sz="1800" dirty="0" err="1"/>
              <a:t>for</a:t>
            </a:r>
            <a:r>
              <a:rPr lang="de-DE" sz="1800" dirty="0"/>
              <a:t> rapid </a:t>
            </a:r>
            <a:r>
              <a:rPr lang="de-DE" sz="1800" dirty="0" err="1"/>
              <a:t>communication</a:t>
            </a:r>
            <a:r>
              <a:rPr lang="de-DE" sz="1800" dirty="0"/>
              <a:t>)</a:t>
            </a:r>
          </a:p>
          <a:p>
            <a:endParaRPr lang="de-DE" sz="1800" dirty="0"/>
          </a:p>
          <a:p>
            <a:pPr marL="0" indent="0">
              <a:buNone/>
            </a:pPr>
            <a:r>
              <a:rPr lang="de-DE" sz="1800" dirty="0"/>
              <a:t>The </a:t>
            </a:r>
            <a:r>
              <a:rPr lang="de-DE" sz="1800" dirty="0" err="1"/>
              <a:t>scope</a:t>
            </a:r>
            <a:r>
              <a:rPr lang="de-DE" sz="1800" dirty="0"/>
              <a:t> </a:t>
            </a:r>
            <a:r>
              <a:rPr lang="de-DE" sz="1800" dirty="0" err="1"/>
              <a:t>statement</a:t>
            </a:r>
            <a:r>
              <a:rPr lang="de-DE" sz="1800" dirty="0"/>
              <a:t> must </a:t>
            </a:r>
            <a:r>
              <a:rPr lang="de-DE" sz="1800" dirty="0" err="1"/>
              <a:t>be</a:t>
            </a:r>
            <a:r>
              <a:rPr lang="de-DE" sz="1800" dirty="0"/>
              <a:t> </a:t>
            </a:r>
            <a:r>
              <a:rPr lang="de-DE" sz="1800" dirty="0" err="1"/>
              <a:t>defined</a:t>
            </a:r>
            <a:r>
              <a:rPr lang="de-DE" sz="1800" dirty="0"/>
              <a:t> </a:t>
            </a:r>
            <a:r>
              <a:rPr lang="de-DE" sz="1800" dirty="0" err="1"/>
              <a:t>jointly</a:t>
            </a:r>
            <a:r>
              <a:rPr lang="de-DE" sz="1800" dirty="0"/>
              <a:t> </a:t>
            </a:r>
            <a:r>
              <a:rPr lang="de-DE" sz="1800" dirty="0" err="1"/>
              <a:t>by</a:t>
            </a:r>
            <a:r>
              <a:rPr lang="de-DE" sz="1800" dirty="0"/>
              <a:t> </a:t>
            </a:r>
            <a:r>
              <a:rPr lang="de-DE" sz="1800" dirty="0" err="1"/>
              <a:t>the</a:t>
            </a:r>
            <a:r>
              <a:rPr lang="de-DE" sz="1800" dirty="0"/>
              <a:t> </a:t>
            </a:r>
            <a:r>
              <a:rPr lang="de-DE" sz="1800" b="1" dirty="0" err="1"/>
              <a:t>publisher</a:t>
            </a:r>
            <a:r>
              <a:rPr lang="de-DE" sz="1800" dirty="0"/>
              <a:t> </a:t>
            </a:r>
            <a:r>
              <a:rPr lang="de-DE" sz="1800" dirty="0" err="1"/>
              <a:t>and</a:t>
            </a:r>
            <a:r>
              <a:rPr lang="de-DE" sz="1800" dirty="0"/>
              <a:t> </a:t>
            </a:r>
            <a:r>
              <a:rPr lang="de-DE" sz="1800" b="1" dirty="0" err="1" smtClean="0"/>
              <a:t>editor</a:t>
            </a:r>
            <a:r>
              <a:rPr lang="de-DE" sz="1800" b="1" dirty="0" smtClean="0"/>
              <a:t>(s) </a:t>
            </a:r>
            <a:r>
              <a:rPr lang="de-DE" sz="1800" dirty="0" err="1"/>
              <a:t>It</a:t>
            </a:r>
            <a:r>
              <a:rPr lang="de-DE" sz="1800" dirty="0"/>
              <a:t> </a:t>
            </a:r>
            <a:r>
              <a:rPr lang="de-DE" sz="1800" dirty="0" err="1"/>
              <a:t>is</a:t>
            </a:r>
            <a:r>
              <a:rPr lang="de-DE" sz="1800" dirty="0"/>
              <a:t> a definitive </a:t>
            </a:r>
            <a:r>
              <a:rPr lang="de-DE" sz="1800" dirty="0" err="1"/>
              <a:t>guideline</a:t>
            </a:r>
            <a:r>
              <a:rPr lang="de-DE" sz="1800" dirty="0"/>
              <a:t> </a:t>
            </a:r>
            <a:r>
              <a:rPr lang="de-DE" sz="1800" dirty="0" err="1"/>
              <a:t>for</a:t>
            </a:r>
            <a:r>
              <a:rPr lang="de-DE" sz="1800" dirty="0"/>
              <a:t> subsequent </a:t>
            </a:r>
            <a:r>
              <a:rPr lang="de-DE" sz="1800" dirty="0" err="1"/>
              <a:t>editorial</a:t>
            </a:r>
            <a:r>
              <a:rPr lang="de-DE" sz="1800" dirty="0"/>
              <a:t> </a:t>
            </a:r>
            <a:r>
              <a:rPr lang="de-DE" sz="1800" dirty="0" err="1"/>
              <a:t>decisions</a:t>
            </a:r>
            <a:endParaRPr lang="de-DE" sz="1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7332">
                                            <p:txEl>
                                              <p:pRg st="0" end="0"/>
                                            </p:txEl>
                                          </p:spTgt>
                                        </p:tgtEl>
                                        <p:attrNameLst>
                                          <p:attrName>style.visibility</p:attrName>
                                        </p:attrNameLst>
                                      </p:cBhvr>
                                      <p:to>
                                        <p:strVal val="visible"/>
                                      </p:to>
                                    </p:set>
                                    <p:animEffect transition="in" filter="blinds(horizontal)">
                                      <p:cBhvr>
                                        <p:cTn id="7" dur="500"/>
                                        <p:tgtEl>
                                          <p:spTgt spid="22733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7332">
                                            <p:txEl>
                                              <p:pRg st="2" end="2"/>
                                            </p:txEl>
                                          </p:spTgt>
                                        </p:tgtEl>
                                        <p:attrNameLst>
                                          <p:attrName>style.visibility</p:attrName>
                                        </p:attrNameLst>
                                      </p:cBhvr>
                                      <p:to>
                                        <p:strVal val="visible"/>
                                      </p:to>
                                    </p:set>
                                    <p:animEffect transition="in" filter="blinds(horizontal)">
                                      <p:cBhvr>
                                        <p:cTn id="12" dur="500"/>
                                        <p:tgtEl>
                                          <p:spTgt spid="227332">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27332">
                                            <p:txEl>
                                              <p:pRg st="3" end="3"/>
                                            </p:txEl>
                                          </p:spTgt>
                                        </p:tgtEl>
                                        <p:attrNameLst>
                                          <p:attrName>style.visibility</p:attrName>
                                        </p:attrNameLst>
                                      </p:cBhvr>
                                      <p:to>
                                        <p:strVal val="visible"/>
                                      </p:to>
                                    </p:set>
                                    <p:animEffect transition="in" filter="blinds(horizontal)">
                                      <p:cBhvr>
                                        <p:cTn id="15" dur="500"/>
                                        <p:tgtEl>
                                          <p:spTgt spid="227332">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27332">
                                            <p:txEl>
                                              <p:pRg st="4" end="4"/>
                                            </p:txEl>
                                          </p:spTgt>
                                        </p:tgtEl>
                                        <p:attrNameLst>
                                          <p:attrName>style.visibility</p:attrName>
                                        </p:attrNameLst>
                                      </p:cBhvr>
                                      <p:to>
                                        <p:strVal val="visible"/>
                                      </p:to>
                                    </p:set>
                                    <p:animEffect transition="in" filter="blinds(horizontal)">
                                      <p:cBhvr>
                                        <p:cTn id="18" dur="500"/>
                                        <p:tgtEl>
                                          <p:spTgt spid="227332">
                                            <p:txEl>
                                              <p:pRg st="4" end="4"/>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27332">
                                            <p:txEl>
                                              <p:pRg st="5" end="5"/>
                                            </p:txEl>
                                          </p:spTgt>
                                        </p:tgtEl>
                                        <p:attrNameLst>
                                          <p:attrName>style.visibility</p:attrName>
                                        </p:attrNameLst>
                                      </p:cBhvr>
                                      <p:to>
                                        <p:strVal val="visible"/>
                                      </p:to>
                                    </p:set>
                                    <p:animEffect transition="in" filter="blinds(horizontal)">
                                      <p:cBhvr>
                                        <p:cTn id="21" dur="500"/>
                                        <p:tgtEl>
                                          <p:spTgt spid="227332">
                                            <p:txEl>
                                              <p:pRg st="5" end="5"/>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27332">
                                            <p:txEl>
                                              <p:pRg st="6" end="6"/>
                                            </p:txEl>
                                          </p:spTgt>
                                        </p:tgtEl>
                                        <p:attrNameLst>
                                          <p:attrName>style.visibility</p:attrName>
                                        </p:attrNameLst>
                                      </p:cBhvr>
                                      <p:to>
                                        <p:strVal val="visible"/>
                                      </p:to>
                                    </p:set>
                                    <p:animEffect transition="in" filter="blinds(horizontal)">
                                      <p:cBhvr>
                                        <p:cTn id="24" dur="500"/>
                                        <p:tgtEl>
                                          <p:spTgt spid="227332">
                                            <p:txEl>
                                              <p:pRg st="6" end="6"/>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27332">
                                            <p:txEl>
                                              <p:pRg st="7" end="7"/>
                                            </p:txEl>
                                          </p:spTgt>
                                        </p:tgtEl>
                                        <p:attrNameLst>
                                          <p:attrName>style.visibility</p:attrName>
                                        </p:attrNameLst>
                                      </p:cBhvr>
                                      <p:to>
                                        <p:strVal val="visible"/>
                                      </p:to>
                                    </p:set>
                                    <p:animEffect transition="in" filter="blinds(horizontal)">
                                      <p:cBhvr>
                                        <p:cTn id="27" dur="500"/>
                                        <p:tgtEl>
                                          <p:spTgt spid="22733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27332">
                                            <p:txEl>
                                              <p:pRg st="9" end="9"/>
                                            </p:txEl>
                                          </p:spTgt>
                                        </p:tgtEl>
                                        <p:attrNameLst>
                                          <p:attrName>style.visibility</p:attrName>
                                        </p:attrNameLst>
                                      </p:cBhvr>
                                      <p:to>
                                        <p:strVal val="visible"/>
                                      </p:to>
                                    </p:set>
                                    <p:animEffect transition="in" filter="blinds(horizontal)">
                                      <p:cBhvr>
                                        <p:cTn id="32" dur="500"/>
                                        <p:tgtEl>
                                          <p:spTgt spid="22733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pieren 8"/>
          <p:cNvGrpSpPr/>
          <p:nvPr/>
        </p:nvGrpSpPr>
        <p:grpSpPr>
          <a:xfrm>
            <a:off x="755576" y="1780637"/>
            <a:ext cx="7914155" cy="742024"/>
            <a:chOff x="626454" y="2492896"/>
            <a:chExt cx="7914155" cy="742024"/>
          </a:xfrm>
        </p:grpSpPr>
        <p:sp>
          <p:nvSpPr>
            <p:cNvPr id="4" name="Freihandform 3"/>
            <p:cNvSpPr/>
            <p:nvPr/>
          </p:nvSpPr>
          <p:spPr>
            <a:xfrm>
              <a:off x="5436096" y="2492896"/>
              <a:ext cx="1959110" cy="45719"/>
            </a:xfrm>
            <a:custGeom>
              <a:avLst/>
              <a:gdLst>
                <a:gd name="connsiteX0" fmla="*/ 0 w 3269974"/>
                <a:gd name="connsiteY0" fmla="*/ 39757 h 39757"/>
                <a:gd name="connsiteX1" fmla="*/ 39757 w 3269974"/>
                <a:gd name="connsiteY1" fmla="*/ 29818 h 39757"/>
                <a:gd name="connsiteX2" fmla="*/ 129209 w 3269974"/>
                <a:gd name="connsiteY2" fmla="*/ 19879 h 39757"/>
                <a:gd name="connsiteX3" fmla="*/ 159026 w 3269974"/>
                <a:gd name="connsiteY3" fmla="*/ 0 h 39757"/>
                <a:gd name="connsiteX4" fmla="*/ 944218 w 3269974"/>
                <a:gd name="connsiteY4" fmla="*/ 9939 h 39757"/>
                <a:gd name="connsiteX5" fmla="*/ 1232452 w 3269974"/>
                <a:gd name="connsiteY5" fmla="*/ 29818 h 39757"/>
                <a:gd name="connsiteX6" fmla="*/ 1798983 w 3269974"/>
                <a:gd name="connsiteY6" fmla="*/ 39757 h 39757"/>
                <a:gd name="connsiteX7" fmla="*/ 3269974 w 3269974"/>
                <a:gd name="connsiteY7" fmla="*/ 29818 h 39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9974" h="39757">
                  <a:moveTo>
                    <a:pt x="0" y="39757"/>
                  </a:moveTo>
                  <a:cubicBezTo>
                    <a:pt x="13252" y="36444"/>
                    <a:pt x="26256" y="31895"/>
                    <a:pt x="39757" y="29818"/>
                  </a:cubicBezTo>
                  <a:cubicBezTo>
                    <a:pt x="69409" y="25256"/>
                    <a:pt x="100104" y="27155"/>
                    <a:pt x="129209" y="19879"/>
                  </a:cubicBezTo>
                  <a:cubicBezTo>
                    <a:pt x="140798" y="16982"/>
                    <a:pt x="149087" y="6626"/>
                    <a:pt x="159026" y="0"/>
                  </a:cubicBezTo>
                  <a:lnTo>
                    <a:pt x="944218" y="9939"/>
                  </a:lnTo>
                  <a:cubicBezTo>
                    <a:pt x="1040487" y="12613"/>
                    <a:pt x="1136204" y="26460"/>
                    <a:pt x="1232452" y="29818"/>
                  </a:cubicBezTo>
                  <a:cubicBezTo>
                    <a:pt x="1421210" y="36403"/>
                    <a:pt x="1610139" y="36444"/>
                    <a:pt x="1798983" y="39757"/>
                  </a:cubicBezTo>
                  <a:lnTo>
                    <a:pt x="3269974" y="29818"/>
                  </a:lnTo>
                </a:path>
              </a:pathLst>
            </a:custGeom>
            <a:ln w="152400">
              <a:solidFill>
                <a:srgbClr val="FFFF00">
                  <a:alpha val="9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ihandform 4"/>
            <p:cNvSpPr/>
            <p:nvPr/>
          </p:nvSpPr>
          <p:spPr>
            <a:xfrm flipV="1">
              <a:off x="626454" y="2708920"/>
              <a:ext cx="1317254" cy="45719"/>
            </a:xfrm>
            <a:custGeom>
              <a:avLst/>
              <a:gdLst>
                <a:gd name="connsiteX0" fmla="*/ 0 w 2156792"/>
                <a:gd name="connsiteY0" fmla="*/ 29818 h 29818"/>
                <a:gd name="connsiteX1" fmla="*/ 357809 w 2156792"/>
                <a:gd name="connsiteY1" fmla="*/ 0 h 29818"/>
                <a:gd name="connsiteX2" fmla="*/ 1321905 w 2156792"/>
                <a:gd name="connsiteY2" fmla="*/ 9940 h 29818"/>
                <a:gd name="connsiteX3" fmla="*/ 2156792 w 2156792"/>
                <a:gd name="connsiteY3" fmla="*/ 9940 h 29818"/>
              </a:gdLst>
              <a:ahLst/>
              <a:cxnLst>
                <a:cxn ang="0">
                  <a:pos x="connsiteX0" y="connsiteY0"/>
                </a:cxn>
                <a:cxn ang="0">
                  <a:pos x="connsiteX1" y="connsiteY1"/>
                </a:cxn>
                <a:cxn ang="0">
                  <a:pos x="connsiteX2" y="connsiteY2"/>
                </a:cxn>
                <a:cxn ang="0">
                  <a:pos x="connsiteX3" y="connsiteY3"/>
                </a:cxn>
              </a:cxnLst>
              <a:rect l="l" t="t" r="r" b="b"/>
              <a:pathLst>
                <a:path w="2156792" h="29818">
                  <a:moveTo>
                    <a:pt x="0" y="29818"/>
                  </a:moveTo>
                  <a:cubicBezTo>
                    <a:pt x="134049" y="7477"/>
                    <a:pt x="157377" y="1578"/>
                    <a:pt x="357809" y="0"/>
                  </a:cubicBezTo>
                  <a:lnTo>
                    <a:pt x="1321905" y="9940"/>
                  </a:lnTo>
                  <a:lnTo>
                    <a:pt x="2156792" y="9940"/>
                  </a:lnTo>
                </a:path>
              </a:pathLst>
            </a:custGeom>
            <a:ln w="152400">
              <a:solidFill>
                <a:srgbClr val="FFFF00">
                  <a:alpha val="9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ihandform 5"/>
            <p:cNvSpPr/>
            <p:nvPr/>
          </p:nvSpPr>
          <p:spPr>
            <a:xfrm>
              <a:off x="626454" y="3189201"/>
              <a:ext cx="4809642" cy="45719"/>
            </a:xfrm>
            <a:custGeom>
              <a:avLst/>
              <a:gdLst>
                <a:gd name="connsiteX0" fmla="*/ 0 w 3269974"/>
                <a:gd name="connsiteY0" fmla="*/ 39757 h 39757"/>
                <a:gd name="connsiteX1" fmla="*/ 39757 w 3269974"/>
                <a:gd name="connsiteY1" fmla="*/ 29818 h 39757"/>
                <a:gd name="connsiteX2" fmla="*/ 129209 w 3269974"/>
                <a:gd name="connsiteY2" fmla="*/ 19879 h 39757"/>
                <a:gd name="connsiteX3" fmla="*/ 159026 w 3269974"/>
                <a:gd name="connsiteY3" fmla="*/ 0 h 39757"/>
                <a:gd name="connsiteX4" fmla="*/ 944218 w 3269974"/>
                <a:gd name="connsiteY4" fmla="*/ 9939 h 39757"/>
                <a:gd name="connsiteX5" fmla="*/ 1232452 w 3269974"/>
                <a:gd name="connsiteY5" fmla="*/ 29818 h 39757"/>
                <a:gd name="connsiteX6" fmla="*/ 1798983 w 3269974"/>
                <a:gd name="connsiteY6" fmla="*/ 39757 h 39757"/>
                <a:gd name="connsiteX7" fmla="*/ 3269974 w 3269974"/>
                <a:gd name="connsiteY7" fmla="*/ 29818 h 39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9974" h="39757">
                  <a:moveTo>
                    <a:pt x="0" y="39757"/>
                  </a:moveTo>
                  <a:cubicBezTo>
                    <a:pt x="13252" y="36444"/>
                    <a:pt x="26256" y="31895"/>
                    <a:pt x="39757" y="29818"/>
                  </a:cubicBezTo>
                  <a:cubicBezTo>
                    <a:pt x="69409" y="25256"/>
                    <a:pt x="100104" y="27155"/>
                    <a:pt x="129209" y="19879"/>
                  </a:cubicBezTo>
                  <a:cubicBezTo>
                    <a:pt x="140798" y="16982"/>
                    <a:pt x="149087" y="6626"/>
                    <a:pt x="159026" y="0"/>
                  </a:cubicBezTo>
                  <a:lnTo>
                    <a:pt x="944218" y="9939"/>
                  </a:lnTo>
                  <a:cubicBezTo>
                    <a:pt x="1040487" y="12613"/>
                    <a:pt x="1136204" y="26460"/>
                    <a:pt x="1232452" y="29818"/>
                  </a:cubicBezTo>
                  <a:cubicBezTo>
                    <a:pt x="1421210" y="36403"/>
                    <a:pt x="1610139" y="36444"/>
                    <a:pt x="1798983" y="39757"/>
                  </a:cubicBezTo>
                  <a:lnTo>
                    <a:pt x="3269974" y="29818"/>
                  </a:lnTo>
                </a:path>
              </a:pathLst>
            </a:custGeom>
            <a:ln w="152400">
              <a:solidFill>
                <a:srgbClr val="FFFF00">
                  <a:alpha val="9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ihandform 9"/>
            <p:cNvSpPr/>
            <p:nvPr/>
          </p:nvSpPr>
          <p:spPr>
            <a:xfrm flipV="1">
              <a:off x="7755246" y="2947803"/>
              <a:ext cx="785363" cy="45719"/>
            </a:xfrm>
            <a:custGeom>
              <a:avLst/>
              <a:gdLst>
                <a:gd name="connsiteX0" fmla="*/ 0 w 2156792"/>
                <a:gd name="connsiteY0" fmla="*/ 29818 h 29818"/>
                <a:gd name="connsiteX1" fmla="*/ 357809 w 2156792"/>
                <a:gd name="connsiteY1" fmla="*/ 0 h 29818"/>
                <a:gd name="connsiteX2" fmla="*/ 1321905 w 2156792"/>
                <a:gd name="connsiteY2" fmla="*/ 9940 h 29818"/>
                <a:gd name="connsiteX3" fmla="*/ 2156792 w 2156792"/>
                <a:gd name="connsiteY3" fmla="*/ 9940 h 29818"/>
              </a:gdLst>
              <a:ahLst/>
              <a:cxnLst>
                <a:cxn ang="0">
                  <a:pos x="connsiteX0" y="connsiteY0"/>
                </a:cxn>
                <a:cxn ang="0">
                  <a:pos x="connsiteX1" y="connsiteY1"/>
                </a:cxn>
                <a:cxn ang="0">
                  <a:pos x="connsiteX2" y="connsiteY2"/>
                </a:cxn>
                <a:cxn ang="0">
                  <a:pos x="connsiteX3" y="connsiteY3"/>
                </a:cxn>
              </a:cxnLst>
              <a:rect l="l" t="t" r="r" b="b"/>
              <a:pathLst>
                <a:path w="2156792" h="29818">
                  <a:moveTo>
                    <a:pt x="0" y="29818"/>
                  </a:moveTo>
                  <a:cubicBezTo>
                    <a:pt x="134049" y="7477"/>
                    <a:pt x="157377" y="1578"/>
                    <a:pt x="357809" y="0"/>
                  </a:cubicBezTo>
                  <a:lnTo>
                    <a:pt x="1321905" y="9940"/>
                  </a:lnTo>
                  <a:lnTo>
                    <a:pt x="2156792" y="9940"/>
                  </a:lnTo>
                </a:path>
              </a:pathLst>
            </a:custGeom>
            <a:ln w="152400">
              <a:solidFill>
                <a:srgbClr val="FFFF00">
                  <a:alpha val="9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28354" name="Rectangle 2"/>
          <p:cNvSpPr>
            <a:spLocks noGrp="1" noChangeArrowheads="1"/>
          </p:cNvSpPr>
          <p:nvPr>
            <p:ph type="title"/>
          </p:nvPr>
        </p:nvSpPr>
        <p:spPr/>
        <p:txBody>
          <a:bodyPr/>
          <a:lstStyle/>
          <a:p>
            <a:r>
              <a:rPr lang="de-DE" dirty="0" err="1" smtClean="0"/>
              <a:t>Scope</a:t>
            </a:r>
            <a:r>
              <a:rPr lang="de-DE" dirty="0" smtClean="0"/>
              <a:t> Statement, e.g. EXIF</a:t>
            </a:r>
            <a:endParaRPr lang="de-DE" dirty="0"/>
          </a:p>
        </p:txBody>
      </p:sp>
      <p:sp>
        <p:nvSpPr>
          <p:cNvPr id="228356" name="Rectangle 4"/>
          <p:cNvSpPr>
            <a:spLocks noGrp="1" noChangeArrowheads="1"/>
          </p:cNvSpPr>
          <p:nvPr>
            <p:ph type="body" idx="1"/>
          </p:nvPr>
        </p:nvSpPr>
        <p:spPr>
          <a:xfrm>
            <a:off x="460513" y="1590261"/>
            <a:ext cx="8305800" cy="2126771"/>
          </a:xfrm>
          <a:noFill/>
          <a:ln/>
        </p:spPr>
        <p:txBody>
          <a:bodyPr/>
          <a:lstStyle/>
          <a:p>
            <a:pPr>
              <a:buFont typeface="Times" pitchFamily="18" charset="0"/>
              <a:buNone/>
            </a:pPr>
            <a:r>
              <a:rPr lang="en-US" sz="1600" b="1" dirty="0" smtClean="0"/>
              <a:t>Experiments </a:t>
            </a:r>
            <a:r>
              <a:rPr lang="en-US" sz="1600" b="1" dirty="0"/>
              <a:t>in Fluids </a:t>
            </a:r>
            <a:r>
              <a:rPr lang="en-US" sz="1600" dirty="0"/>
              <a:t>examines the advancement, extension, and improvement of new techniques of flow measurement. The journal also publishes contributions that employ existing experimental techniques to gain an understanding of the underlying flow physics in the areas of turbulence, aerodynamics, hydrodynamics, convective heat transfer, combustion, turbomachinery, multi-phase flows, and chemical, biological and geological flows. In addition, readers will find papers that report on investigations combining experimental and analytical/numerical approaches.</a:t>
            </a:r>
            <a:endParaRPr lang="de-DE" sz="1600" dirty="0"/>
          </a:p>
          <a:p>
            <a:pPr>
              <a:buFont typeface="Times" pitchFamily="18" charset="0"/>
              <a:buNone/>
            </a:pPr>
            <a:endParaRPr lang="de-DE" sz="1600" dirty="0"/>
          </a:p>
        </p:txBody>
      </p:sp>
    </p:spTree>
    <p:extLst>
      <p:ext uri="{BB962C8B-B14F-4D97-AF65-F5344CB8AC3E}">
        <p14:creationId xmlns:p14="http://schemas.microsoft.com/office/powerpoint/2010/main" val="32294922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6" name="Rectangle 4"/>
          <p:cNvSpPr>
            <a:spLocks noGrp="1" noChangeArrowheads="1"/>
          </p:cNvSpPr>
          <p:nvPr>
            <p:ph type="body" idx="1"/>
          </p:nvPr>
        </p:nvSpPr>
        <p:spPr>
          <a:xfrm>
            <a:off x="460512" y="1501518"/>
            <a:ext cx="8431967" cy="4519770"/>
          </a:xfrm>
          <a:noFill/>
          <a:ln/>
        </p:spPr>
        <p:txBody>
          <a:bodyPr/>
          <a:lstStyle/>
          <a:p>
            <a:pPr>
              <a:buFont typeface="Times" pitchFamily="18" charset="0"/>
              <a:buNone/>
            </a:pPr>
            <a:r>
              <a:rPr lang="en-US" sz="1400" b="1" dirty="0" smtClean="0"/>
              <a:t>Research </a:t>
            </a:r>
            <a:r>
              <a:rPr lang="en-US" sz="1400" b="1" dirty="0"/>
              <a:t>Articles </a:t>
            </a:r>
            <a:r>
              <a:rPr lang="en-US" sz="1400" dirty="0"/>
              <a:t>have a recommended length of 10-12 published pages, referees will be asked to comment specifically on the manuscript length for manuscripts exceeding this limit. Authors can estimate the length of their manuscript using the following conversion: 1 page text contains approx. 4300 characters (750 words) or 6-8 figures. Multiple part manuscripts are highly discouraged and will generally be sent back to the authors and not accepted for review.</a:t>
            </a:r>
            <a:endParaRPr lang="de-DE" sz="1400" i="1" dirty="0"/>
          </a:p>
          <a:p>
            <a:pPr>
              <a:buFont typeface="Times" pitchFamily="18" charset="0"/>
              <a:buNone/>
            </a:pPr>
            <a:endParaRPr lang="de-DE" sz="1400" i="1" dirty="0" smtClean="0"/>
          </a:p>
          <a:p>
            <a:pPr>
              <a:buFont typeface="Times" pitchFamily="18" charset="0"/>
              <a:buNone/>
            </a:pPr>
            <a:r>
              <a:rPr lang="en-US" sz="1400" b="1" dirty="0" smtClean="0"/>
              <a:t>Letters</a:t>
            </a:r>
            <a:r>
              <a:rPr lang="en-US" sz="1400" dirty="0" smtClean="0"/>
              <a:t> </a:t>
            </a:r>
            <a:r>
              <a:rPr lang="en-US" sz="1400" dirty="0"/>
              <a:t>have a shorter publication time and provide an opportunity to rapidly disseminate novel results expected to have an immediate impact in the experimental fluid </a:t>
            </a:r>
            <a:r>
              <a:rPr lang="en-US" sz="1400" dirty="0"/>
              <a:t>mechanics</a:t>
            </a:r>
            <a:r>
              <a:rPr lang="en-US" sz="1400" dirty="0"/>
              <a:t> community. Upon submission, </a:t>
            </a:r>
            <a:r>
              <a:rPr lang="en-US" sz="1400" b="1" dirty="0"/>
              <a:t>Letter manuscripts should be accompanied by a justification for communicating the work in such a concise and timely manner</a:t>
            </a:r>
            <a:r>
              <a:rPr lang="en-US" sz="1400" dirty="0"/>
              <a:t>. Letters should include a short abstract, should not exceed four journal pages and about 10 citations. Letters requiring more than minor revisions after the first review will typically be handled subsequently as a regular Research Article; otherwise they can be expected to be published in approximately two months</a:t>
            </a:r>
            <a:r>
              <a:rPr lang="en-US" sz="1400" dirty="0" smtClean="0"/>
              <a:t>.</a:t>
            </a:r>
          </a:p>
          <a:p>
            <a:pPr>
              <a:buFont typeface="Times" pitchFamily="18" charset="0"/>
              <a:buNone/>
            </a:pPr>
            <a:endParaRPr lang="en-US" sz="1400" dirty="0" smtClean="0"/>
          </a:p>
          <a:p>
            <a:pPr>
              <a:buFont typeface="Times" pitchFamily="18" charset="0"/>
              <a:buNone/>
            </a:pPr>
            <a:r>
              <a:rPr lang="en-US" sz="1400" b="1" dirty="0"/>
              <a:t>Review articles </a:t>
            </a:r>
            <a:r>
              <a:rPr lang="en-US" sz="1400" dirty="0"/>
              <a:t>provide readers with assessments of advances, as well as projected developments in key areas of experimental fluid mechanics. We expect that a typical review article will occupy twelve to fifteen pages in journal format, and have a substantial number of citations, which justify the comprehensive nature of the review.</a:t>
            </a:r>
            <a:endParaRPr lang="de-DE" sz="1400" dirty="0"/>
          </a:p>
        </p:txBody>
      </p:sp>
      <p:sp>
        <p:nvSpPr>
          <p:cNvPr id="228354" name="Rectangle 2"/>
          <p:cNvSpPr>
            <a:spLocks noGrp="1" noChangeArrowheads="1"/>
          </p:cNvSpPr>
          <p:nvPr>
            <p:ph type="title"/>
          </p:nvPr>
        </p:nvSpPr>
        <p:spPr/>
        <p:txBody>
          <a:bodyPr/>
          <a:lstStyle/>
          <a:p>
            <a:r>
              <a:rPr lang="de-DE" dirty="0" err="1" smtClean="0"/>
              <a:t>Types</a:t>
            </a:r>
            <a:r>
              <a:rPr lang="de-DE" dirty="0" smtClean="0"/>
              <a:t> </a:t>
            </a:r>
            <a:r>
              <a:rPr lang="de-DE" dirty="0" err="1" smtClean="0"/>
              <a:t>of</a:t>
            </a:r>
            <a:r>
              <a:rPr lang="de-DE" dirty="0" smtClean="0"/>
              <a:t> </a:t>
            </a:r>
            <a:r>
              <a:rPr lang="de-DE" dirty="0" err="1" smtClean="0"/>
              <a:t>Articles</a:t>
            </a:r>
            <a:r>
              <a:rPr lang="de-DE" dirty="0" smtClean="0"/>
              <a:t> : EXIF</a:t>
            </a:r>
            <a:endParaRPr lang="de-DE"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a:xfrm>
            <a:off x="381000" y="738187"/>
            <a:ext cx="6783288" cy="288925"/>
          </a:xfrm>
        </p:spPr>
        <p:txBody>
          <a:bodyPr/>
          <a:lstStyle/>
          <a:p>
            <a:r>
              <a:rPr lang="de-DE" dirty="0" err="1" smtClean="0"/>
              <a:t>Scope</a:t>
            </a:r>
            <a:r>
              <a:rPr lang="de-DE" dirty="0" smtClean="0"/>
              <a:t> Statement: </a:t>
            </a:r>
            <a:br>
              <a:rPr lang="de-DE" dirty="0" smtClean="0"/>
            </a:br>
            <a:r>
              <a:rPr lang="de-DE" dirty="0" err="1" smtClean="0"/>
              <a:t>Meas</a:t>
            </a:r>
            <a:r>
              <a:rPr lang="de-DE" dirty="0" smtClean="0"/>
              <a:t>. </a:t>
            </a:r>
            <a:r>
              <a:rPr lang="de-DE" dirty="0" err="1" smtClean="0"/>
              <a:t>Sci</a:t>
            </a:r>
            <a:r>
              <a:rPr lang="de-DE" dirty="0" smtClean="0"/>
              <a:t>. &amp; Techn. (MS&amp;T)</a:t>
            </a:r>
            <a:endParaRPr lang="de-DE" dirty="0"/>
          </a:p>
        </p:txBody>
      </p:sp>
      <p:sp>
        <p:nvSpPr>
          <p:cNvPr id="229379" name="Rectangle 3"/>
          <p:cNvSpPr>
            <a:spLocks noGrp="1" noChangeArrowheads="1"/>
          </p:cNvSpPr>
          <p:nvPr>
            <p:ph type="body" idx="1"/>
          </p:nvPr>
        </p:nvSpPr>
        <p:spPr>
          <a:xfrm>
            <a:off x="533400" y="1484784"/>
            <a:ext cx="8305800" cy="4752528"/>
          </a:xfrm>
        </p:spPr>
        <p:txBody>
          <a:bodyPr/>
          <a:lstStyle/>
          <a:p>
            <a:pPr marL="263525" indent="-263525">
              <a:lnSpc>
                <a:spcPct val="110000"/>
              </a:lnSpc>
              <a:buFont typeface="Times" pitchFamily="18" charset="0"/>
              <a:buNone/>
            </a:pPr>
            <a:r>
              <a:rPr lang="de-DE" sz="1100" i="1" dirty="0" err="1"/>
              <a:t>Subject</a:t>
            </a:r>
            <a:r>
              <a:rPr lang="de-DE" sz="1100" i="1" dirty="0"/>
              <a:t> </a:t>
            </a:r>
            <a:r>
              <a:rPr lang="de-DE" sz="1100" i="1" dirty="0" err="1"/>
              <a:t>coverage</a:t>
            </a:r>
            <a:r>
              <a:rPr lang="de-DE" sz="1100" i="1" dirty="0"/>
              <a:t>.</a:t>
            </a:r>
            <a:r>
              <a:rPr lang="de-DE" sz="1100" dirty="0"/>
              <a:t> The </a:t>
            </a:r>
            <a:r>
              <a:rPr lang="de-DE" sz="1100" dirty="0" err="1"/>
              <a:t>theory</a:t>
            </a:r>
            <a:r>
              <a:rPr lang="de-DE" sz="1100" dirty="0"/>
              <a:t>, </a:t>
            </a:r>
            <a:r>
              <a:rPr lang="de-DE" sz="1100" dirty="0" err="1"/>
              <a:t>practice</a:t>
            </a:r>
            <a:r>
              <a:rPr lang="de-DE" sz="1100" dirty="0"/>
              <a:t> and </a:t>
            </a:r>
            <a:r>
              <a:rPr lang="de-DE" sz="1100" dirty="0" err="1"/>
              <a:t>application</a:t>
            </a:r>
            <a:r>
              <a:rPr lang="de-DE" sz="1100" dirty="0"/>
              <a:t> of </a:t>
            </a:r>
            <a:r>
              <a:rPr lang="de-DE" sz="1100" dirty="0" err="1"/>
              <a:t>measurement</a:t>
            </a:r>
            <a:r>
              <a:rPr lang="de-DE" sz="1100" dirty="0"/>
              <a:t> in </a:t>
            </a:r>
            <a:r>
              <a:rPr lang="de-DE" sz="1100" dirty="0" err="1"/>
              <a:t>physics</a:t>
            </a:r>
            <a:r>
              <a:rPr lang="de-DE" sz="1100" dirty="0"/>
              <a:t>, </a:t>
            </a:r>
            <a:r>
              <a:rPr lang="de-DE" sz="1100" dirty="0" err="1"/>
              <a:t>chemistry</a:t>
            </a:r>
            <a:r>
              <a:rPr lang="de-DE" sz="1100" dirty="0"/>
              <a:t>, </a:t>
            </a:r>
            <a:r>
              <a:rPr lang="de-DE" sz="1100" dirty="0" err="1"/>
              <a:t>engineering</a:t>
            </a:r>
            <a:r>
              <a:rPr lang="de-DE" sz="1100" dirty="0"/>
              <a:t> and </a:t>
            </a:r>
            <a:r>
              <a:rPr lang="de-DE" sz="1100" dirty="0" err="1"/>
              <a:t>the</a:t>
            </a:r>
            <a:r>
              <a:rPr lang="de-DE" sz="1100" dirty="0"/>
              <a:t> environmental and </a:t>
            </a:r>
            <a:r>
              <a:rPr lang="de-DE" sz="1100" dirty="0" err="1"/>
              <a:t>life</a:t>
            </a:r>
            <a:r>
              <a:rPr lang="de-DE" sz="1100" dirty="0"/>
              <a:t> </a:t>
            </a:r>
            <a:r>
              <a:rPr lang="de-DE" sz="1100" dirty="0" err="1"/>
              <a:t>sciences</a:t>
            </a:r>
            <a:r>
              <a:rPr lang="de-DE" sz="1100" dirty="0"/>
              <a:t> </a:t>
            </a:r>
            <a:r>
              <a:rPr lang="de-DE" sz="1100" dirty="0" err="1"/>
              <a:t>from</a:t>
            </a:r>
            <a:r>
              <a:rPr lang="de-DE" sz="1100" dirty="0"/>
              <a:t> </a:t>
            </a:r>
            <a:r>
              <a:rPr lang="de-DE" sz="1100" dirty="0" err="1"/>
              <a:t>inception</a:t>
            </a:r>
            <a:r>
              <a:rPr lang="de-DE" sz="1100" dirty="0"/>
              <a:t> </a:t>
            </a:r>
            <a:r>
              <a:rPr lang="de-DE" sz="1100" dirty="0" err="1"/>
              <a:t>to</a:t>
            </a:r>
            <a:r>
              <a:rPr lang="de-DE" sz="1100" dirty="0"/>
              <a:t> </a:t>
            </a:r>
            <a:r>
              <a:rPr lang="de-DE" sz="1100" dirty="0" err="1"/>
              <a:t>commercial</a:t>
            </a:r>
            <a:r>
              <a:rPr lang="de-DE" sz="1100" dirty="0"/>
              <a:t> </a:t>
            </a:r>
            <a:r>
              <a:rPr lang="de-DE" sz="1100" dirty="0" err="1"/>
              <a:t>exploitation</a:t>
            </a:r>
            <a:r>
              <a:rPr lang="de-DE" sz="1100" dirty="0"/>
              <a:t>. </a:t>
            </a:r>
            <a:r>
              <a:rPr lang="de-DE" sz="1100" dirty="0" err="1"/>
              <a:t>Its</a:t>
            </a:r>
            <a:r>
              <a:rPr lang="de-DE" sz="1100" dirty="0"/>
              <a:t> </a:t>
            </a:r>
            <a:r>
              <a:rPr lang="de-DE" sz="1100" dirty="0" err="1"/>
              <a:t>scope</a:t>
            </a:r>
            <a:r>
              <a:rPr lang="de-DE" sz="1100" dirty="0"/>
              <a:t> </a:t>
            </a:r>
            <a:r>
              <a:rPr lang="de-DE" sz="1100" dirty="0" err="1"/>
              <a:t>includes</a:t>
            </a:r>
            <a:r>
              <a:rPr lang="de-DE" sz="1100" dirty="0"/>
              <a:t> </a:t>
            </a:r>
          </a:p>
          <a:p>
            <a:pPr marL="904875" lvl="1">
              <a:lnSpc>
                <a:spcPct val="110000"/>
              </a:lnSpc>
            </a:pPr>
            <a:r>
              <a:rPr lang="de-DE" sz="1100" dirty="0" err="1"/>
              <a:t>sensors</a:t>
            </a:r>
            <a:r>
              <a:rPr lang="de-DE" sz="1100" dirty="0"/>
              <a:t>, </a:t>
            </a:r>
            <a:r>
              <a:rPr lang="de-DE" sz="1100" dirty="0" err="1"/>
              <a:t>instruments</a:t>
            </a:r>
            <a:r>
              <a:rPr lang="de-DE" sz="1100" dirty="0"/>
              <a:t> and </a:t>
            </a:r>
            <a:r>
              <a:rPr lang="de-DE" sz="1100" dirty="0" err="1"/>
              <a:t>systems</a:t>
            </a:r>
            <a:r>
              <a:rPr lang="de-DE" sz="1100" dirty="0"/>
              <a:t> </a:t>
            </a:r>
            <a:r>
              <a:rPr lang="de-DE" sz="1100" dirty="0" err="1"/>
              <a:t>for</a:t>
            </a:r>
            <a:r>
              <a:rPr lang="de-DE" sz="1100" dirty="0"/>
              <a:t> </a:t>
            </a:r>
            <a:r>
              <a:rPr lang="de-DE" sz="1100" dirty="0" err="1"/>
              <a:t>physical</a:t>
            </a:r>
            <a:r>
              <a:rPr lang="de-DE" sz="1100" dirty="0"/>
              <a:t>, </a:t>
            </a:r>
            <a:r>
              <a:rPr lang="de-DE" sz="1100" dirty="0" err="1"/>
              <a:t>chemical</a:t>
            </a:r>
            <a:r>
              <a:rPr lang="de-DE" sz="1100" dirty="0"/>
              <a:t> and </a:t>
            </a:r>
            <a:r>
              <a:rPr lang="de-DE" sz="1100" dirty="0" err="1"/>
              <a:t>biological</a:t>
            </a:r>
            <a:r>
              <a:rPr lang="de-DE" sz="1100" dirty="0"/>
              <a:t> </a:t>
            </a:r>
            <a:r>
              <a:rPr lang="de-DE" sz="1100" dirty="0" err="1"/>
              <a:t>measurands</a:t>
            </a:r>
            <a:r>
              <a:rPr lang="de-DE" sz="1100" dirty="0"/>
              <a:t> </a:t>
            </a:r>
          </a:p>
          <a:p>
            <a:pPr marL="904875" lvl="1">
              <a:lnSpc>
                <a:spcPct val="110000"/>
              </a:lnSpc>
            </a:pPr>
            <a:r>
              <a:rPr lang="de-DE" sz="1100" dirty="0" err="1"/>
              <a:t>sensor</a:t>
            </a:r>
            <a:r>
              <a:rPr lang="de-DE" sz="1100" dirty="0"/>
              <a:t> </a:t>
            </a:r>
            <a:r>
              <a:rPr lang="de-DE" sz="1100" dirty="0" err="1"/>
              <a:t>applications</a:t>
            </a:r>
            <a:r>
              <a:rPr lang="de-DE" sz="1100" dirty="0"/>
              <a:t>, </a:t>
            </a:r>
            <a:r>
              <a:rPr lang="de-DE" sz="1100" dirty="0" err="1"/>
              <a:t>micro</a:t>
            </a:r>
            <a:r>
              <a:rPr lang="de-DE" sz="1100" dirty="0"/>
              <a:t>- and nano-</a:t>
            </a:r>
            <a:r>
              <a:rPr lang="de-DE" sz="1100" dirty="0" err="1"/>
              <a:t>systems</a:t>
            </a:r>
            <a:r>
              <a:rPr lang="de-DE" sz="1100" dirty="0"/>
              <a:t> </a:t>
            </a:r>
          </a:p>
          <a:p>
            <a:pPr marL="904875" lvl="1">
              <a:lnSpc>
                <a:spcPct val="110000"/>
              </a:lnSpc>
            </a:pPr>
            <a:r>
              <a:rPr lang="de-DE" sz="1100" dirty="0" err="1"/>
              <a:t>signal</a:t>
            </a:r>
            <a:r>
              <a:rPr lang="de-DE" sz="1100" dirty="0"/>
              <a:t> </a:t>
            </a:r>
            <a:r>
              <a:rPr lang="de-DE" sz="1100" dirty="0" err="1"/>
              <a:t>processing</a:t>
            </a:r>
            <a:r>
              <a:rPr lang="de-DE" sz="1100" dirty="0"/>
              <a:t> </a:t>
            </a:r>
            <a:r>
              <a:rPr lang="de-DE" sz="1100" dirty="0" err="1"/>
              <a:t>techniques</a:t>
            </a:r>
            <a:r>
              <a:rPr lang="de-DE" sz="1100" dirty="0"/>
              <a:t> </a:t>
            </a:r>
            <a:r>
              <a:rPr lang="de-DE" sz="1100" dirty="0" err="1"/>
              <a:t>for</a:t>
            </a:r>
            <a:r>
              <a:rPr lang="de-DE" sz="1100" dirty="0"/>
              <a:t> </a:t>
            </a:r>
            <a:r>
              <a:rPr lang="de-DE" sz="1100" dirty="0" err="1"/>
              <a:t>measurement</a:t>
            </a:r>
            <a:r>
              <a:rPr lang="de-DE" sz="1100" dirty="0"/>
              <a:t> and </a:t>
            </a:r>
            <a:r>
              <a:rPr lang="de-DE" sz="1100" dirty="0" err="1"/>
              <a:t>sensor-actuator</a:t>
            </a:r>
            <a:r>
              <a:rPr lang="de-DE" sz="1100" dirty="0"/>
              <a:t> </a:t>
            </a:r>
            <a:r>
              <a:rPr lang="de-DE" sz="1100" dirty="0" err="1"/>
              <a:t>systems</a:t>
            </a:r>
            <a:r>
              <a:rPr lang="de-DE" sz="1100" dirty="0"/>
              <a:t> </a:t>
            </a:r>
          </a:p>
          <a:p>
            <a:pPr marL="904875" lvl="1">
              <a:lnSpc>
                <a:spcPct val="110000"/>
              </a:lnSpc>
            </a:pPr>
            <a:r>
              <a:rPr lang="de-DE" sz="1100" dirty="0"/>
              <a:t>metrology and </a:t>
            </a:r>
            <a:r>
              <a:rPr lang="de-DE" sz="1100" dirty="0" err="1"/>
              <a:t>the</a:t>
            </a:r>
            <a:r>
              <a:rPr lang="de-DE" sz="1100" dirty="0"/>
              <a:t> </a:t>
            </a:r>
            <a:r>
              <a:rPr lang="de-DE" sz="1100" dirty="0" err="1"/>
              <a:t>theory</a:t>
            </a:r>
            <a:r>
              <a:rPr lang="de-DE" sz="1100" dirty="0"/>
              <a:t> of </a:t>
            </a:r>
            <a:r>
              <a:rPr lang="de-DE" sz="1100" dirty="0" err="1"/>
              <a:t>measurement</a:t>
            </a:r>
            <a:r>
              <a:rPr lang="de-DE" sz="1100" dirty="0"/>
              <a:t>, </a:t>
            </a:r>
            <a:r>
              <a:rPr lang="de-DE" sz="1100" dirty="0" err="1"/>
              <a:t>including</a:t>
            </a:r>
            <a:r>
              <a:rPr lang="de-DE" sz="1100" dirty="0"/>
              <a:t> </a:t>
            </a:r>
            <a:r>
              <a:rPr lang="de-DE" sz="1100" dirty="0" err="1"/>
              <a:t>data</a:t>
            </a:r>
            <a:r>
              <a:rPr lang="de-DE" sz="1100" dirty="0"/>
              <a:t> and </a:t>
            </a:r>
            <a:r>
              <a:rPr lang="de-DE" sz="1100" dirty="0" err="1"/>
              <a:t>error</a:t>
            </a:r>
            <a:r>
              <a:rPr lang="de-DE" sz="1100" dirty="0"/>
              <a:t> </a:t>
            </a:r>
            <a:r>
              <a:rPr lang="de-DE" sz="1100" dirty="0" err="1"/>
              <a:t>analysis</a:t>
            </a:r>
            <a:r>
              <a:rPr lang="de-DE" sz="1100" dirty="0"/>
              <a:t>, </a:t>
            </a:r>
            <a:r>
              <a:rPr lang="de-DE" sz="1100" dirty="0" err="1"/>
              <a:t>standards</a:t>
            </a:r>
            <a:r>
              <a:rPr lang="de-DE" sz="1100" dirty="0"/>
              <a:t> and </a:t>
            </a:r>
            <a:r>
              <a:rPr lang="de-DE" sz="1100" dirty="0" err="1"/>
              <a:t>calibration</a:t>
            </a:r>
            <a:r>
              <a:rPr lang="de-DE" sz="1100" dirty="0"/>
              <a:t>. </a:t>
            </a:r>
          </a:p>
          <a:p>
            <a:pPr marL="263525" indent="-263525">
              <a:lnSpc>
                <a:spcPct val="110000"/>
              </a:lnSpc>
              <a:buFont typeface="Times" pitchFamily="18" charset="0"/>
              <a:buNone/>
            </a:pPr>
            <a:r>
              <a:rPr lang="de-DE" sz="1100" dirty="0"/>
              <a:t>The </a:t>
            </a:r>
            <a:r>
              <a:rPr lang="de-DE" sz="1100" dirty="0" err="1"/>
              <a:t>full</a:t>
            </a:r>
            <a:r>
              <a:rPr lang="de-DE" sz="1100" dirty="0"/>
              <a:t> </a:t>
            </a:r>
            <a:r>
              <a:rPr lang="de-DE" sz="1100" dirty="0" err="1"/>
              <a:t>range</a:t>
            </a:r>
            <a:r>
              <a:rPr lang="de-DE" sz="1100" dirty="0"/>
              <a:t> of </a:t>
            </a:r>
            <a:r>
              <a:rPr lang="de-DE" sz="1100" dirty="0" err="1"/>
              <a:t>transduction</a:t>
            </a:r>
            <a:r>
              <a:rPr lang="de-DE" sz="1100" dirty="0"/>
              <a:t> </a:t>
            </a:r>
            <a:r>
              <a:rPr lang="de-DE" sz="1100" dirty="0" err="1"/>
              <a:t>principles</a:t>
            </a:r>
            <a:r>
              <a:rPr lang="de-DE" sz="1100" dirty="0"/>
              <a:t> and </a:t>
            </a:r>
            <a:r>
              <a:rPr lang="de-DE" sz="1100" dirty="0" err="1"/>
              <a:t>measurement</a:t>
            </a:r>
            <a:r>
              <a:rPr lang="de-DE" sz="1100" dirty="0"/>
              <a:t> </a:t>
            </a:r>
            <a:r>
              <a:rPr lang="de-DE" sz="1100" dirty="0" err="1"/>
              <a:t>techniques</a:t>
            </a:r>
            <a:r>
              <a:rPr lang="de-DE" sz="1100" dirty="0"/>
              <a:t> </a:t>
            </a:r>
            <a:r>
              <a:rPr lang="de-DE" sz="1100" dirty="0" err="1"/>
              <a:t>are</a:t>
            </a:r>
            <a:r>
              <a:rPr lang="de-DE" sz="1100" dirty="0"/>
              <a:t> </a:t>
            </a:r>
            <a:r>
              <a:rPr lang="de-DE" sz="1100" dirty="0" err="1"/>
              <a:t>covered</a:t>
            </a:r>
            <a:r>
              <a:rPr lang="de-DE" sz="1100" dirty="0"/>
              <a:t>, </a:t>
            </a:r>
            <a:r>
              <a:rPr lang="de-DE" sz="1100" dirty="0" err="1"/>
              <a:t>including</a:t>
            </a:r>
            <a:r>
              <a:rPr lang="de-DE" sz="1100" dirty="0"/>
              <a:t> </a:t>
            </a:r>
          </a:p>
          <a:p>
            <a:pPr marL="904875" lvl="1">
              <a:lnSpc>
                <a:spcPct val="110000"/>
              </a:lnSpc>
            </a:pPr>
            <a:r>
              <a:rPr lang="de-DE" sz="1100" dirty="0" err="1"/>
              <a:t>sensors</a:t>
            </a:r>
            <a:r>
              <a:rPr lang="de-DE" sz="1100" dirty="0"/>
              <a:t> (</a:t>
            </a:r>
            <a:r>
              <a:rPr lang="de-DE" sz="1100" dirty="0" err="1"/>
              <a:t>mechanical</a:t>
            </a:r>
            <a:r>
              <a:rPr lang="de-DE" sz="1100" dirty="0"/>
              <a:t>, </a:t>
            </a:r>
            <a:r>
              <a:rPr lang="de-DE" sz="1100" dirty="0" err="1"/>
              <a:t>chemical</a:t>
            </a:r>
            <a:r>
              <a:rPr lang="de-DE" sz="1100" dirty="0"/>
              <a:t>, thermal, </a:t>
            </a:r>
            <a:r>
              <a:rPr lang="de-DE" sz="1100" dirty="0" err="1"/>
              <a:t>biological</a:t>
            </a:r>
            <a:r>
              <a:rPr lang="de-DE" sz="1100" dirty="0"/>
              <a:t>, </a:t>
            </a:r>
            <a:r>
              <a:rPr lang="de-DE" sz="1100" dirty="0" err="1"/>
              <a:t>magnetic</a:t>
            </a:r>
            <a:r>
              <a:rPr lang="de-DE" sz="1100" dirty="0"/>
              <a:t>, </a:t>
            </a:r>
            <a:r>
              <a:rPr lang="de-DE" sz="1100" dirty="0" err="1"/>
              <a:t>radiation</a:t>
            </a:r>
            <a:r>
              <a:rPr lang="de-DE" sz="1100" dirty="0"/>
              <a:t>, </a:t>
            </a:r>
            <a:r>
              <a:rPr lang="de-DE" sz="1100" dirty="0" err="1"/>
              <a:t>fibre</a:t>
            </a:r>
            <a:r>
              <a:rPr lang="de-DE" sz="1100" dirty="0"/>
              <a:t> </a:t>
            </a:r>
            <a:r>
              <a:rPr lang="de-DE" sz="1100" dirty="0" err="1"/>
              <a:t>optic</a:t>
            </a:r>
            <a:r>
              <a:rPr lang="de-DE" sz="1100" dirty="0"/>
              <a:t>) </a:t>
            </a:r>
          </a:p>
          <a:p>
            <a:pPr marL="904875" lvl="1">
              <a:lnSpc>
                <a:spcPct val="110000"/>
              </a:lnSpc>
            </a:pPr>
            <a:r>
              <a:rPr lang="de-DE" sz="1100" dirty="0"/>
              <a:t>fluid </a:t>
            </a:r>
            <a:r>
              <a:rPr lang="de-DE" sz="1100" dirty="0" err="1"/>
              <a:t>flow</a:t>
            </a:r>
            <a:r>
              <a:rPr lang="de-DE" sz="1100" dirty="0"/>
              <a:t> </a:t>
            </a:r>
            <a:r>
              <a:rPr lang="de-DE" sz="1100" dirty="0" err="1"/>
              <a:t>measurement</a:t>
            </a:r>
            <a:r>
              <a:rPr lang="de-DE" sz="1100" dirty="0"/>
              <a:t>, </a:t>
            </a:r>
            <a:r>
              <a:rPr lang="de-DE" sz="1100" dirty="0" err="1"/>
              <a:t>particle</a:t>
            </a:r>
            <a:r>
              <a:rPr lang="de-DE" sz="1100" dirty="0"/>
              <a:t> </a:t>
            </a:r>
            <a:r>
              <a:rPr lang="de-DE" sz="1100" dirty="0" err="1"/>
              <a:t>sizing</a:t>
            </a:r>
            <a:r>
              <a:rPr lang="de-DE" sz="1100" dirty="0"/>
              <a:t>, </a:t>
            </a:r>
            <a:r>
              <a:rPr lang="de-DE" sz="1100" dirty="0" err="1"/>
              <a:t>combustion</a:t>
            </a:r>
            <a:r>
              <a:rPr lang="de-DE" sz="1100" dirty="0"/>
              <a:t> </a:t>
            </a:r>
            <a:r>
              <a:rPr lang="de-DE" sz="1100" dirty="0" err="1"/>
              <a:t>measurements</a:t>
            </a:r>
            <a:r>
              <a:rPr lang="de-DE" sz="1100" dirty="0"/>
              <a:t> </a:t>
            </a:r>
          </a:p>
          <a:p>
            <a:pPr marL="904875" lvl="1">
              <a:lnSpc>
                <a:spcPct val="110000"/>
              </a:lnSpc>
            </a:pPr>
            <a:r>
              <a:rPr lang="de-DE" sz="1100" dirty="0" err="1"/>
              <a:t>optical</a:t>
            </a:r>
            <a:r>
              <a:rPr lang="de-DE" sz="1100" dirty="0"/>
              <a:t> and </a:t>
            </a:r>
            <a:r>
              <a:rPr lang="de-DE" sz="1100" dirty="0" err="1"/>
              <a:t>laser</a:t>
            </a:r>
            <a:r>
              <a:rPr lang="de-DE" sz="1100" dirty="0"/>
              <a:t> </a:t>
            </a:r>
            <a:r>
              <a:rPr lang="de-DE" sz="1100" dirty="0" err="1"/>
              <a:t>based</a:t>
            </a:r>
            <a:r>
              <a:rPr lang="de-DE" sz="1100" dirty="0"/>
              <a:t> </a:t>
            </a:r>
            <a:r>
              <a:rPr lang="de-DE" sz="1100" dirty="0" err="1"/>
              <a:t>measurement</a:t>
            </a:r>
            <a:r>
              <a:rPr lang="de-DE" sz="1100" dirty="0"/>
              <a:t> </a:t>
            </a:r>
            <a:r>
              <a:rPr lang="de-DE" sz="1100" dirty="0" err="1"/>
              <a:t>techniques</a:t>
            </a:r>
            <a:r>
              <a:rPr lang="de-DE" sz="1100" dirty="0"/>
              <a:t> </a:t>
            </a:r>
          </a:p>
          <a:p>
            <a:pPr marL="904875" lvl="1">
              <a:lnSpc>
                <a:spcPct val="110000"/>
              </a:lnSpc>
            </a:pPr>
            <a:r>
              <a:rPr lang="de-DE" sz="1100" dirty="0" err="1"/>
              <a:t>imaging</a:t>
            </a:r>
            <a:r>
              <a:rPr lang="de-DE" sz="1100" dirty="0"/>
              <a:t> </a:t>
            </a:r>
            <a:r>
              <a:rPr lang="de-DE" sz="1100" dirty="0" err="1"/>
              <a:t>techniques</a:t>
            </a:r>
            <a:r>
              <a:rPr lang="de-DE" sz="1100" dirty="0"/>
              <a:t>, </a:t>
            </a:r>
            <a:r>
              <a:rPr lang="de-DE" sz="1100" dirty="0" err="1"/>
              <a:t>including</a:t>
            </a:r>
            <a:r>
              <a:rPr lang="de-DE" sz="1100" dirty="0"/>
              <a:t> </a:t>
            </a:r>
            <a:r>
              <a:rPr lang="de-DE" sz="1100" dirty="0" err="1"/>
              <a:t>tomography</a:t>
            </a:r>
            <a:r>
              <a:rPr lang="de-DE" sz="1100" dirty="0"/>
              <a:t>, </a:t>
            </a:r>
            <a:r>
              <a:rPr lang="de-DE" sz="1100" dirty="0" err="1"/>
              <a:t>microscopy</a:t>
            </a:r>
            <a:r>
              <a:rPr lang="de-DE" sz="1100" dirty="0"/>
              <a:t> and </a:t>
            </a:r>
            <a:r>
              <a:rPr lang="de-DE" sz="1100" dirty="0" err="1"/>
              <a:t>holography</a:t>
            </a:r>
            <a:r>
              <a:rPr lang="de-DE" sz="1100" dirty="0"/>
              <a:t> </a:t>
            </a:r>
          </a:p>
          <a:p>
            <a:pPr marL="904875" lvl="1">
              <a:lnSpc>
                <a:spcPct val="110000"/>
              </a:lnSpc>
            </a:pPr>
            <a:r>
              <a:rPr lang="de-DE" sz="1100" dirty="0" err="1"/>
              <a:t>spectroscopy</a:t>
            </a:r>
            <a:r>
              <a:rPr lang="de-DE" sz="1100" dirty="0"/>
              <a:t>, </a:t>
            </a:r>
            <a:r>
              <a:rPr lang="de-DE" sz="1100" dirty="0" err="1"/>
              <a:t>including</a:t>
            </a:r>
            <a:r>
              <a:rPr lang="de-DE" sz="1100" dirty="0"/>
              <a:t> MS, NMR, ESR, IR, UV-VIS, PCS, </a:t>
            </a:r>
            <a:r>
              <a:rPr lang="de-DE" sz="1100" dirty="0" err="1"/>
              <a:t>fluorescence</a:t>
            </a:r>
            <a:r>
              <a:rPr lang="de-DE" sz="1100" dirty="0"/>
              <a:t>, </a:t>
            </a:r>
            <a:r>
              <a:rPr lang="de-DE" sz="1100" dirty="0" err="1"/>
              <a:t>optical</a:t>
            </a:r>
            <a:r>
              <a:rPr lang="de-DE" sz="1100" dirty="0"/>
              <a:t> </a:t>
            </a:r>
            <a:r>
              <a:rPr lang="de-DE" sz="1100" dirty="0" err="1"/>
              <a:t>interferometry</a:t>
            </a:r>
            <a:r>
              <a:rPr lang="de-DE" sz="1100" dirty="0"/>
              <a:t>, </a:t>
            </a:r>
            <a:r>
              <a:rPr lang="de-DE" sz="1100" dirty="0" err="1"/>
              <a:t>dielectric</a:t>
            </a:r>
            <a:r>
              <a:rPr lang="de-DE" sz="1100" dirty="0"/>
              <a:t>, </a:t>
            </a:r>
            <a:r>
              <a:rPr lang="de-DE" sz="1100" dirty="0" err="1"/>
              <a:t>acoustic</a:t>
            </a:r>
            <a:r>
              <a:rPr lang="de-DE" sz="1100" dirty="0"/>
              <a:t> </a:t>
            </a:r>
            <a:r>
              <a:rPr lang="de-DE" sz="1100" dirty="0" err="1"/>
              <a:t>spectroscopy</a:t>
            </a:r>
            <a:r>
              <a:rPr lang="de-DE" sz="1100" dirty="0"/>
              <a:t> </a:t>
            </a:r>
          </a:p>
          <a:p>
            <a:pPr marL="904875" lvl="1">
              <a:lnSpc>
                <a:spcPct val="110000"/>
              </a:lnSpc>
            </a:pPr>
            <a:r>
              <a:rPr lang="de-DE" sz="1100" dirty="0" err="1"/>
              <a:t>biomedical</a:t>
            </a:r>
            <a:r>
              <a:rPr lang="de-DE" sz="1100" dirty="0"/>
              <a:t> </a:t>
            </a:r>
            <a:r>
              <a:rPr lang="de-DE" sz="1100" dirty="0" err="1"/>
              <a:t>instrumentation</a:t>
            </a:r>
            <a:r>
              <a:rPr lang="de-DE" sz="1100" dirty="0"/>
              <a:t> </a:t>
            </a:r>
          </a:p>
          <a:p>
            <a:pPr marL="904875" lvl="1">
              <a:lnSpc>
                <a:spcPct val="110000"/>
              </a:lnSpc>
            </a:pPr>
            <a:r>
              <a:rPr lang="de-DE" sz="1100" dirty="0" err="1"/>
              <a:t>micro</a:t>
            </a:r>
            <a:r>
              <a:rPr lang="de-DE" sz="1100" dirty="0"/>
              <a:t>-, nano- and </a:t>
            </a:r>
            <a:r>
              <a:rPr lang="de-DE" sz="1100" dirty="0" err="1"/>
              <a:t>picoscale</a:t>
            </a:r>
            <a:r>
              <a:rPr lang="de-DE" sz="1100" dirty="0"/>
              <a:t> </a:t>
            </a:r>
            <a:r>
              <a:rPr lang="de-DE" sz="1100" dirty="0" err="1"/>
              <a:t>measurement</a:t>
            </a:r>
            <a:r>
              <a:rPr lang="de-DE" sz="1100" dirty="0"/>
              <a:t> </a:t>
            </a:r>
          </a:p>
          <a:p>
            <a:pPr marL="904875" lvl="1">
              <a:lnSpc>
                <a:spcPct val="110000"/>
              </a:lnSpc>
            </a:pPr>
            <a:r>
              <a:rPr lang="de-DE" sz="1100" dirty="0" err="1"/>
              <a:t>cryogenic</a:t>
            </a:r>
            <a:r>
              <a:rPr lang="de-DE" sz="1100" dirty="0"/>
              <a:t> </a:t>
            </a:r>
            <a:r>
              <a:rPr lang="de-DE" sz="1100" dirty="0" err="1"/>
              <a:t>science</a:t>
            </a:r>
            <a:r>
              <a:rPr lang="de-DE" sz="1100" dirty="0"/>
              <a:t> and </a:t>
            </a:r>
            <a:r>
              <a:rPr lang="de-DE" sz="1100" dirty="0" err="1"/>
              <a:t>measurement</a:t>
            </a:r>
            <a:r>
              <a:rPr lang="de-DE" sz="1100" dirty="0"/>
              <a:t> </a:t>
            </a:r>
          </a:p>
          <a:p>
            <a:pPr marL="904875" lvl="1">
              <a:lnSpc>
                <a:spcPct val="110000"/>
              </a:lnSpc>
            </a:pPr>
            <a:r>
              <a:rPr lang="de-DE" sz="1100" dirty="0"/>
              <a:t>dimensional, thermal and </a:t>
            </a:r>
            <a:r>
              <a:rPr lang="de-DE" sz="1100" dirty="0" err="1"/>
              <a:t>optical</a:t>
            </a:r>
            <a:r>
              <a:rPr lang="de-DE" sz="1100" dirty="0"/>
              <a:t> metrology </a:t>
            </a:r>
          </a:p>
          <a:p>
            <a:pPr marL="904875" lvl="1">
              <a:lnSpc>
                <a:spcPct val="110000"/>
              </a:lnSpc>
            </a:pPr>
            <a:r>
              <a:rPr lang="de-DE" sz="1100" dirty="0" err="1"/>
              <a:t>methods</a:t>
            </a:r>
            <a:r>
              <a:rPr lang="de-DE" sz="1100" dirty="0"/>
              <a:t> </a:t>
            </a:r>
            <a:r>
              <a:rPr lang="de-DE" sz="1100" dirty="0" err="1"/>
              <a:t>based</a:t>
            </a:r>
            <a:r>
              <a:rPr lang="de-DE" sz="1100" dirty="0"/>
              <a:t> on </a:t>
            </a:r>
            <a:r>
              <a:rPr lang="de-DE" sz="1100" dirty="0" err="1"/>
              <a:t>visible</a:t>
            </a:r>
            <a:r>
              <a:rPr lang="de-DE" sz="1100" dirty="0"/>
              <a:t>, </a:t>
            </a:r>
            <a:r>
              <a:rPr lang="de-DE" sz="1100" dirty="0" err="1"/>
              <a:t>infrared</a:t>
            </a:r>
            <a:r>
              <a:rPr lang="de-DE" sz="1100" dirty="0"/>
              <a:t>, x-</a:t>
            </a:r>
            <a:r>
              <a:rPr lang="de-DE" sz="1100" dirty="0" err="1"/>
              <a:t>ray</a:t>
            </a:r>
            <a:r>
              <a:rPr lang="de-DE" sz="1100" dirty="0"/>
              <a:t> </a:t>
            </a:r>
            <a:r>
              <a:rPr lang="de-DE" sz="1100" dirty="0" err="1"/>
              <a:t>or</a:t>
            </a:r>
            <a:r>
              <a:rPr lang="de-DE" sz="1100" dirty="0"/>
              <a:t> </a:t>
            </a:r>
            <a:r>
              <a:rPr lang="de-DE" sz="1100" dirty="0" err="1"/>
              <a:t>other</a:t>
            </a:r>
            <a:r>
              <a:rPr lang="de-DE" sz="1100" dirty="0"/>
              <a:t> </a:t>
            </a:r>
            <a:r>
              <a:rPr lang="de-DE" sz="1100" dirty="0" err="1"/>
              <a:t>electromagnetic</a:t>
            </a:r>
            <a:r>
              <a:rPr lang="de-DE" sz="1100" dirty="0"/>
              <a:t> </a:t>
            </a:r>
            <a:r>
              <a:rPr lang="de-DE" sz="1100" dirty="0" err="1"/>
              <a:t>radiation</a:t>
            </a:r>
            <a:r>
              <a:rPr lang="de-DE" sz="1100" dirty="0"/>
              <a:t> </a:t>
            </a:r>
          </a:p>
          <a:p>
            <a:pPr marL="904875" lvl="1">
              <a:lnSpc>
                <a:spcPct val="110000"/>
              </a:lnSpc>
            </a:pPr>
            <a:r>
              <a:rPr lang="de-DE" sz="1100" dirty="0" err="1"/>
              <a:t>electrical</a:t>
            </a:r>
            <a:r>
              <a:rPr lang="de-DE" sz="1100" dirty="0"/>
              <a:t> and </a:t>
            </a:r>
            <a:r>
              <a:rPr lang="de-DE" sz="1100" dirty="0" err="1"/>
              <a:t>magnetic</a:t>
            </a:r>
            <a:r>
              <a:rPr lang="de-DE" sz="1100" dirty="0"/>
              <a:t> </a:t>
            </a:r>
            <a:r>
              <a:rPr lang="de-DE" sz="1100" dirty="0" err="1"/>
              <a:t>measurements</a:t>
            </a:r>
            <a:r>
              <a:rPr lang="de-DE" sz="1100" dirty="0"/>
              <a:t> </a:t>
            </a:r>
            <a:r>
              <a:rPr lang="de-DE" sz="1100" dirty="0" err="1"/>
              <a:t>including</a:t>
            </a:r>
            <a:r>
              <a:rPr lang="de-DE" sz="1100" dirty="0"/>
              <a:t> </a:t>
            </a:r>
            <a:r>
              <a:rPr lang="de-DE" sz="1100" dirty="0" err="1"/>
              <a:t>frequency</a:t>
            </a:r>
            <a:r>
              <a:rPr lang="de-DE" sz="1100" dirty="0"/>
              <a:t> and </a:t>
            </a:r>
            <a:r>
              <a:rPr lang="de-DE" sz="1100" dirty="0" err="1"/>
              <a:t>dielectric</a:t>
            </a:r>
            <a:r>
              <a:rPr lang="de-DE" sz="1100" dirty="0"/>
              <a:t> </a:t>
            </a:r>
            <a:r>
              <a:rPr lang="de-DE" sz="1100" dirty="0" err="1"/>
              <a:t>measurements</a:t>
            </a:r>
            <a:r>
              <a:rPr lang="de-DE" sz="1100" dirty="0"/>
              <a:t> </a:t>
            </a:r>
          </a:p>
          <a:p>
            <a:pPr marL="904875" lvl="1">
              <a:lnSpc>
                <a:spcPct val="110000"/>
              </a:lnSpc>
            </a:pPr>
            <a:r>
              <a:rPr lang="de-DE" sz="1100" dirty="0" err="1"/>
              <a:t>acoustic</a:t>
            </a:r>
            <a:r>
              <a:rPr lang="de-DE" sz="1100" dirty="0"/>
              <a:t> and </a:t>
            </a:r>
            <a:r>
              <a:rPr lang="de-DE" sz="1100" dirty="0" err="1"/>
              <a:t>ultrasonics</a:t>
            </a:r>
            <a:r>
              <a:rPr lang="de-DE" sz="1100" dirty="0"/>
              <a:t> </a:t>
            </a:r>
          </a:p>
          <a:p>
            <a:pPr marL="904875" lvl="1">
              <a:lnSpc>
                <a:spcPct val="110000"/>
              </a:lnSpc>
            </a:pPr>
            <a:r>
              <a:rPr lang="de-DE" sz="1100" dirty="0" err="1"/>
              <a:t>nuclear</a:t>
            </a:r>
            <a:r>
              <a:rPr lang="de-DE" sz="1100" dirty="0"/>
              <a:t> </a:t>
            </a:r>
            <a:r>
              <a:rPr lang="de-DE" sz="1100" dirty="0" err="1"/>
              <a:t>measurements</a:t>
            </a:r>
            <a:r>
              <a:rPr lang="de-DE" sz="1100" dirty="0"/>
              <a:t>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owerPoint Vorlage">
  <a:themeElements>
    <a:clrScheme name="PowerPoint Vorla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owerPoint Vorlag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owerPoint Vorla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owerPoint Vorla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owerPoint Vorla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owerPoint Vorla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owerPoint Vorla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owerPoint Vorla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owerPoint Vorla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owerPoint Vorla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owerPoint Vorla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owerPoint Vorla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owerPoint Vorla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owerPoint Vorla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1_SPRINGER 2">
    <a:dk1>
      <a:srgbClr val="000000"/>
    </a:dk1>
    <a:lt1>
      <a:srgbClr val="FFFFFF"/>
    </a:lt1>
    <a:dk2>
      <a:srgbClr val="0D1D41"/>
    </a:dk2>
    <a:lt2>
      <a:srgbClr val="D5D5D5"/>
    </a:lt2>
    <a:accent1>
      <a:srgbClr val="F6B37B"/>
    </a:accent1>
    <a:accent2>
      <a:srgbClr val="F07D00"/>
    </a:accent2>
    <a:accent3>
      <a:srgbClr val="FFFFFF"/>
    </a:accent3>
    <a:accent4>
      <a:srgbClr val="000000"/>
    </a:accent4>
    <a:accent5>
      <a:srgbClr val="FAD6BF"/>
    </a:accent5>
    <a:accent6>
      <a:srgbClr val="D97100"/>
    </a:accent6>
    <a:hlink>
      <a:srgbClr val="FADCC0"/>
    </a:hlink>
    <a:folHlink>
      <a:srgbClr val="ADADAD"/>
    </a:folHlink>
  </a:clrScheme>
  <a:fontScheme name="1_SPRINGE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Presentation 5">
    <a:dk1>
      <a:srgbClr val="000000"/>
    </a:dk1>
    <a:lt1>
      <a:srgbClr val="FFFFFF"/>
    </a:lt1>
    <a:dk2>
      <a:srgbClr val="0D1D41"/>
    </a:dk2>
    <a:lt2>
      <a:srgbClr val="7896AA"/>
    </a:lt2>
    <a:accent1>
      <a:srgbClr val="B4C8DC"/>
    </a:accent1>
    <a:accent2>
      <a:srgbClr val="F76013"/>
    </a:accent2>
    <a:accent3>
      <a:srgbClr val="FFFFFF"/>
    </a:accent3>
    <a:accent4>
      <a:srgbClr val="000000"/>
    </a:accent4>
    <a:accent5>
      <a:srgbClr val="D6E0EB"/>
    </a:accent5>
    <a:accent6>
      <a:srgbClr val="E05610"/>
    </a:accent6>
    <a:hlink>
      <a:srgbClr val="4C66CC"/>
    </a:hlink>
    <a:folHlink>
      <a:srgbClr val="002143"/>
    </a:folHlink>
  </a:clrScheme>
  <a:fontScheme name="Presentatio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PowerPoint Vorlage</Template>
  <TotalTime>0</TotalTime>
  <Words>3630</Words>
  <Application>Microsoft Office PowerPoint</Application>
  <PresentationFormat>Bildschirmpräsentation (4:3)</PresentationFormat>
  <Paragraphs>681</Paragraphs>
  <Slides>50</Slides>
  <Notes>37</Notes>
  <HiddenSlides>0</HiddenSlides>
  <MMClips>0</MMClips>
  <ScaleCrop>false</ScaleCrop>
  <HeadingPairs>
    <vt:vector size="6" baseType="variant">
      <vt:variant>
        <vt:lpstr>Design</vt:lpstr>
      </vt:variant>
      <vt:variant>
        <vt:i4>1</vt:i4>
      </vt:variant>
      <vt:variant>
        <vt:lpstr>Eingebettete OLE-Server</vt:lpstr>
      </vt:variant>
      <vt:variant>
        <vt:i4>2</vt:i4>
      </vt:variant>
      <vt:variant>
        <vt:lpstr>Folientitel</vt:lpstr>
      </vt:variant>
      <vt:variant>
        <vt:i4>50</vt:i4>
      </vt:variant>
    </vt:vector>
  </HeadingPairs>
  <TitlesOfParts>
    <vt:vector size="53" baseType="lpstr">
      <vt:lpstr>PowerPoint Vorlage</vt:lpstr>
      <vt:lpstr>Equation</vt:lpstr>
      <vt:lpstr>MathType 6.0 Equation</vt:lpstr>
      <vt:lpstr>Publishing:  an Editor‘s Perspective  </vt:lpstr>
      <vt:lpstr>Contents</vt:lpstr>
      <vt:lpstr>Self-Introduction</vt:lpstr>
      <vt:lpstr>Contents</vt:lpstr>
      <vt:lpstr>Aims of Editorial Staff</vt:lpstr>
      <vt:lpstr>Scope Statement</vt:lpstr>
      <vt:lpstr>Scope Statement, e.g. EXIF</vt:lpstr>
      <vt:lpstr>Types of Articles : EXIF</vt:lpstr>
      <vt:lpstr>Scope Statement:  Meas. Sci. &amp; Techn. (MS&amp;T)</vt:lpstr>
      <vt:lpstr>Types of Articles: MS&amp;T</vt:lpstr>
      <vt:lpstr>Contents</vt:lpstr>
      <vt:lpstr>Ethical Standards</vt:lpstr>
      <vt:lpstr>Full Disclosure</vt:lpstr>
      <vt:lpstr>Full Disclosure: What is it?</vt:lpstr>
      <vt:lpstr>Full Disclosure: Why?</vt:lpstr>
      <vt:lpstr>Non-Disclosure: Why?</vt:lpstr>
      <vt:lpstr>Referee Suggestions</vt:lpstr>
      <vt:lpstr>Contents</vt:lpstr>
      <vt:lpstr>What is peer review?</vt:lpstr>
      <vt:lpstr>Who qualifies to be a peer?</vt:lpstr>
      <vt:lpstr>Advantages of peer review system</vt:lpstr>
      <vt:lpstr>Peer Review Process</vt:lpstr>
      <vt:lpstr>Manuscript Pre-screening</vt:lpstr>
      <vt:lpstr>Manuscript Pre-screening</vt:lpstr>
      <vt:lpstr>Manuscript Pre-screening</vt:lpstr>
      <vt:lpstr>Selection of Referees</vt:lpstr>
      <vt:lpstr>Difficult Judgements</vt:lpstr>
      <vt:lpstr>Contents</vt:lpstr>
      <vt:lpstr>Composition of the Editorial Staff</vt:lpstr>
      <vt:lpstr>Contents</vt:lpstr>
      <vt:lpstr>Measures from readership perspective</vt:lpstr>
      <vt:lpstr>Evaluation Measures</vt:lpstr>
      <vt:lpstr>Peer Review Process</vt:lpstr>
      <vt:lpstr>Turnaround Times</vt:lpstr>
      <vt:lpstr>Citation Statistics</vt:lpstr>
      <vt:lpstr>Citation measures</vt:lpstr>
      <vt:lpstr>Impact Factor</vt:lpstr>
      <vt:lpstr>Influencing the Impact Factor</vt:lpstr>
      <vt:lpstr>Influencing the Impact Factor</vt:lpstr>
      <vt:lpstr>Influencing the Impact Factor</vt:lpstr>
      <vt:lpstr>Online First Influence on Impact Factor</vt:lpstr>
      <vt:lpstr>Impact Factor</vt:lpstr>
      <vt:lpstr>Pages published</vt:lpstr>
      <vt:lpstr>Contents</vt:lpstr>
      <vt:lpstr>Editors‘ Pipeline</vt:lpstr>
      <vt:lpstr>Marketing Goals</vt:lpstr>
      <vt:lpstr>Downloads 2011 - 2014</vt:lpstr>
      <vt:lpstr>Usage</vt:lpstr>
      <vt:lpstr>Contents</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Publishing: an Editor‘s Perspective</dc:title>
  <dc:creator>ctropea</dc:creator>
  <cp:lastModifiedBy>Cameron Tropea</cp:lastModifiedBy>
  <cp:revision>27</cp:revision>
  <dcterms:created xsi:type="dcterms:W3CDTF">2011-12-10T17:30:53Z</dcterms:created>
  <dcterms:modified xsi:type="dcterms:W3CDTF">2015-06-07T16:40:54Z</dcterms:modified>
</cp:coreProperties>
</file>